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7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99F66-ADA1-4143-9A72-3539F402D799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C95F-B8AA-4298-9491-31C7DE205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can be used for feedback</a:t>
            </a:r>
            <a:r>
              <a:rPr lang="en-GB" baseline="0" dirty="0"/>
              <a:t> on the context question from the last lesson.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6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Shakespeare uses the structural</a:t>
            </a:r>
            <a:r>
              <a:rPr lang="en-GB" baseline="0" dirty="0"/>
              <a:t> device of elision with the murder of King Duncan’s death off stage – this is to keep pace and make the play have a rapid tempo.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6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Shakespeare uses the structural</a:t>
            </a:r>
            <a:r>
              <a:rPr lang="en-GB" baseline="0" dirty="0"/>
              <a:t> device of elision with the murder of King Duncan’s death off stage – this is to keep pace and make the play have a rapid tempo.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Resources: Printable slide for students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9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6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5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0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6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0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5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0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87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9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9307-6B2E-40E9-9454-ECC570CD66A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ECBB-F0F1-4330-9C3D-5DE154D12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5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5988"/>
            <a:ext cx="8460432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chemeClr val="tx1"/>
                </a:solidFill>
              </a:rPr>
              <a:t>LO: To track the tension in Act 2.</a:t>
            </a:r>
          </a:p>
          <a:p>
            <a:pPr algn="l"/>
            <a:r>
              <a:rPr lang="en-GB" sz="4000" b="1" dirty="0">
                <a:solidFill>
                  <a:schemeClr val="tx1"/>
                </a:solidFill>
              </a:rPr>
              <a:t>ST: I can explore techniques used by Shakespeare.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183105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algn="ctr"/>
            <a:r>
              <a:rPr lang="en-GB" dirty="0"/>
              <a:t>The Gunpowder Plot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6724"/>
            <a:ext cx="3443419" cy="2594363"/>
          </a:xfrm>
          <a:solidFill>
            <a:schemeClr val="bg1">
              <a:lumMod val="8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GB" sz="2800" b="1" dirty="0"/>
              <a:t>Did you know?</a:t>
            </a:r>
          </a:p>
          <a:p>
            <a:pPr marL="118872" indent="0" algn="just">
              <a:buNone/>
            </a:pPr>
            <a:r>
              <a:rPr lang="en-GB" sz="2800" dirty="0"/>
              <a:t>The Gunpowder Plot happened in 1605 - one year before </a:t>
            </a:r>
            <a:r>
              <a:rPr lang="en-GB" sz="2800" i="1" dirty="0"/>
              <a:t>Macbeth </a:t>
            </a:r>
            <a:r>
              <a:rPr lang="en-GB" sz="2800" dirty="0"/>
              <a:t>was written</a:t>
            </a:r>
            <a:r>
              <a:rPr lang="en-GB" sz="2800" i="1" dirty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806698"/>
            <a:ext cx="4257325" cy="24143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4581128"/>
            <a:ext cx="8064896" cy="163121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What do you know about </a:t>
            </a:r>
            <a:r>
              <a:rPr lang="en-GB" sz="2800" b="1" dirty="0">
                <a:solidFill>
                  <a:srgbClr val="9BBB59">
                    <a:lumMod val="75000"/>
                  </a:srgbClr>
                </a:solidFill>
              </a:rPr>
              <a:t>The Gunpowder Plot</a:t>
            </a:r>
            <a:r>
              <a:rPr lang="en-GB" sz="2800" dirty="0">
                <a:solidFill>
                  <a:prstClr val="black"/>
                </a:solidFill>
              </a:rPr>
              <a:t>?</a:t>
            </a:r>
            <a:endParaRPr lang="en-GB" sz="800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800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How can we link it to the </a:t>
            </a:r>
            <a:r>
              <a:rPr lang="en-GB" sz="2800" b="1" dirty="0">
                <a:solidFill>
                  <a:srgbClr val="0070C0"/>
                </a:solidFill>
              </a:rPr>
              <a:t>play</a:t>
            </a:r>
            <a:r>
              <a:rPr lang="en-GB" sz="2800" dirty="0">
                <a:solidFill>
                  <a:prstClr val="black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800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How is it still </a:t>
            </a:r>
            <a:r>
              <a:rPr lang="en-GB" sz="2800" b="1" dirty="0">
                <a:solidFill>
                  <a:srgbClr val="8064A2">
                    <a:lumMod val="75000"/>
                  </a:srgbClr>
                </a:solidFill>
              </a:rPr>
              <a:t>relevant</a:t>
            </a:r>
            <a:r>
              <a:rPr lang="en-GB" sz="2800" dirty="0">
                <a:solidFill>
                  <a:prstClr val="black"/>
                </a:solidFill>
              </a:rPr>
              <a:t> today?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528778425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9" y="1"/>
            <a:ext cx="4623969" cy="354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"/>
            <a:ext cx="4499992" cy="354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9" y="3541932"/>
            <a:ext cx="4623969" cy="332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753" y="3530493"/>
            <a:ext cx="4485247" cy="332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90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GB" sz="8000" dirty="0"/>
              <a:t>W.I.N &amp; M.R.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Please read your What Went Well, Improve, Next Steps feedback in your exercise book.</a:t>
            </a:r>
          </a:p>
          <a:p>
            <a:pPr marL="0" indent="0" algn="ctr">
              <a:buNone/>
            </a:pPr>
            <a:r>
              <a:rPr lang="en-GB" dirty="0"/>
              <a:t>In </a:t>
            </a:r>
            <a:r>
              <a:rPr lang="en-GB" b="1" dirty="0">
                <a:solidFill>
                  <a:srgbClr val="00B050"/>
                </a:solidFill>
              </a:rPr>
              <a:t>GREEN PEN </a:t>
            </a:r>
            <a:r>
              <a:rPr lang="en-GB" dirty="0"/>
              <a:t>respond to your directed improvements with MY RESPONSE IS…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00" y="4146622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4374004"/>
            <a:ext cx="3831486" cy="1915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5041" y="4279362"/>
            <a:ext cx="2171700" cy="2105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04" y="2564904"/>
            <a:ext cx="1153901" cy="8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Starter: Machiavelli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3" r="7985" b="31492"/>
          <a:stretch/>
        </p:blipFill>
        <p:spPr bwMode="auto">
          <a:xfrm>
            <a:off x="683568" y="4509037"/>
            <a:ext cx="2117619" cy="216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064916" y="1622851"/>
            <a:ext cx="7611539" cy="2664296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8223" y="595934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Niccolò Machiavelli </a:t>
            </a:r>
            <a:r>
              <a:rPr lang="en-GB" dirty="0">
                <a:solidFill>
                  <a:prstClr val="black"/>
                </a:solidFill>
              </a:rPr>
              <a:t>was an Italian politician and philosopher.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800837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dirty="0">
                <a:solidFill>
                  <a:prstClr val="black"/>
                </a:solidFill>
              </a:rPr>
              <a:t>“One must be a fox to recognise traps and a lion to frighten wolves… when it comes to being a ruler, the ends justify the means.”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4767589"/>
            <a:ext cx="5832648" cy="830997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Write a definition of </a:t>
            </a:r>
            <a:r>
              <a:rPr lang="en-GB" sz="2400" b="1" dirty="0">
                <a:solidFill>
                  <a:srgbClr val="8064A2">
                    <a:lumMod val="75000"/>
                  </a:srgbClr>
                </a:solidFill>
              </a:rPr>
              <a:t>Machiavellianism </a:t>
            </a:r>
            <a:r>
              <a:rPr lang="en-GB" sz="2400" dirty="0">
                <a:solidFill>
                  <a:prstClr val="black"/>
                </a:solidFill>
              </a:rPr>
              <a:t>and explain how it can be related to </a:t>
            </a:r>
            <a:r>
              <a:rPr lang="en-GB" sz="2400" b="1" i="1" dirty="0">
                <a:solidFill>
                  <a:srgbClr val="002060"/>
                </a:solidFill>
              </a:rPr>
              <a:t>Macbeth</a:t>
            </a:r>
            <a:r>
              <a:rPr lang="en-GB" sz="2400" dirty="0">
                <a:solidFill>
                  <a:prstClr val="black"/>
                </a:solidFill>
              </a:rPr>
              <a:t>.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67580016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67240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_____________ the action or fact of showing something. 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  a person who kills or takes part in killing a king.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__________ experiencing bad luck.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____________  an omission.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Elision      Cursed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Manifestation     Regicide</a:t>
            </a:r>
          </a:p>
        </p:txBody>
      </p:sp>
    </p:spTree>
    <p:extLst>
      <p:ext uri="{BB962C8B-B14F-4D97-AF65-F5344CB8AC3E}">
        <p14:creationId xmlns:p14="http://schemas.microsoft.com/office/powerpoint/2010/main" val="410228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67240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_____________ the action or fact of showing something. 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  a person who kills or takes part in killing a king.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__________ experiencing bad luck.</a:t>
            </a:r>
          </a:p>
          <a:p>
            <a:r>
              <a:rPr lang="en-GB" sz="3600" b="1" dirty="0">
                <a:solidFill>
                  <a:schemeClr val="tx1"/>
                </a:solidFill>
              </a:rPr>
              <a:t>____________  an omission.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Elision      Cursed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Manifestation     Regicide</a:t>
            </a:r>
          </a:p>
        </p:txBody>
      </p:sp>
    </p:spTree>
    <p:extLst>
      <p:ext uri="{BB962C8B-B14F-4D97-AF65-F5344CB8AC3E}">
        <p14:creationId xmlns:p14="http://schemas.microsoft.com/office/powerpoint/2010/main" val="286290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97496" y="1678470"/>
            <a:ext cx="8388424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u="sng" dirty="0">
                <a:solidFill>
                  <a:srgbClr val="00B050"/>
                </a:solidFill>
              </a:rPr>
              <a:t>Manifestation</a:t>
            </a:r>
            <a:r>
              <a:rPr lang="en-GB" sz="4400" b="1" dirty="0"/>
              <a:t> the action or fact of showing something. </a:t>
            </a:r>
          </a:p>
          <a:p>
            <a:r>
              <a:rPr lang="en-GB" sz="4400" b="1" u="sng" dirty="0">
                <a:solidFill>
                  <a:srgbClr val="00B050"/>
                </a:solidFill>
              </a:rPr>
              <a:t>Regicide</a:t>
            </a:r>
            <a:r>
              <a:rPr lang="en-GB" sz="4400" b="1" dirty="0"/>
              <a:t>  a person who kills or takes part in killing a king.</a:t>
            </a:r>
          </a:p>
          <a:p>
            <a:r>
              <a:rPr lang="en-GB" sz="4400" b="1" u="sng" dirty="0">
                <a:solidFill>
                  <a:srgbClr val="00B050"/>
                </a:solidFill>
              </a:rPr>
              <a:t>Cursed</a:t>
            </a:r>
            <a:r>
              <a:rPr lang="en-GB" sz="4400" b="1" dirty="0"/>
              <a:t> experiencing bad luck.</a:t>
            </a:r>
          </a:p>
          <a:p>
            <a:r>
              <a:rPr lang="en-GB" sz="4400" b="1" u="sng" dirty="0">
                <a:solidFill>
                  <a:srgbClr val="00B050"/>
                </a:solidFill>
              </a:rPr>
              <a:t>Elision  </a:t>
            </a:r>
            <a:r>
              <a:rPr lang="en-GB" sz="4400" b="1" dirty="0"/>
              <a:t>an omission.</a:t>
            </a:r>
          </a:p>
        </p:txBody>
      </p:sp>
    </p:spTree>
    <p:extLst>
      <p:ext uri="{BB962C8B-B14F-4D97-AF65-F5344CB8AC3E}">
        <p14:creationId xmlns:p14="http://schemas.microsoft.com/office/powerpoint/2010/main" val="391267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/>
              <a:t>Let’s read Act 2, scene 1 &amp;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700808"/>
            <a:ext cx="4267200" cy="4625609"/>
          </a:xfrm>
        </p:spPr>
        <p:txBody>
          <a:bodyPr>
            <a:normAutofit/>
          </a:bodyPr>
          <a:lstStyle/>
          <a:p>
            <a:r>
              <a:rPr lang="en-US" sz="4000" dirty="0"/>
              <a:t>For this scene we will need the following roles:</a:t>
            </a:r>
          </a:p>
          <a:p>
            <a:pPr lvl="1"/>
            <a:r>
              <a:rPr lang="en-US" sz="4000" dirty="0"/>
              <a:t>Lady Macbeth</a:t>
            </a:r>
          </a:p>
          <a:p>
            <a:pPr lvl="1"/>
            <a:r>
              <a:rPr lang="en-US" sz="4000" dirty="0"/>
              <a:t>Banquo</a:t>
            </a:r>
          </a:p>
          <a:p>
            <a:pPr lvl="1"/>
            <a:r>
              <a:rPr lang="en-US" sz="4000" dirty="0"/>
              <a:t>Macbeth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94364"/>
            <a:ext cx="3885094" cy="26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325803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88462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GB" dirty="0"/>
              <a:t>Tracking the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768" y="1554611"/>
            <a:ext cx="4316288" cy="3167232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GB" sz="2800" dirty="0"/>
              <a:t>Use a full page in your exercise book and plot how Shakespeare manipulates the 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tension</a:t>
            </a:r>
            <a:r>
              <a:rPr lang="en-GB" sz="2800" dirty="0"/>
              <a:t> throughout Act 2 – we will carry this graph on </a:t>
            </a:r>
            <a:r>
              <a:rPr lang="en-GB" sz="2800" b="1" dirty="0">
                <a:solidFill>
                  <a:schemeClr val="accent3">
                    <a:lumMod val="75000"/>
                  </a:schemeClr>
                </a:solidFill>
              </a:rPr>
              <a:t>next lesson</a:t>
            </a:r>
            <a:r>
              <a:rPr lang="en-GB" sz="2800" dirty="0"/>
              <a:t>, so be sure to leave enough space!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02827"/>
            <a:ext cx="3969606" cy="396960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99592" y="4725144"/>
            <a:ext cx="4055456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solidFill>
                  <a:prstClr val="black"/>
                </a:solidFill>
              </a:rPr>
              <a:t>Remember to log the </a:t>
            </a:r>
            <a:r>
              <a:rPr lang="en-GB" sz="2400" b="1" dirty="0">
                <a:solidFill>
                  <a:srgbClr val="7030A0"/>
                </a:solidFill>
              </a:rPr>
              <a:t>key events </a:t>
            </a:r>
            <a:r>
              <a:rPr lang="en-GB" sz="2400" dirty="0">
                <a:solidFill>
                  <a:prstClr val="black"/>
                </a:solidFill>
              </a:rPr>
              <a:t>as we read through the scenes in Act 2.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749120501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63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GB" dirty="0"/>
              <a:t>Act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962"/>
            <a:ext cx="8229600" cy="5499202"/>
          </a:xfrm>
        </p:spPr>
        <p:txBody>
          <a:bodyPr/>
          <a:lstStyle/>
          <a:p>
            <a:r>
              <a:rPr lang="en-GB" dirty="0"/>
              <a:t>Tension grid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1916832"/>
            <a:ext cx="0" cy="40324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1560" y="5949280"/>
            <a:ext cx="79928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916832"/>
            <a:ext cx="349696" cy="41044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Tension on a scale 1-10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560" y="6126163"/>
            <a:ext cx="7992888" cy="5431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Act 2 </a:t>
            </a:r>
          </a:p>
          <a:p>
            <a:pPr algn="ctr"/>
            <a:r>
              <a:rPr lang="en-GB" dirty="0">
                <a:solidFill>
                  <a:prstClr val="white"/>
                </a:solidFill>
              </a:rPr>
              <a:t>Scene 1                                                                                   scene 2</a:t>
            </a:r>
          </a:p>
        </p:txBody>
      </p:sp>
    </p:spTree>
    <p:extLst>
      <p:ext uri="{BB962C8B-B14F-4D97-AF65-F5344CB8AC3E}">
        <p14:creationId xmlns:p14="http://schemas.microsoft.com/office/powerpoint/2010/main" val="57176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482</Words>
  <Application>Microsoft Office PowerPoint</Application>
  <PresentationFormat>On-screen Show (4:3)</PresentationFormat>
  <Paragraphs>65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W.I.N &amp; M.R. I</vt:lpstr>
      <vt:lpstr>Starter: Machiavelli </vt:lpstr>
      <vt:lpstr>Match the word to the definition.</vt:lpstr>
      <vt:lpstr>Match the word to the definition.</vt:lpstr>
      <vt:lpstr>Answers! Please give yourself a tick </vt:lpstr>
      <vt:lpstr>Let’s read Act 2, scene 1 &amp; 2</vt:lpstr>
      <vt:lpstr>Tracking the Tension</vt:lpstr>
      <vt:lpstr>Act 2</vt:lpstr>
      <vt:lpstr>The Gunpowder Plot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S Ryan</cp:lastModifiedBy>
  <cp:revision>7</cp:revision>
  <cp:lastPrinted>2020-10-09T10:20:47Z</cp:lastPrinted>
  <dcterms:created xsi:type="dcterms:W3CDTF">2020-06-10T10:48:31Z</dcterms:created>
  <dcterms:modified xsi:type="dcterms:W3CDTF">2020-10-09T10:22:14Z</dcterms:modified>
</cp:coreProperties>
</file>