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03" r:id="rId2"/>
    <p:sldId id="469" r:id="rId3"/>
    <p:sldId id="313" r:id="rId4"/>
    <p:sldId id="314" r:id="rId5"/>
    <p:sldId id="315" r:id="rId6"/>
    <p:sldId id="305" r:id="rId7"/>
    <p:sldId id="306" r:id="rId8"/>
    <p:sldId id="307" r:id="rId9"/>
    <p:sldId id="308" r:id="rId10"/>
    <p:sldId id="309" r:id="rId11"/>
    <p:sldId id="310" r:id="rId12"/>
    <p:sldId id="470" r:id="rId13"/>
    <p:sldId id="471" r:id="rId14"/>
    <p:sldId id="47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AAA7C9-2E50-42ED-9CEF-19F3D54297B3}" type="datetimeFigureOut">
              <a:rPr lang="en-GB" smtClean="0"/>
              <a:t>07/10/2020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22913E-72F1-4193-885C-58567BDD3A64}" type="slidenum">
              <a:rPr lang="en-GB" smtClean="0"/>
              <a:t>‹#›</a:t>
            </a:fld>
            <a:endParaRPr lang="en-GB"/>
          </a:p>
        </p:txBody>
      </p:sp>
    </p:spTree>
    <p:extLst>
      <p:ext uri="{BB962C8B-B14F-4D97-AF65-F5344CB8AC3E}">
        <p14:creationId xmlns:p14="http://schemas.microsoft.com/office/powerpoint/2010/main" val="1812185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Look in Year 10 teaching structure for the first time slide 55!</a:t>
            </a:r>
          </a:p>
        </p:txBody>
      </p:sp>
      <p:sp>
        <p:nvSpPr>
          <p:cNvPr id="4" name="Slide Number Placeholder 3"/>
          <p:cNvSpPr>
            <a:spLocks noGrp="1"/>
          </p:cNvSpPr>
          <p:nvPr>
            <p:ph type="sldNum" sz="quarter" idx="10"/>
          </p:nvPr>
        </p:nvSpPr>
        <p:spPr/>
        <p:txBody>
          <a:bodyPr/>
          <a:lstStyle/>
          <a:p>
            <a:fld id="{66223F0A-9FEC-447B-8D38-526C7FD35945}" type="slidenum">
              <a:rPr lang="en-GB" smtClean="0"/>
              <a:t>6</a:t>
            </a:fld>
            <a:endParaRPr lang="en-GB" dirty="0"/>
          </a:p>
        </p:txBody>
      </p:sp>
    </p:spTree>
    <p:extLst>
      <p:ext uri="{BB962C8B-B14F-4D97-AF65-F5344CB8AC3E}">
        <p14:creationId xmlns:p14="http://schemas.microsoft.com/office/powerpoint/2010/main" val="3420342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23C29-D3ED-4468-9A4C-DD1B318CD5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F7434F1-2DCD-43FF-9E11-EB10872B94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342D3D4-E477-4ED1-9F46-5CBE7AAEBBB8}"/>
              </a:ext>
            </a:extLst>
          </p:cNvPr>
          <p:cNvSpPr>
            <a:spLocks noGrp="1"/>
          </p:cNvSpPr>
          <p:nvPr>
            <p:ph type="dt" sz="half" idx="10"/>
          </p:nvPr>
        </p:nvSpPr>
        <p:spPr/>
        <p:txBody>
          <a:bodyPr/>
          <a:lstStyle/>
          <a:p>
            <a:fld id="{6E36330C-D00D-4BCF-8B92-59B27D99D81D}" type="datetimeFigureOut">
              <a:rPr lang="en-GB" smtClean="0"/>
              <a:t>07/10/2020</a:t>
            </a:fld>
            <a:endParaRPr lang="en-GB"/>
          </a:p>
        </p:txBody>
      </p:sp>
      <p:sp>
        <p:nvSpPr>
          <p:cNvPr id="5" name="Footer Placeholder 4">
            <a:extLst>
              <a:ext uri="{FF2B5EF4-FFF2-40B4-BE49-F238E27FC236}">
                <a16:creationId xmlns:a16="http://schemas.microsoft.com/office/drawing/2014/main" id="{3F119AF1-F79E-4CCE-8629-94C6A57E631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981E059-77CC-431C-9653-6F32EA09656A}"/>
              </a:ext>
            </a:extLst>
          </p:cNvPr>
          <p:cNvSpPr>
            <a:spLocks noGrp="1"/>
          </p:cNvSpPr>
          <p:nvPr>
            <p:ph type="sldNum" sz="quarter" idx="12"/>
          </p:nvPr>
        </p:nvSpPr>
        <p:spPr/>
        <p:txBody>
          <a:bodyPr/>
          <a:lstStyle/>
          <a:p>
            <a:fld id="{2EF59DA1-5A75-4B84-B73E-FA477978752E}" type="slidenum">
              <a:rPr lang="en-GB" smtClean="0"/>
              <a:t>‹#›</a:t>
            </a:fld>
            <a:endParaRPr lang="en-GB"/>
          </a:p>
        </p:txBody>
      </p:sp>
    </p:spTree>
    <p:extLst>
      <p:ext uri="{BB962C8B-B14F-4D97-AF65-F5344CB8AC3E}">
        <p14:creationId xmlns:p14="http://schemas.microsoft.com/office/powerpoint/2010/main" val="1335230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8F600-E5AC-4A0B-A8B9-51F4A5041C1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10D0847-2A52-4E87-AC78-E09980D028E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61D5F9-32B5-4FD0-A242-60A255BE890B}"/>
              </a:ext>
            </a:extLst>
          </p:cNvPr>
          <p:cNvSpPr>
            <a:spLocks noGrp="1"/>
          </p:cNvSpPr>
          <p:nvPr>
            <p:ph type="dt" sz="half" idx="10"/>
          </p:nvPr>
        </p:nvSpPr>
        <p:spPr/>
        <p:txBody>
          <a:bodyPr/>
          <a:lstStyle/>
          <a:p>
            <a:fld id="{6E36330C-D00D-4BCF-8B92-59B27D99D81D}" type="datetimeFigureOut">
              <a:rPr lang="en-GB" smtClean="0"/>
              <a:t>07/10/2020</a:t>
            </a:fld>
            <a:endParaRPr lang="en-GB"/>
          </a:p>
        </p:txBody>
      </p:sp>
      <p:sp>
        <p:nvSpPr>
          <p:cNvPr id="5" name="Footer Placeholder 4">
            <a:extLst>
              <a:ext uri="{FF2B5EF4-FFF2-40B4-BE49-F238E27FC236}">
                <a16:creationId xmlns:a16="http://schemas.microsoft.com/office/drawing/2014/main" id="{61C1737B-FCF8-4DA6-8ADA-EB82DFA818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BB78E6-567C-49E8-8745-0C4F17D95CE8}"/>
              </a:ext>
            </a:extLst>
          </p:cNvPr>
          <p:cNvSpPr>
            <a:spLocks noGrp="1"/>
          </p:cNvSpPr>
          <p:nvPr>
            <p:ph type="sldNum" sz="quarter" idx="12"/>
          </p:nvPr>
        </p:nvSpPr>
        <p:spPr/>
        <p:txBody>
          <a:bodyPr/>
          <a:lstStyle/>
          <a:p>
            <a:fld id="{2EF59DA1-5A75-4B84-B73E-FA477978752E}" type="slidenum">
              <a:rPr lang="en-GB" smtClean="0"/>
              <a:t>‹#›</a:t>
            </a:fld>
            <a:endParaRPr lang="en-GB"/>
          </a:p>
        </p:txBody>
      </p:sp>
    </p:spTree>
    <p:extLst>
      <p:ext uri="{BB962C8B-B14F-4D97-AF65-F5344CB8AC3E}">
        <p14:creationId xmlns:p14="http://schemas.microsoft.com/office/powerpoint/2010/main" val="3019965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6108A0-BFE0-44F9-8343-39E80419D83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D1A838C-A236-4012-A2AA-AF976D1768F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5E5BDC-9801-4B0C-885E-464E154549E5}"/>
              </a:ext>
            </a:extLst>
          </p:cNvPr>
          <p:cNvSpPr>
            <a:spLocks noGrp="1"/>
          </p:cNvSpPr>
          <p:nvPr>
            <p:ph type="dt" sz="half" idx="10"/>
          </p:nvPr>
        </p:nvSpPr>
        <p:spPr/>
        <p:txBody>
          <a:bodyPr/>
          <a:lstStyle/>
          <a:p>
            <a:fld id="{6E36330C-D00D-4BCF-8B92-59B27D99D81D}" type="datetimeFigureOut">
              <a:rPr lang="en-GB" smtClean="0"/>
              <a:t>07/10/2020</a:t>
            </a:fld>
            <a:endParaRPr lang="en-GB"/>
          </a:p>
        </p:txBody>
      </p:sp>
      <p:sp>
        <p:nvSpPr>
          <p:cNvPr id="5" name="Footer Placeholder 4">
            <a:extLst>
              <a:ext uri="{FF2B5EF4-FFF2-40B4-BE49-F238E27FC236}">
                <a16:creationId xmlns:a16="http://schemas.microsoft.com/office/drawing/2014/main" id="{048CED73-306C-4C36-A4C9-16D6CCDF4A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30157FF-4055-46FF-8C10-230C34C610DD}"/>
              </a:ext>
            </a:extLst>
          </p:cNvPr>
          <p:cNvSpPr>
            <a:spLocks noGrp="1"/>
          </p:cNvSpPr>
          <p:nvPr>
            <p:ph type="sldNum" sz="quarter" idx="12"/>
          </p:nvPr>
        </p:nvSpPr>
        <p:spPr/>
        <p:txBody>
          <a:bodyPr/>
          <a:lstStyle/>
          <a:p>
            <a:fld id="{2EF59DA1-5A75-4B84-B73E-FA477978752E}" type="slidenum">
              <a:rPr lang="en-GB" smtClean="0"/>
              <a:t>‹#›</a:t>
            </a:fld>
            <a:endParaRPr lang="en-GB"/>
          </a:p>
        </p:txBody>
      </p:sp>
    </p:spTree>
    <p:extLst>
      <p:ext uri="{BB962C8B-B14F-4D97-AF65-F5344CB8AC3E}">
        <p14:creationId xmlns:p14="http://schemas.microsoft.com/office/powerpoint/2010/main" val="3139480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E5B7B-9B3C-47D0-A12A-4F1D900D92B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D9DC52C-47D0-4678-9243-C09EAF964DC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ADB72AE-06FB-4F98-A625-FD539E4DABF3}"/>
              </a:ext>
            </a:extLst>
          </p:cNvPr>
          <p:cNvSpPr>
            <a:spLocks noGrp="1"/>
          </p:cNvSpPr>
          <p:nvPr>
            <p:ph type="dt" sz="half" idx="10"/>
          </p:nvPr>
        </p:nvSpPr>
        <p:spPr/>
        <p:txBody>
          <a:bodyPr/>
          <a:lstStyle/>
          <a:p>
            <a:fld id="{6E36330C-D00D-4BCF-8B92-59B27D99D81D}" type="datetimeFigureOut">
              <a:rPr lang="en-GB" smtClean="0"/>
              <a:t>07/10/2020</a:t>
            </a:fld>
            <a:endParaRPr lang="en-GB"/>
          </a:p>
        </p:txBody>
      </p:sp>
      <p:sp>
        <p:nvSpPr>
          <p:cNvPr id="5" name="Footer Placeholder 4">
            <a:extLst>
              <a:ext uri="{FF2B5EF4-FFF2-40B4-BE49-F238E27FC236}">
                <a16:creationId xmlns:a16="http://schemas.microsoft.com/office/drawing/2014/main" id="{21FAB7F3-420E-44DF-89B0-DE5073D737A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6835499-196C-4D1B-ACDA-21E17B8C0891}"/>
              </a:ext>
            </a:extLst>
          </p:cNvPr>
          <p:cNvSpPr>
            <a:spLocks noGrp="1"/>
          </p:cNvSpPr>
          <p:nvPr>
            <p:ph type="sldNum" sz="quarter" idx="12"/>
          </p:nvPr>
        </p:nvSpPr>
        <p:spPr/>
        <p:txBody>
          <a:bodyPr/>
          <a:lstStyle/>
          <a:p>
            <a:fld id="{2EF59DA1-5A75-4B84-B73E-FA477978752E}" type="slidenum">
              <a:rPr lang="en-GB" smtClean="0"/>
              <a:t>‹#›</a:t>
            </a:fld>
            <a:endParaRPr lang="en-GB"/>
          </a:p>
        </p:txBody>
      </p:sp>
    </p:spTree>
    <p:extLst>
      <p:ext uri="{BB962C8B-B14F-4D97-AF65-F5344CB8AC3E}">
        <p14:creationId xmlns:p14="http://schemas.microsoft.com/office/powerpoint/2010/main" val="475872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14A4A-FC7C-4F1A-932D-E049BD2A80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986E8F7-F91C-44D4-9A34-BCF6EC262E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9758FCD-C22E-4600-B2CA-0E35BBBAAD5D}"/>
              </a:ext>
            </a:extLst>
          </p:cNvPr>
          <p:cNvSpPr>
            <a:spLocks noGrp="1"/>
          </p:cNvSpPr>
          <p:nvPr>
            <p:ph type="dt" sz="half" idx="10"/>
          </p:nvPr>
        </p:nvSpPr>
        <p:spPr/>
        <p:txBody>
          <a:bodyPr/>
          <a:lstStyle/>
          <a:p>
            <a:fld id="{6E36330C-D00D-4BCF-8B92-59B27D99D81D}" type="datetimeFigureOut">
              <a:rPr lang="en-GB" smtClean="0"/>
              <a:t>07/10/2020</a:t>
            </a:fld>
            <a:endParaRPr lang="en-GB"/>
          </a:p>
        </p:txBody>
      </p:sp>
      <p:sp>
        <p:nvSpPr>
          <p:cNvPr id="5" name="Footer Placeholder 4">
            <a:extLst>
              <a:ext uri="{FF2B5EF4-FFF2-40B4-BE49-F238E27FC236}">
                <a16:creationId xmlns:a16="http://schemas.microsoft.com/office/drawing/2014/main" id="{5057A956-78CC-4666-9245-C87C43FAAC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B77474-D79F-46EB-88D6-2A2B3A9FC1EC}"/>
              </a:ext>
            </a:extLst>
          </p:cNvPr>
          <p:cNvSpPr>
            <a:spLocks noGrp="1"/>
          </p:cNvSpPr>
          <p:nvPr>
            <p:ph type="sldNum" sz="quarter" idx="12"/>
          </p:nvPr>
        </p:nvSpPr>
        <p:spPr/>
        <p:txBody>
          <a:bodyPr/>
          <a:lstStyle/>
          <a:p>
            <a:fld id="{2EF59DA1-5A75-4B84-B73E-FA477978752E}" type="slidenum">
              <a:rPr lang="en-GB" smtClean="0"/>
              <a:t>‹#›</a:t>
            </a:fld>
            <a:endParaRPr lang="en-GB"/>
          </a:p>
        </p:txBody>
      </p:sp>
    </p:spTree>
    <p:extLst>
      <p:ext uri="{BB962C8B-B14F-4D97-AF65-F5344CB8AC3E}">
        <p14:creationId xmlns:p14="http://schemas.microsoft.com/office/powerpoint/2010/main" val="2072130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0CFC6-2E20-498D-8286-D06D1F1DABC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6385326-87A7-4DB7-8D5C-5B48D6501B7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5A150F0-739C-4993-8FB9-F551CF5900F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E3524DB-262E-465B-BAC1-274EC039ACF7}"/>
              </a:ext>
            </a:extLst>
          </p:cNvPr>
          <p:cNvSpPr>
            <a:spLocks noGrp="1"/>
          </p:cNvSpPr>
          <p:nvPr>
            <p:ph type="dt" sz="half" idx="10"/>
          </p:nvPr>
        </p:nvSpPr>
        <p:spPr/>
        <p:txBody>
          <a:bodyPr/>
          <a:lstStyle/>
          <a:p>
            <a:fld id="{6E36330C-D00D-4BCF-8B92-59B27D99D81D}" type="datetimeFigureOut">
              <a:rPr lang="en-GB" smtClean="0"/>
              <a:t>07/10/2020</a:t>
            </a:fld>
            <a:endParaRPr lang="en-GB"/>
          </a:p>
        </p:txBody>
      </p:sp>
      <p:sp>
        <p:nvSpPr>
          <p:cNvPr id="6" name="Footer Placeholder 5">
            <a:extLst>
              <a:ext uri="{FF2B5EF4-FFF2-40B4-BE49-F238E27FC236}">
                <a16:creationId xmlns:a16="http://schemas.microsoft.com/office/drawing/2014/main" id="{98C6F469-0171-4401-810C-9C3F13E490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5CFCE4E-244F-4AC5-A23F-735392C461FB}"/>
              </a:ext>
            </a:extLst>
          </p:cNvPr>
          <p:cNvSpPr>
            <a:spLocks noGrp="1"/>
          </p:cNvSpPr>
          <p:nvPr>
            <p:ph type="sldNum" sz="quarter" idx="12"/>
          </p:nvPr>
        </p:nvSpPr>
        <p:spPr/>
        <p:txBody>
          <a:bodyPr/>
          <a:lstStyle/>
          <a:p>
            <a:fld id="{2EF59DA1-5A75-4B84-B73E-FA477978752E}" type="slidenum">
              <a:rPr lang="en-GB" smtClean="0"/>
              <a:t>‹#›</a:t>
            </a:fld>
            <a:endParaRPr lang="en-GB"/>
          </a:p>
        </p:txBody>
      </p:sp>
    </p:spTree>
    <p:extLst>
      <p:ext uri="{BB962C8B-B14F-4D97-AF65-F5344CB8AC3E}">
        <p14:creationId xmlns:p14="http://schemas.microsoft.com/office/powerpoint/2010/main" val="3449847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81FDA-1306-4811-B0EF-C5981718C0C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6FFF231-A3A8-4332-BB5A-C9FDDC03B1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355B054-0E52-4D22-94AA-BC86F7D0FAB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D12D9B3-1D1B-4796-AD13-001F2B6000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EDDABE7-5C0C-4B13-AC5C-C6374D1A655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81EA2D5-CB55-4A0C-B478-4DC255B9F55A}"/>
              </a:ext>
            </a:extLst>
          </p:cNvPr>
          <p:cNvSpPr>
            <a:spLocks noGrp="1"/>
          </p:cNvSpPr>
          <p:nvPr>
            <p:ph type="dt" sz="half" idx="10"/>
          </p:nvPr>
        </p:nvSpPr>
        <p:spPr/>
        <p:txBody>
          <a:bodyPr/>
          <a:lstStyle/>
          <a:p>
            <a:fld id="{6E36330C-D00D-4BCF-8B92-59B27D99D81D}" type="datetimeFigureOut">
              <a:rPr lang="en-GB" smtClean="0"/>
              <a:t>07/10/2020</a:t>
            </a:fld>
            <a:endParaRPr lang="en-GB"/>
          </a:p>
        </p:txBody>
      </p:sp>
      <p:sp>
        <p:nvSpPr>
          <p:cNvPr id="8" name="Footer Placeholder 7">
            <a:extLst>
              <a:ext uri="{FF2B5EF4-FFF2-40B4-BE49-F238E27FC236}">
                <a16:creationId xmlns:a16="http://schemas.microsoft.com/office/drawing/2014/main" id="{147783A4-F670-44C7-9A2D-B0D1CB16CDB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7306FF7-F9F6-4EC9-94FC-9EC14A03368E}"/>
              </a:ext>
            </a:extLst>
          </p:cNvPr>
          <p:cNvSpPr>
            <a:spLocks noGrp="1"/>
          </p:cNvSpPr>
          <p:nvPr>
            <p:ph type="sldNum" sz="quarter" idx="12"/>
          </p:nvPr>
        </p:nvSpPr>
        <p:spPr/>
        <p:txBody>
          <a:bodyPr/>
          <a:lstStyle/>
          <a:p>
            <a:fld id="{2EF59DA1-5A75-4B84-B73E-FA477978752E}" type="slidenum">
              <a:rPr lang="en-GB" smtClean="0"/>
              <a:t>‹#›</a:t>
            </a:fld>
            <a:endParaRPr lang="en-GB"/>
          </a:p>
        </p:txBody>
      </p:sp>
    </p:spTree>
    <p:extLst>
      <p:ext uri="{BB962C8B-B14F-4D97-AF65-F5344CB8AC3E}">
        <p14:creationId xmlns:p14="http://schemas.microsoft.com/office/powerpoint/2010/main" val="2358737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5FE1F-8806-41F6-ABD9-5B620B2C522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CB07FA5-BBE6-4D6E-94C0-EDB62BF01A1C}"/>
              </a:ext>
            </a:extLst>
          </p:cNvPr>
          <p:cNvSpPr>
            <a:spLocks noGrp="1"/>
          </p:cNvSpPr>
          <p:nvPr>
            <p:ph type="dt" sz="half" idx="10"/>
          </p:nvPr>
        </p:nvSpPr>
        <p:spPr/>
        <p:txBody>
          <a:bodyPr/>
          <a:lstStyle/>
          <a:p>
            <a:fld id="{6E36330C-D00D-4BCF-8B92-59B27D99D81D}" type="datetimeFigureOut">
              <a:rPr lang="en-GB" smtClean="0"/>
              <a:t>07/10/2020</a:t>
            </a:fld>
            <a:endParaRPr lang="en-GB"/>
          </a:p>
        </p:txBody>
      </p:sp>
      <p:sp>
        <p:nvSpPr>
          <p:cNvPr id="4" name="Footer Placeholder 3">
            <a:extLst>
              <a:ext uri="{FF2B5EF4-FFF2-40B4-BE49-F238E27FC236}">
                <a16:creationId xmlns:a16="http://schemas.microsoft.com/office/drawing/2014/main" id="{3BA0B856-F469-481B-A260-2648CE5E7B5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F935A73-FBCE-407C-9D99-3E4229F7547E}"/>
              </a:ext>
            </a:extLst>
          </p:cNvPr>
          <p:cNvSpPr>
            <a:spLocks noGrp="1"/>
          </p:cNvSpPr>
          <p:nvPr>
            <p:ph type="sldNum" sz="quarter" idx="12"/>
          </p:nvPr>
        </p:nvSpPr>
        <p:spPr/>
        <p:txBody>
          <a:bodyPr/>
          <a:lstStyle/>
          <a:p>
            <a:fld id="{2EF59DA1-5A75-4B84-B73E-FA477978752E}" type="slidenum">
              <a:rPr lang="en-GB" smtClean="0"/>
              <a:t>‹#›</a:t>
            </a:fld>
            <a:endParaRPr lang="en-GB"/>
          </a:p>
        </p:txBody>
      </p:sp>
    </p:spTree>
    <p:extLst>
      <p:ext uri="{BB962C8B-B14F-4D97-AF65-F5344CB8AC3E}">
        <p14:creationId xmlns:p14="http://schemas.microsoft.com/office/powerpoint/2010/main" val="3708943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D7C95F-3922-439F-9847-485F568910D4}"/>
              </a:ext>
            </a:extLst>
          </p:cNvPr>
          <p:cNvSpPr>
            <a:spLocks noGrp="1"/>
          </p:cNvSpPr>
          <p:nvPr>
            <p:ph type="dt" sz="half" idx="10"/>
          </p:nvPr>
        </p:nvSpPr>
        <p:spPr/>
        <p:txBody>
          <a:bodyPr/>
          <a:lstStyle/>
          <a:p>
            <a:fld id="{6E36330C-D00D-4BCF-8B92-59B27D99D81D}" type="datetimeFigureOut">
              <a:rPr lang="en-GB" smtClean="0"/>
              <a:t>07/10/2020</a:t>
            </a:fld>
            <a:endParaRPr lang="en-GB"/>
          </a:p>
        </p:txBody>
      </p:sp>
      <p:sp>
        <p:nvSpPr>
          <p:cNvPr id="3" name="Footer Placeholder 2">
            <a:extLst>
              <a:ext uri="{FF2B5EF4-FFF2-40B4-BE49-F238E27FC236}">
                <a16:creationId xmlns:a16="http://schemas.microsoft.com/office/drawing/2014/main" id="{6F653638-5DE2-422C-9036-28D618A872A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A17D8BA-7404-4D97-9E05-8AF22F30D569}"/>
              </a:ext>
            </a:extLst>
          </p:cNvPr>
          <p:cNvSpPr>
            <a:spLocks noGrp="1"/>
          </p:cNvSpPr>
          <p:nvPr>
            <p:ph type="sldNum" sz="quarter" idx="12"/>
          </p:nvPr>
        </p:nvSpPr>
        <p:spPr/>
        <p:txBody>
          <a:bodyPr/>
          <a:lstStyle/>
          <a:p>
            <a:fld id="{2EF59DA1-5A75-4B84-B73E-FA477978752E}" type="slidenum">
              <a:rPr lang="en-GB" smtClean="0"/>
              <a:t>‹#›</a:t>
            </a:fld>
            <a:endParaRPr lang="en-GB"/>
          </a:p>
        </p:txBody>
      </p:sp>
    </p:spTree>
    <p:extLst>
      <p:ext uri="{BB962C8B-B14F-4D97-AF65-F5344CB8AC3E}">
        <p14:creationId xmlns:p14="http://schemas.microsoft.com/office/powerpoint/2010/main" val="2341849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B5A1F-0FDF-4D8A-8869-D635FE6B5F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00DD232-B247-4FB5-8E72-783D42A2A2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795A921-CA7B-4D7A-BBD3-DFAA95920C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C905CFD-4B88-43C8-AC39-AF192AC37502}"/>
              </a:ext>
            </a:extLst>
          </p:cNvPr>
          <p:cNvSpPr>
            <a:spLocks noGrp="1"/>
          </p:cNvSpPr>
          <p:nvPr>
            <p:ph type="dt" sz="half" idx="10"/>
          </p:nvPr>
        </p:nvSpPr>
        <p:spPr/>
        <p:txBody>
          <a:bodyPr/>
          <a:lstStyle/>
          <a:p>
            <a:fld id="{6E36330C-D00D-4BCF-8B92-59B27D99D81D}" type="datetimeFigureOut">
              <a:rPr lang="en-GB" smtClean="0"/>
              <a:t>07/10/2020</a:t>
            </a:fld>
            <a:endParaRPr lang="en-GB"/>
          </a:p>
        </p:txBody>
      </p:sp>
      <p:sp>
        <p:nvSpPr>
          <p:cNvPr id="6" name="Footer Placeholder 5">
            <a:extLst>
              <a:ext uri="{FF2B5EF4-FFF2-40B4-BE49-F238E27FC236}">
                <a16:creationId xmlns:a16="http://schemas.microsoft.com/office/drawing/2014/main" id="{EB5447AA-6913-40D9-9AA2-2AD7BC65433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723CC01-4D1C-4672-BAA9-8576593296D8}"/>
              </a:ext>
            </a:extLst>
          </p:cNvPr>
          <p:cNvSpPr>
            <a:spLocks noGrp="1"/>
          </p:cNvSpPr>
          <p:nvPr>
            <p:ph type="sldNum" sz="quarter" idx="12"/>
          </p:nvPr>
        </p:nvSpPr>
        <p:spPr/>
        <p:txBody>
          <a:bodyPr/>
          <a:lstStyle/>
          <a:p>
            <a:fld id="{2EF59DA1-5A75-4B84-B73E-FA477978752E}" type="slidenum">
              <a:rPr lang="en-GB" smtClean="0"/>
              <a:t>‹#›</a:t>
            </a:fld>
            <a:endParaRPr lang="en-GB"/>
          </a:p>
        </p:txBody>
      </p:sp>
    </p:spTree>
    <p:extLst>
      <p:ext uri="{BB962C8B-B14F-4D97-AF65-F5344CB8AC3E}">
        <p14:creationId xmlns:p14="http://schemas.microsoft.com/office/powerpoint/2010/main" val="2431527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11F91-E6DC-4518-8BB5-B3718AFC0E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8B4D280-57A4-4636-86C5-176FA637B3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0087C21-81A9-4CF5-AA70-E12A752178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A2F30AB-BBB7-4E87-9D41-6A80E2756070}"/>
              </a:ext>
            </a:extLst>
          </p:cNvPr>
          <p:cNvSpPr>
            <a:spLocks noGrp="1"/>
          </p:cNvSpPr>
          <p:nvPr>
            <p:ph type="dt" sz="half" idx="10"/>
          </p:nvPr>
        </p:nvSpPr>
        <p:spPr/>
        <p:txBody>
          <a:bodyPr/>
          <a:lstStyle/>
          <a:p>
            <a:fld id="{6E36330C-D00D-4BCF-8B92-59B27D99D81D}" type="datetimeFigureOut">
              <a:rPr lang="en-GB" smtClean="0"/>
              <a:t>07/10/2020</a:t>
            </a:fld>
            <a:endParaRPr lang="en-GB"/>
          </a:p>
        </p:txBody>
      </p:sp>
      <p:sp>
        <p:nvSpPr>
          <p:cNvPr id="6" name="Footer Placeholder 5">
            <a:extLst>
              <a:ext uri="{FF2B5EF4-FFF2-40B4-BE49-F238E27FC236}">
                <a16:creationId xmlns:a16="http://schemas.microsoft.com/office/drawing/2014/main" id="{54F8BA3A-8477-4569-B508-40E5ECBACD8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82C4BD3-B79D-4C0B-887F-8EDF5DD1117C}"/>
              </a:ext>
            </a:extLst>
          </p:cNvPr>
          <p:cNvSpPr>
            <a:spLocks noGrp="1"/>
          </p:cNvSpPr>
          <p:nvPr>
            <p:ph type="sldNum" sz="quarter" idx="12"/>
          </p:nvPr>
        </p:nvSpPr>
        <p:spPr/>
        <p:txBody>
          <a:bodyPr/>
          <a:lstStyle/>
          <a:p>
            <a:fld id="{2EF59DA1-5A75-4B84-B73E-FA477978752E}" type="slidenum">
              <a:rPr lang="en-GB" smtClean="0"/>
              <a:t>‹#›</a:t>
            </a:fld>
            <a:endParaRPr lang="en-GB"/>
          </a:p>
        </p:txBody>
      </p:sp>
    </p:spTree>
    <p:extLst>
      <p:ext uri="{BB962C8B-B14F-4D97-AF65-F5344CB8AC3E}">
        <p14:creationId xmlns:p14="http://schemas.microsoft.com/office/powerpoint/2010/main" val="980346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C2FF2C-172B-4B89-A09E-B9EAD01D72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82FD25B-9D98-4BEE-AF8B-4DA3A76E16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D55D97-B234-4757-B366-ACB0B09E1C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36330C-D00D-4BCF-8B92-59B27D99D81D}" type="datetimeFigureOut">
              <a:rPr lang="en-GB" smtClean="0"/>
              <a:t>07/10/2020</a:t>
            </a:fld>
            <a:endParaRPr lang="en-GB"/>
          </a:p>
        </p:txBody>
      </p:sp>
      <p:sp>
        <p:nvSpPr>
          <p:cNvPr id="5" name="Footer Placeholder 4">
            <a:extLst>
              <a:ext uri="{FF2B5EF4-FFF2-40B4-BE49-F238E27FC236}">
                <a16:creationId xmlns:a16="http://schemas.microsoft.com/office/drawing/2014/main" id="{FEF2DADD-FC4E-4C07-88CD-CF7CD3F80B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ADF5881-5096-42E3-A8E6-3135BBD212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F59DA1-5A75-4B84-B73E-FA477978752E}" type="slidenum">
              <a:rPr lang="en-GB" smtClean="0"/>
              <a:t>‹#›</a:t>
            </a:fld>
            <a:endParaRPr lang="en-GB"/>
          </a:p>
        </p:txBody>
      </p:sp>
    </p:spTree>
    <p:extLst>
      <p:ext uri="{BB962C8B-B14F-4D97-AF65-F5344CB8AC3E}">
        <p14:creationId xmlns:p14="http://schemas.microsoft.com/office/powerpoint/2010/main" val="1761274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75520" y="404665"/>
            <a:ext cx="7543800" cy="2593975"/>
          </a:xfrm>
        </p:spPr>
        <p:txBody>
          <a:bodyPr/>
          <a:lstStyle/>
          <a:p>
            <a:r>
              <a:rPr lang="en-GB" u="sng" dirty="0"/>
              <a:t>Language Paper 1</a:t>
            </a:r>
            <a:br>
              <a:rPr lang="en-GB" u="sng" dirty="0"/>
            </a:br>
            <a:r>
              <a:rPr lang="en-GB" u="sng" dirty="0"/>
              <a:t>the Writer’s Craft</a:t>
            </a:r>
          </a:p>
        </p:txBody>
      </p:sp>
      <p:sp>
        <p:nvSpPr>
          <p:cNvPr id="3" name="Subtitle 2"/>
          <p:cNvSpPr>
            <a:spLocks noGrp="1"/>
          </p:cNvSpPr>
          <p:nvPr>
            <p:ph type="subTitle" idx="1"/>
          </p:nvPr>
        </p:nvSpPr>
        <p:spPr>
          <a:xfrm>
            <a:off x="1703512" y="3645024"/>
            <a:ext cx="7992888" cy="2880320"/>
          </a:xfrm>
        </p:spPr>
        <p:txBody>
          <a:bodyPr>
            <a:noAutofit/>
          </a:bodyPr>
          <a:lstStyle/>
          <a:p>
            <a:r>
              <a:rPr lang="en-GB" sz="3600" b="1" dirty="0"/>
              <a:t>LO: An introduction on how a writer structures a piece of writing to engage a reader.</a:t>
            </a:r>
          </a:p>
          <a:p>
            <a:r>
              <a:rPr lang="en-GB" sz="3600" b="1" dirty="0"/>
              <a:t>ST: I can apply my learning to an exam style question. </a:t>
            </a:r>
          </a:p>
        </p:txBody>
      </p:sp>
    </p:spTree>
    <p:extLst>
      <p:ext uri="{BB962C8B-B14F-4D97-AF65-F5344CB8AC3E}">
        <p14:creationId xmlns:p14="http://schemas.microsoft.com/office/powerpoint/2010/main" val="21299287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1" y="908721"/>
            <a:ext cx="8668561" cy="51125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2411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544" y="2276872"/>
            <a:ext cx="7992888" cy="4248472"/>
          </a:xfrm>
        </p:spPr>
        <p:txBody>
          <a:bodyPr>
            <a:normAutofit fontScale="90000"/>
          </a:bodyPr>
          <a:lstStyle/>
          <a:p>
            <a:r>
              <a:rPr lang="en-GB" sz="2800" dirty="0">
                <a:solidFill>
                  <a:srgbClr val="C00000"/>
                </a:solidFill>
              </a:rPr>
              <a:t>The first person narrative is effective as a reader feels that they are in the operating theatre with the character.  Equally, this type of narrative allows the reader to hear their thoughts; it gives an intimate view of their feelings. The character describes their ordeal with vivid imagery using words such as, ‘terror’ and ‘filled my gut with ice’ these graphic phrases show how the character really feels and makes it more realistic. A reader can experience the moment with the character as they become involved with their stream of consciousness.</a:t>
            </a: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19536" y="116632"/>
            <a:ext cx="7488832" cy="21602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3262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en-GB" dirty="0"/>
              <a:t>Reading for meaning.</a:t>
            </a:r>
          </a:p>
        </p:txBody>
      </p:sp>
      <p:sp>
        <p:nvSpPr>
          <p:cNvPr id="3" name="Content Placeholder 2"/>
          <p:cNvSpPr>
            <a:spLocks noGrp="1"/>
          </p:cNvSpPr>
          <p:nvPr>
            <p:ph idx="1"/>
          </p:nvPr>
        </p:nvSpPr>
        <p:spPr>
          <a:solidFill>
            <a:schemeClr val="accent2">
              <a:lumMod val="20000"/>
              <a:lumOff val="80000"/>
            </a:schemeClr>
          </a:solidFill>
        </p:spPr>
        <p:txBody>
          <a:bodyPr>
            <a:normAutofit/>
          </a:bodyPr>
          <a:lstStyle/>
          <a:p>
            <a:r>
              <a:rPr lang="en-GB" sz="3600" dirty="0"/>
              <a:t>Read the extract from The Time Machine.</a:t>
            </a:r>
          </a:p>
          <a:p>
            <a:r>
              <a:rPr lang="en-GB" sz="3600" dirty="0"/>
              <a:t>Answer the 20 comprehension questions.</a:t>
            </a:r>
          </a:p>
          <a:p>
            <a:r>
              <a:rPr lang="en-GB" sz="3600" dirty="0"/>
              <a:t>Now look at the structure of the text. Identify the SAME, 3Ps and 5Ts.</a:t>
            </a:r>
          </a:p>
          <a:p>
            <a:r>
              <a:rPr lang="en-GB" sz="3600" dirty="0"/>
              <a:t>Feedback to me.</a:t>
            </a:r>
          </a:p>
        </p:txBody>
      </p:sp>
    </p:spTree>
    <p:extLst>
      <p:ext uri="{BB962C8B-B14F-4D97-AF65-F5344CB8AC3E}">
        <p14:creationId xmlns:p14="http://schemas.microsoft.com/office/powerpoint/2010/main" val="2064690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34646643"/>
              </p:ext>
            </p:extLst>
          </p:nvPr>
        </p:nvGraphicFramePr>
        <p:xfrm>
          <a:off x="518964" y="332656"/>
          <a:ext cx="5216516" cy="6212160"/>
        </p:xfrm>
        <a:graphic>
          <a:graphicData uri="http://schemas.openxmlformats.org/drawingml/2006/table">
            <a:tbl>
              <a:tblPr firstRow="1" firstCol="1" bandRow="1"/>
              <a:tblGrid>
                <a:gridCol w="5216516">
                  <a:extLst>
                    <a:ext uri="{9D8B030D-6E8A-4147-A177-3AD203B41FA5}">
                      <a16:colId xmlns:a16="http://schemas.microsoft.com/office/drawing/2014/main" val="3958237138"/>
                    </a:ext>
                  </a:extLst>
                </a:gridCol>
              </a:tblGrid>
              <a:tr h="6212160">
                <a:tc>
                  <a:txBody>
                    <a:bodyPr/>
                    <a:lstStyle/>
                    <a:p>
                      <a:pPr>
                        <a:spcAft>
                          <a:spcPts val="0"/>
                        </a:spcAft>
                      </a:pPr>
                      <a:r>
                        <a:rPr lang="en-GB" sz="1100" b="1" dirty="0">
                          <a:effectLst/>
                          <a:latin typeface="Calibri" panose="020F0502020204030204" pitchFamily="34" charset="0"/>
                          <a:ea typeface="Times New Roman" panose="02020603050405020304" pitchFamily="18" charset="0"/>
                          <a:cs typeface="Times New Roman" panose="02020603050405020304" pitchFamily="18" charset="0"/>
                        </a:rPr>
                        <a:t>In this extract, the narrator describes an evening at the Time Traveller’s house. A group of friends are waiting for the Time Traveller to appear. They do not know where he has been.</a:t>
                      </a:r>
                      <a:endParaRPr lang="en-GB" sz="1100" dirty="0">
                        <a:effectLst/>
                        <a:latin typeface="Cambria" panose="02040503050406030204" pitchFamily="18" charset="0"/>
                        <a:ea typeface="Times New Roman" panose="02020603050405020304" pitchFamily="18" charset="0"/>
                        <a:cs typeface="Times New Roman" panose="02020603050405020304" pitchFamily="18" charset="0"/>
                      </a:endParaRPr>
                    </a:p>
                    <a:p>
                      <a:pPr>
                        <a:spcAft>
                          <a:spcPts val="0"/>
                        </a:spcAft>
                      </a:pPr>
                      <a:r>
                        <a:rPr lang="en-GB"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100" dirty="0">
                        <a:effectLst/>
                        <a:latin typeface="Cambria" panose="02040503050406030204" pitchFamily="18" charset="0"/>
                        <a:ea typeface="Times New Roman" panose="02020603050405020304" pitchFamily="18" charset="0"/>
                        <a:cs typeface="Times New Roman" panose="02020603050405020304" pitchFamily="18" charset="0"/>
                      </a:endParaRPr>
                    </a:p>
                    <a:p>
                      <a:pPr>
                        <a:spcAft>
                          <a:spcPts val="0"/>
                        </a:spcAft>
                      </a:pPr>
                      <a:r>
                        <a:rPr lang="en-GB" sz="1100" dirty="0">
                          <a:effectLst/>
                          <a:latin typeface="Calibri" panose="020F0502020204030204" pitchFamily="34" charset="0"/>
                          <a:ea typeface="Times New Roman" panose="02020603050405020304" pitchFamily="18" charset="0"/>
                          <a:cs typeface="Times New Roman" panose="02020603050405020304" pitchFamily="18" charset="0"/>
                        </a:rPr>
                        <a:t>The door from the corridor opened slowly and without noise. I was facing the door, and saw it first. “Hallo!” I said. “At last!” And the door opened wider, and the Time Traveller stood before us. I gave a cry of surprise. </a:t>
                      </a:r>
                      <a:endParaRPr lang="en-GB" sz="1100" dirty="0">
                        <a:effectLst/>
                        <a:latin typeface="Cambria" panose="02040503050406030204" pitchFamily="18" charset="0"/>
                        <a:ea typeface="Times New Roman" panose="02020603050405020304" pitchFamily="18" charset="0"/>
                        <a:cs typeface="Times New Roman" panose="02020603050405020304" pitchFamily="18" charset="0"/>
                      </a:endParaRPr>
                    </a:p>
                    <a:p>
                      <a:pPr>
                        <a:spcAft>
                          <a:spcPts val="0"/>
                        </a:spcAft>
                      </a:pPr>
                      <a:r>
                        <a:rPr lang="en-GB"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100" dirty="0">
                        <a:effectLst/>
                        <a:latin typeface="Cambria" panose="02040503050406030204" pitchFamily="18" charset="0"/>
                        <a:ea typeface="Times New Roman" panose="02020603050405020304" pitchFamily="18" charset="0"/>
                        <a:cs typeface="Times New Roman" panose="02020603050405020304" pitchFamily="18" charset="0"/>
                      </a:endParaRPr>
                    </a:p>
                    <a:p>
                      <a:pPr>
                        <a:spcAft>
                          <a:spcPts val="0"/>
                        </a:spcAft>
                      </a:pPr>
                      <a:r>
                        <a:rPr lang="en-GB" sz="1100" dirty="0">
                          <a:effectLst/>
                          <a:latin typeface="Calibri" panose="020F0502020204030204" pitchFamily="34" charset="0"/>
                          <a:ea typeface="Times New Roman" panose="02020603050405020304" pitchFamily="18" charset="0"/>
                          <a:cs typeface="Times New Roman" panose="02020603050405020304" pitchFamily="18" charset="0"/>
                        </a:rPr>
                        <a:t>“Good heavens, man! What’s the matter?” cried the Medical Man, who saw him next. And the whole table turned towards the door.</a:t>
                      </a:r>
                      <a:endParaRPr lang="en-GB" sz="1100" dirty="0">
                        <a:effectLst/>
                        <a:latin typeface="Cambria" panose="02040503050406030204" pitchFamily="18" charset="0"/>
                        <a:ea typeface="Times New Roman" panose="02020603050405020304" pitchFamily="18" charset="0"/>
                        <a:cs typeface="Times New Roman" panose="02020603050405020304" pitchFamily="18" charset="0"/>
                      </a:endParaRPr>
                    </a:p>
                    <a:p>
                      <a:pPr indent="457200">
                        <a:spcAft>
                          <a:spcPts val="0"/>
                        </a:spcAft>
                      </a:pPr>
                      <a:r>
                        <a:rPr lang="en-GB"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100" dirty="0">
                        <a:effectLst/>
                        <a:latin typeface="Cambria" panose="02040503050406030204" pitchFamily="18" charset="0"/>
                        <a:ea typeface="Times New Roman" panose="02020603050405020304" pitchFamily="18" charset="0"/>
                        <a:cs typeface="Times New Roman" panose="02020603050405020304" pitchFamily="18" charset="0"/>
                      </a:endParaRPr>
                    </a:p>
                    <a:p>
                      <a:pPr>
                        <a:spcAft>
                          <a:spcPts val="0"/>
                        </a:spcAft>
                      </a:pPr>
                      <a:r>
                        <a:rPr lang="en-GB" sz="1100" dirty="0">
                          <a:effectLst/>
                          <a:latin typeface="Calibri" panose="020F0502020204030204" pitchFamily="34" charset="0"/>
                          <a:ea typeface="Times New Roman" panose="02020603050405020304" pitchFamily="18" charset="0"/>
                          <a:cs typeface="Times New Roman" panose="02020603050405020304" pitchFamily="18" charset="0"/>
                        </a:rPr>
                        <a:t>He was in an amazing plight. His coat was dusty and dirty, and smeared with green down the sleeves; his hair disordered, and it seemed to me greyer – either with dust and dirt or because its colour had actually faded. His face was ghastly pale; his chin had a brown cut on it – a cut half healed; his expression was haggard and drawn, as by intense suffering. For a moment he hesitated in the doorway, as if he had been dazzled by the light. Then he came into the room. He walked with just such a limp as I have seen in footsore tramps. We stared at him in silence, expecting him to speak.</a:t>
                      </a:r>
                      <a:endParaRPr lang="en-GB" sz="1100" dirty="0">
                        <a:effectLst/>
                        <a:latin typeface="Cambria" panose="02040503050406030204" pitchFamily="18" charset="0"/>
                        <a:ea typeface="Times New Roman" panose="02020603050405020304" pitchFamily="18" charset="0"/>
                        <a:cs typeface="Times New Roman" panose="02020603050405020304" pitchFamily="18" charset="0"/>
                      </a:endParaRPr>
                    </a:p>
                    <a:p>
                      <a:pPr indent="457200">
                        <a:spcAft>
                          <a:spcPts val="0"/>
                        </a:spcAft>
                      </a:pPr>
                      <a:r>
                        <a:rPr lang="en-GB"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100" dirty="0">
                        <a:effectLst/>
                        <a:latin typeface="Cambria" panose="02040503050406030204" pitchFamily="18" charset="0"/>
                        <a:ea typeface="Times New Roman" panose="02020603050405020304" pitchFamily="18" charset="0"/>
                        <a:cs typeface="Times New Roman" panose="02020603050405020304" pitchFamily="18" charset="0"/>
                      </a:endParaRPr>
                    </a:p>
                    <a:p>
                      <a:pPr>
                        <a:spcAft>
                          <a:spcPts val="0"/>
                        </a:spcAft>
                      </a:pPr>
                      <a:r>
                        <a:rPr lang="en-GB" sz="1100" dirty="0">
                          <a:effectLst/>
                          <a:latin typeface="Calibri" panose="020F0502020204030204" pitchFamily="34" charset="0"/>
                          <a:ea typeface="Times New Roman" panose="02020603050405020304" pitchFamily="18" charset="0"/>
                          <a:cs typeface="Times New Roman" panose="02020603050405020304" pitchFamily="18" charset="0"/>
                        </a:rPr>
                        <a:t>He said not a word, but came painfully to the table, and made a motion towards the wine. The Editor filled a glass with champagne, and pushed it towards him. He drained it, and it seemed to do him good: for he looked round the table, and the ghost of his old smile flickered across his face. “What on earth have you been up to, man?” said the Doctor. </a:t>
                      </a:r>
                      <a:endParaRPr lang="en-GB" sz="1100" dirty="0">
                        <a:effectLst/>
                        <a:latin typeface="Cambria" panose="02040503050406030204" pitchFamily="18" charset="0"/>
                        <a:ea typeface="Times New Roman" panose="02020603050405020304" pitchFamily="18" charset="0"/>
                        <a:cs typeface="Times New Roman" panose="02020603050405020304" pitchFamily="18" charset="0"/>
                      </a:endParaRPr>
                    </a:p>
                    <a:p>
                      <a:pPr indent="457200">
                        <a:spcAft>
                          <a:spcPts val="0"/>
                        </a:spcAft>
                      </a:pPr>
                      <a:r>
                        <a:rPr lang="en-GB"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100" dirty="0">
                        <a:effectLst/>
                        <a:latin typeface="Cambria" panose="02040503050406030204" pitchFamily="18" charset="0"/>
                        <a:ea typeface="Times New Roman" panose="02020603050405020304" pitchFamily="18" charset="0"/>
                        <a:cs typeface="Times New Roman" panose="02020603050405020304" pitchFamily="18" charset="0"/>
                      </a:endParaRPr>
                    </a:p>
                    <a:p>
                      <a:pPr>
                        <a:spcAft>
                          <a:spcPts val="0"/>
                        </a:spcAft>
                      </a:pPr>
                      <a:r>
                        <a:rPr lang="en-GB" sz="1100" dirty="0">
                          <a:effectLst/>
                          <a:latin typeface="Calibri" panose="020F0502020204030204" pitchFamily="34" charset="0"/>
                          <a:ea typeface="Times New Roman" panose="02020603050405020304" pitchFamily="18" charset="0"/>
                          <a:cs typeface="Times New Roman" panose="02020603050405020304" pitchFamily="18" charset="0"/>
                        </a:rPr>
                        <a:t>The Time Traveller did not seem to hear. “Don’t let me disturb you,” he said, with a faltering articulation. “I’m all right.” He stopped, held out his glass for more, and took it off at a draught. “That’s good,” he said. His eyes grew brighter, and a faint colour came into his cheeks. His glance flickered over our faces with a certain dull approval, and then went round the room. Then he spoke again, still feeling his way among his words. “I’m going to wash and dress, and then I’ll come down and explain things… Save me some of that mutton. I’m starving for a bit of meat.” The Editor began a question. “Tell you presently,” said the Time Traveller. “I’m…funny! Be all right in a minute.”</a:t>
                      </a:r>
                      <a:endParaRPr lang="en-GB" sz="1100" dirty="0">
                        <a:effectLst/>
                        <a:latin typeface="Cambria" panose="02040503050406030204" pitchFamily="18" charset="0"/>
                        <a:ea typeface="Times New Roman" panose="02020603050405020304" pitchFamily="18" charset="0"/>
                        <a:cs typeface="Times New Roman" panose="02020603050405020304" pitchFamily="18" charset="0"/>
                      </a:endParaRPr>
                    </a:p>
                    <a:p>
                      <a:pPr indent="457200">
                        <a:spcAft>
                          <a:spcPts val="0"/>
                        </a:spcAft>
                      </a:pPr>
                      <a:r>
                        <a:rPr lang="en-GB" sz="11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100" dirty="0">
                        <a:effectLst/>
                        <a:latin typeface="Cambria" panose="02040503050406030204" pitchFamily="18" charset="0"/>
                        <a:ea typeface="Times New Roman" panose="02020603050405020304" pitchFamily="18" charset="0"/>
                        <a:cs typeface="Times New Roman" panose="02020603050405020304" pitchFamily="18" charset="0"/>
                      </a:endParaRPr>
                    </a:p>
                    <a:p>
                      <a:pPr>
                        <a:spcAft>
                          <a:spcPts val="0"/>
                        </a:spcAft>
                      </a:pPr>
                      <a:r>
                        <a:rPr lang="en-GB" sz="1100" dirty="0">
                          <a:effectLst/>
                          <a:latin typeface="Calibri" panose="020F0502020204030204" pitchFamily="34" charset="0"/>
                          <a:ea typeface="Times New Roman" panose="02020603050405020304" pitchFamily="18" charset="0"/>
                          <a:cs typeface="Times New Roman" panose="02020603050405020304" pitchFamily="18" charset="0"/>
                        </a:rPr>
                        <a:t>He put down his glass, and walked towards the door. Again I remarked his lameness, and I saw his feet as he went out. He had nothing on them but a pair of tattered, blood-stained socks. Then the door closed.</a:t>
                      </a:r>
                      <a:endParaRPr lang="en-GB" sz="1100" dirty="0">
                        <a:effectLst/>
                        <a:latin typeface="Cambria" panose="02040503050406030204" pitchFamily="18" charset="0"/>
                        <a:ea typeface="Times New Roman" panose="02020603050405020304" pitchFamily="18" charset="0"/>
                        <a:cs typeface="Times New Roman" panose="02020603050405020304" pitchFamily="18" charset="0"/>
                      </a:endParaRPr>
                    </a:p>
                    <a:p>
                      <a:pPr algn="ctr">
                        <a:spcAft>
                          <a:spcPts val="0"/>
                        </a:spcAft>
                      </a:pPr>
                      <a:r>
                        <a:rPr lang="en-GB" sz="1100" b="1" dirty="0">
                          <a:solidFill>
                            <a:srgbClr val="F7964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1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0607" marR="406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4001014"/>
                  </a:ext>
                </a:extLst>
              </a:tr>
            </a:tbl>
          </a:graphicData>
        </a:graphic>
      </p:graphicFrame>
      <p:graphicFrame>
        <p:nvGraphicFramePr>
          <p:cNvPr id="3" name="Table 2">
            <a:extLst>
              <a:ext uri="{FF2B5EF4-FFF2-40B4-BE49-F238E27FC236}">
                <a16:creationId xmlns:a16="http://schemas.microsoft.com/office/drawing/2014/main" id="{4E2E8C2B-D072-451F-9606-F119FC8C596E}"/>
              </a:ext>
            </a:extLst>
          </p:cNvPr>
          <p:cNvGraphicFramePr>
            <a:graphicFrameLocks noGrp="1"/>
          </p:cNvGraphicFramePr>
          <p:nvPr>
            <p:extLst>
              <p:ext uri="{D42A27DB-BD31-4B8C-83A1-F6EECF244321}">
                <p14:modId xmlns:p14="http://schemas.microsoft.com/office/powerpoint/2010/main" val="4103028671"/>
              </p:ext>
            </p:extLst>
          </p:nvPr>
        </p:nvGraphicFramePr>
        <p:xfrm>
          <a:off x="5963196" y="332656"/>
          <a:ext cx="5809704" cy="6212160"/>
        </p:xfrm>
        <a:graphic>
          <a:graphicData uri="http://schemas.openxmlformats.org/drawingml/2006/table">
            <a:tbl>
              <a:tblPr firstRow="1" firstCol="1" bandRow="1"/>
              <a:tblGrid>
                <a:gridCol w="403555">
                  <a:extLst>
                    <a:ext uri="{9D8B030D-6E8A-4147-A177-3AD203B41FA5}">
                      <a16:colId xmlns:a16="http://schemas.microsoft.com/office/drawing/2014/main" val="568399830"/>
                    </a:ext>
                  </a:extLst>
                </a:gridCol>
                <a:gridCol w="3953581">
                  <a:extLst>
                    <a:ext uri="{9D8B030D-6E8A-4147-A177-3AD203B41FA5}">
                      <a16:colId xmlns:a16="http://schemas.microsoft.com/office/drawing/2014/main" val="531338593"/>
                    </a:ext>
                  </a:extLst>
                </a:gridCol>
                <a:gridCol w="1452568">
                  <a:extLst>
                    <a:ext uri="{9D8B030D-6E8A-4147-A177-3AD203B41FA5}">
                      <a16:colId xmlns:a16="http://schemas.microsoft.com/office/drawing/2014/main" val="694626209"/>
                    </a:ext>
                  </a:extLst>
                </a:gridCol>
              </a:tblGrid>
              <a:tr h="174172">
                <a:tc>
                  <a:txBody>
                    <a:bodyPr/>
                    <a:lstStyle/>
                    <a:p>
                      <a:pPr>
                        <a:spcAft>
                          <a:spcPts val="0"/>
                        </a:spcAft>
                      </a:pPr>
                      <a:r>
                        <a:rPr lang="en-GB" sz="800" i="1">
                          <a:effectLst/>
                          <a:latin typeface="Calibri" panose="020F0502020204030204" pitchFamily="34" charset="0"/>
                          <a:ea typeface="Times New Roman" panose="02020603050405020304" pitchFamily="18" charset="0"/>
                          <a:cs typeface="Times New Roman" panose="02020603050405020304" pitchFamily="18" charset="0"/>
                        </a:rPr>
                        <a:t>No.</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b="1">
                          <a:effectLst/>
                          <a:latin typeface="Calibri" panose="020F0502020204030204" pitchFamily="34" charset="0"/>
                          <a:ea typeface="Times New Roman" panose="02020603050405020304" pitchFamily="18" charset="0"/>
                          <a:cs typeface="Times New Roman" panose="02020603050405020304" pitchFamily="18" charset="0"/>
                        </a:rPr>
                        <a:t>Question</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b="1">
                          <a:effectLst/>
                          <a:latin typeface="Calibri" panose="020F0502020204030204" pitchFamily="34" charset="0"/>
                          <a:ea typeface="Times New Roman" panose="02020603050405020304" pitchFamily="18" charset="0"/>
                          <a:cs typeface="Times New Roman" panose="02020603050405020304" pitchFamily="18" charset="0"/>
                        </a:rPr>
                        <a:t>Answer</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1326135"/>
                  </a:ext>
                </a:extLst>
              </a:tr>
              <a:tr h="290288">
                <a:tc>
                  <a:txBody>
                    <a:bodyPr/>
                    <a:lstStyle/>
                    <a:p>
                      <a:pPr>
                        <a:spcAft>
                          <a:spcPts val="0"/>
                        </a:spcAft>
                      </a:pPr>
                      <a:r>
                        <a:rPr lang="en-GB" sz="800" i="1">
                          <a:effectLst/>
                          <a:latin typeface="Calibri" panose="020F0502020204030204" pitchFamily="34" charset="0"/>
                          <a:ea typeface="Times New Roman" panose="02020603050405020304" pitchFamily="18" charset="0"/>
                          <a:cs typeface="Times New Roman" panose="02020603050405020304" pitchFamily="18" charset="0"/>
                        </a:rPr>
                        <a:t>1</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a:effectLst/>
                          <a:latin typeface="Calibri" panose="020F0502020204030204" pitchFamily="34" charset="0"/>
                          <a:ea typeface="Times New Roman" panose="02020603050405020304" pitchFamily="18" charset="0"/>
                          <a:cs typeface="Times New Roman" panose="02020603050405020304" pitchFamily="18" charset="0"/>
                        </a:rPr>
                        <a:t>What word is used to describe the speed that the door opened?</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3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0049378"/>
                  </a:ext>
                </a:extLst>
              </a:tr>
              <a:tr h="290288">
                <a:tc>
                  <a:txBody>
                    <a:bodyPr/>
                    <a:lstStyle/>
                    <a:p>
                      <a:pPr>
                        <a:spcAft>
                          <a:spcPts val="0"/>
                        </a:spcAft>
                      </a:pPr>
                      <a:r>
                        <a:rPr lang="en-GB" sz="800" i="1">
                          <a:effectLst/>
                          <a:latin typeface="Calibri" panose="020F0502020204030204" pitchFamily="34" charset="0"/>
                          <a:ea typeface="Times New Roman" panose="02020603050405020304" pitchFamily="18" charset="0"/>
                          <a:cs typeface="Times New Roman" panose="02020603050405020304" pitchFamily="18" charset="0"/>
                        </a:rPr>
                        <a:t>2</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a:effectLst/>
                          <a:latin typeface="Calibri" panose="020F0502020204030204" pitchFamily="34" charset="0"/>
                          <a:ea typeface="Times New Roman" panose="02020603050405020304" pitchFamily="18" charset="0"/>
                          <a:cs typeface="Times New Roman" panose="02020603050405020304" pitchFamily="18" charset="0"/>
                        </a:rPr>
                        <a:t>Who was facing the door as it opened?</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3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9164367"/>
                  </a:ext>
                </a:extLst>
              </a:tr>
              <a:tr h="348345">
                <a:tc>
                  <a:txBody>
                    <a:bodyPr/>
                    <a:lstStyle/>
                    <a:p>
                      <a:pPr>
                        <a:spcAft>
                          <a:spcPts val="0"/>
                        </a:spcAft>
                      </a:pPr>
                      <a:r>
                        <a:rPr lang="en-GB" sz="800" i="1">
                          <a:effectLst/>
                          <a:latin typeface="Calibri" panose="020F0502020204030204" pitchFamily="34" charset="0"/>
                          <a:ea typeface="Times New Roman" panose="02020603050405020304" pitchFamily="18" charset="0"/>
                          <a:cs typeface="Times New Roman" panose="02020603050405020304" pitchFamily="18" charset="0"/>
                        </a:rPr>
                        <a:t>3</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a:effectLst/>
                          <a:latin typeface="Calibri" panose="020F0502020204030204" pitchFamily="34" charset="0"/>
                          <a:ea typeface="Times New Roman" panose="02020603050405020304" pitchFamily="18" charset="0"/>
                          <a:cs typeface="Times New Roman" panose="02020603050405020304" pitchFamily="18" charset="0"/>
                        </a:rPr>
                        <a:t>What did the narrator say to the Time Traveller as he came through the door?</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3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8172636"/>
                  </a:ext>
                </a:extLst>
              </a:tr>
              <a:tr h="290288">
                <a:tc>
                  <a:txBody>
                    <a:bodyPr/>
                    <a:lstStyle/>
                    <a:p>
                      <a:pPr>
                        <a:spcAft>
                          <a:spcPts val="0"/>
                        </a:spcAft>
                      </a:pPr>
                      <a:r>
                        <a:rPr lang="en-GB" sz="800" i="1">
                          <a:effectLst/>
                          <a:latin typeface="Calibri" panose="020F0502020204030204" pitchFamily="34" charset="0"/>
                          <a:ea typeface="Times New Roman" panose="02020603050405020304" pitchFamily="18" charset="0"/>
                          <a:cs typeface="Times New Roman" panose="02020603050405020304" pitchFamily="18" charset="0"/>
                        </a:rPr>
                        <a:t>4</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a:effectLst/>
                          <a:latin typeface="Calibri" panose="020F0502020204030204" pitchFamily="34" charset="0"/>
                          <a:ea typeface="Times New Roman" panose="02020603050405020304" pitchFamily="18" charset="0"/>
                          <a:cs typeface="Times New Roman" panose="02020603050405020304" pitchFamily="18" charset="0"/>
                        </a:rPr>
                        <a:t>Who cried “Good heavens, man! What’s the matter?”</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3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5344924"/>
                  </a:ext>
                </a:extLst>
              </a:tr>
              <a:tr h="290288">
                <a:tc>
                  <a:txBody>
                    <a:bodyPr/>
                    <a:lstStyle/>
                    <a:p>
                      <a:pPr>
                        <a:spcAft>
                          <a:spcPts val="0"/>
                        </a:spcAft>
                      </a:pPr>
                      <a:r>
                        <a:rPr lang="en-GB" sz="800" i="1">
                          <a:effectLst/>
                          <a:latin typeface="Calibri" panose="020F0502020204030204" pitchFamily="34" charset="0"/>
                          <a:ea typeface="Times New Roman" panose="02020603050405020304" pitchFamily="18" charset="0"/>
                          <a:cs typeface="Times New Roman" panose="02020603050405020304" pitchFamily="18" charset="0"/>
                        </a:rPr>
                        <a:t>5</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a:effectLst/>
                          <a:latin typeface="Calibri" panose="020F0502020204030204" pitchFamily="34" charset="0"/>
                          <a:ea typeface="Times New Roman" panose="02020603050405020304" pitchFamily="18" charset="0"/>
                          <a:cs typeface="Times New Roman" panose="02020603050405020304" pitchFamily="18" charset="0"/>
                        </a:rPr>
                        <a:t>What did the group at the table do as the Time Traveller entered?</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3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1959112"/>
                  </a:ext>
                </a:extLst>
              </a:tr>
              <a:tr h="290288">
                <a:tc>
                  <a:txBody>
                    <a:bodyPr/>
                    <a:lstStyle/>
                    <a:p>
                      <a:pPr>
                        <a:spcAft>
                          <a:spcPts val="0"/>
                        </a:spcAft>
                      </a:pPr>
                      <a:r>
                        <a:rPr lang="en-GB" sz="800" i="1">
                          <a:effectLst/>
                          <a:latin typeface="Calibri" panose="020F0502020204030204" pitchFamily="34" charset="0"/>
                          <a:ea typeface="Times New Roman" panose="02020603050405020304" pitchFamily="18" charset="0"/>
                          <a:cs typeface="Times New Roman" panose="02020603050405020304" pitchFamily="18" charset="0"/>
                        </a:rPr>
                        <a:t>6</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a:effectLst/>
                          <a:latin typeface="Calibri" panose="020F0502020204030204" pitchFamily="34" charset="0"/>
                          <a:ea typeface="Times New Roman" panose="02020603050405020304" pitchFamily="18" charset="0"/>
                          <a:cs typeface="Times New Roman" panose="02020603050405020304" pitchFamily="18" charset="0"/>
                        </a:rPr>
                        <a:t>What did the Time Traveller’s coat look like?</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3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4917617"/>
                  </a:ext>
                </a:extLst>
              </a:tr>
              <a:tr h="290288">
                <a:tc>
                  <a:txBody>
                    <a:bodyPr/>
                    <a:lstStyle/>
                    <a:p>
                      <a:pPr>
                        <a:spcAft>
                          <a:spcPts val="0"/>
                        </a:spcAft>
                      </a:pPr>
                      <a:r>
                        <a:rPr lang="en-GB" sz="800" i="1">
                          <a:effectLst/>
                          <a:latin typeface="Calibri" panose="020F0502020204030204" pitchFamily="34" charset="0"/>
                          <a:ea typeface="Times New Roman" panose="02020603050405020304" pitchFamily="18" charset="0"/>
                          <a:cs typeface="Times New Roman" panose="02020603050405020304" pitchFamily="18" charset="0"/>
                        </a:rPr>
                        <a:t>7</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a:effectLst/>
                          <a:latin typeface="Calibri" panose="020F0502020204030204" pitchFamily="34" charset="0"/>
                          <a:ea typeface="Times New Roman" panose="02020603050405020304" pitchFamily="18" charset="0"/>
                          <a:cs typeface="Times New Roman" panose="02020603050405020304" pitchFamily="18" charset="0"/>
                        </a:rPr>
                        <a:t>What colour was the smear on the Time Traveller’s coat sleeves?</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3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1674663"/>
                  </a:ext>
                </a:extLst>
              </a:tr>
              <a:tr h="290288">
                <a:tc>
                  <a:txBody>
                    <a:bodyPr/>
                    <a:lstStyle/>
                    <a:p>
                      <a:pPr>
                        <a:spcAft>
                          <a:spcPts val="0"/>
                        </a:spcAft>
                      </a:pPr>
                      <a:r>
                        <a:rPr lang="en-GB" sz="800" i="1">
                          <a:effectLst/>
                          <a:latin typeface="Calibri" panose="020F0502020204030204" pitchFamily="34" charset="0"/>
                          <a:ea typeface="Times New Roman" panose="02020603050405020304" pitchFamily="18" charset="0"/>
                          <a:cs typeface="Times New Roman" panose="02020603050405020304" pitchFamily="18" charset="0"/>
                        </a:rPr>
                        <a:t>8</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a:effectLst/>
                          <a:latin typeface="Calibri" panose="020F0502020204030204" pitchFamily="34" charset="0"/>
                          <a:ea typeface="Times New Roman" panose="02020603050405020304" pitchFamily="18" charset="0"/>
                          <a:cs typeface="Times New Roman" panose="02020603050405020304" pitchFamily="18" charset="0"/>
                        </a:rPr>
                        <a:t>What word is used to describe the Time Traveller’s hair?</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3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5414488"/>
                  </a:ext>
                </a:extLst>
              </a:tr>
              <a:tr h="290288">
                <a:tc>
                  <a:txBody>
                    <a:bodyPr/>
                    <a:lstStyle/>
                    <a:p>
                      <a:pPr>
                        <a:spcAft>
                          <a:spcPts val="0"/>
                        </a:spcAft>
                      </a:pPr>
                      <a:r>
                        <a:rPr lang="en-GB" sz="800" i="1">
                          <a:effectLst/>
                          <a:latin typeface="Calibri" panose="020F0502020204030204" pitchFamily="34" charset="0"/>
                          <a:ea typeface="Times New Roman" panose="02020603050405020304" pitchFamily="18" charset="0"/>
                          <a:cs typeface="Times New Roman" panose="02020603050405020304" pitchFamily="18" charset="0"/>
                        </a:rPr>
                        <a:t>9</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a:effectLst/>
                          <a:latin typeface="Calibri" panose="020F0502020204030204" pitchFamily="34" charset="0"/>
                          <a:ea typeface="Times New Roman" panose="02020603050405020304" pitchFamily="18" charset="0"/>
                          <a:cs typeface="Times New Roman" panose="02020603050405020304" pitchFamily="18" charset="0"/>
                        </a:rPr>
                        <a:t>What did the Time Traveller’s face look like?</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3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6720335"/>
                  </a:ext>
                </a:extLst>
              </a:tr>
              <a:tr h="290288">
                <a:tc>
                  <a:txBody>
                    <a:bodyPr/>
                    <a:lstStyle/>
                    <a:p>
                      <a:pPr>
                        <a:spcAft>
                          <a:spcPts val="0"/>
                        </a:spcAft>
                      </a:pPr>
                      <a:r>
                        <a:rPr lang="en-GB" sz="800" i="1">
                          <a:effectLst/>
                          <a:latin typeface="Calibri" panose="020F0502020204030204" pitchFamily="34" charset="0"/>
                          <a:ea typeface="Times New Roman" panose="02020603050405020304" pitchFamily="18" charset="0"/>
                          <a:cs typeface="Times New Roman" panose="02020603050405020304" pitchFamily="18" charset="0"/>
                        </a:rPr>
                        <a:t>10</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a:effectLst/>
                          <a:latin typeface="Calibri" panose="020F0502020204030204" pitchFamily="34" charset="0"/>
                          <a:ea typeface="Times New Roman" panose="02020603050405020304" pitchFamily="18" charset="0"/>
                          <a:cs typeface="Times New Roman" panose="02020603050405020304" pitchFamily="18" charset="0"/>
                        </a:rPr>
                        <a:t>On which part of his body was the brown cut?</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3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7055515"/>
                  </a:ext>
                </a:extLst>
              </a:tr>
              <a:tr h="348345">
                <a:tc>
                  <a:txBody>
                    <a:bodyPr/>
                    <a:lstStyle/>
                    <a:p>
                      <a:pPr>
                        <a:spcAft>
                          <a:spcPts val="0"/>
                        </a:spcAft>
                      </a:pPr>
                      <a:r>
                        <a:rPr lang="en-GB" sz="800" i="1">
                          <a:effectLst/>
                          <a:latin typeface="Calibri" panose="020F0502020204030204" pitchFamily="34" charset="0"/>
                          <a:ea typeface="Times New Roman" panose="02020603050405020304" pitchFamily="18" charset="0"/>
                          <a:cs typeface="Times New Roman" panose="02020603050405020304" pitchFamily="18" charset="0"/>
                        </a:rPr>
                        <a:t>11</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a:effectLst/>
                          <a:latin typeface="Calibri" panose="020F0502020204030204" pitchFamily="34" charset="0"/>
                          <a:ea typeface="Times New Roman" panose="02020603050405020304" pitchFamily="18" charset="0"/>
                          <a:cs typeface="Times New Roman" panose="02020603050405020304" pitchFamily="18" charset="0"/>
                        </a:rPr>
                        <a:t>Which two words are used to describe the Time Traveller’s expression?</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3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7873849"/>
                  </a:ext>
                </a:extLst>
              </a:tr>
              <a:tr h="290288">
                <a:tc>
                  <a:txBody>
                    <a:bodyPr/>
                    <a:lstStyle/>
                    <a:p>
                      <a:pPr>
                        <a:spcAft>
                          <a:spcPts val="0"/>
                        </a:spcAft>
                      </a:pPr>
                      <a:r>
                        <a:rPr lang="en-GB" sz="800" i="1">
                          <a:effectLst/>
                          <a:latin typeface="Calibri" panose="020F0502020204030204" pitchFamily="34" charset="0"/>
                          <a:ea typeface="Times New Roman" panose="02020603050405020304" pitchFamily="18" charset="0"/>
                          <a:cs typeface="Times New Roman" panose="02020603050405020304" pitchFamily="18" charset="0"/>
                        </a:rPr>
                        <a:t>12</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a:effectLst/>
                          <a:latin typeface="Calibri" panose="020F0502020204030204" pitchFamily="34" charset="0"/>
                          <a:ea typeface="Times New Roman" panose="02020603050405020304" pitchFamily="18" charset="0"/>
                          <a:cs typeface="Times New Roman" panose="02020603050405020304" pitchFamily="18" charset="0"/>
                        </a:rPr>
                        <a:t>How was the Time Traveller walking?</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3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9955384"/>
                  </a:ext>
                </a:extLst>
              </a:tr>
              <a:tr h="290288">
                <a:tc>
                  <a:txBody>
                    <a:bodyPr/>
                    <a:lstStyle/>
                    <a:p>
                      <a:pPr>
                        <a:spcAft>
                          <a:spcPts val="0"/>
                        </a:spcAft>
                      </a:pPr>
                      <a:r>
                        <a:rPr lang="en-GB" sz="800" i="1">
                          <a:effectLst/>
                          <a:latin typeface="Calibri" panose="020F0502020204030204" pitchFamily="34" charset="0"/>
                          <a:ea typeface="Times New Roman" panose="02020603050405020304" pitchFamily="18" charset="0"/>
                          <a:cs typeface="Times New Roman" panose="02020603050405020304" pitchFamily="18" charset="0"/>
                        </a:rPr>
                        <a:t>13</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a:effectLst/>
                          <a:latin typeface="Calibri" panose="020F0502020204030204" pitchFamily="34" charset="0"/>
                          <a:ea typeface="Times New Roman" panose="02020603050405020304" pitchFamily="18" charset="0"/>
                          <a:cs typeface="Times New Roman" panose="02020603050405020304" pitchFamily="18" charset="0"/>
                        </a:rPr>
                        <a:t>Who filled the Time Traveller’s glass?</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3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1083551"/>
                  </a:ext>
                </a:extLst>
              </a:tr>
              <a:tr h="290288">
                <a:tc>
                  <a:txBody>
                    <a:bodyPr/>
                    <a:lstStyle/>
                    <a:p>
                      <a:pPr>
                        <a:spcAft>
                          <a:spcPts val="0"/>
                        </a:spcAft>
                      </a:pPr>
                      <a:r>
                        <a:rPr lang="en-GB" sz="800" i="1">
                          <a:effectLst/>
                          <a:latin typeface="Calibri" panose="020F0502020204030204" pitchFamily="34" charset="0"/>
                          <a:ea typeface="Times New Roman" panose="02020603050405020304" pitchFamily="18" charset="0"/>
                          <a:cs typeface="Times New Roman" panose="02020603050405020304" pitchFamily="18" charset="0"/>
                        </a:rPr>
                        <a:t>14</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a:effectLst/>
                          <a:latin typeface="Calibri" panose="020F0502020204030204" pitchFamily="34" charset="0"/>
                          <a:ea typeface="Times New Roman" panose="02020603050405020304" pitchFamily="18" charset="0"/>
                          <a:cs typeface="Times New Roman" panose="02020603050405020304" pitchFamily="18" charset="0"/>
                        </a:rPr>
                        <a:t>What liquid was poured into the Time Traveller’s glass?</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3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9517796"/>
                  </a:ext>
                </a:extLst>
              </a:tr>
              <a:tr h="290288">
                <a:tc>
                  <a:txBody>
                    <a:bodyPr/>
                    <a:lstStyle/>
                    <a:p>
                      <a:pPr>
                        <a:spcAft>
                          <a:spcPts val="0"/>
                        </a:spcAft>
                      </a:pPr>
                      <a:r>
                        <a:rPr lang="en-GB" sz="800" i="1">
                          <a:effectLst/>
                          <a:latin typeface="Calibri" panose="020F0502020204030204" pitchFamily="34" charset="0"/>
                          <a:ea typeface="Times New Roman" panose="02020603050405020304" pitchFamily="18" charset="0"/>
                          <a:cs typeface="Times New Roman" panose="02020603050405020304" pitchFamily="18" charset="0"/>
                        </a:rPr>
                        <a:t>15</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a:effectLst/>
                          <a:latin typeface="Calibri" panose="020F0502020204030204" pitchFamily="34" charset="0"/>
                          <a:ea typeface="Times New Roman" panose="02020603050405020304" pitchFamily="18" charset="0"/>
                          <a:cs typeface="Times New Roman" panose="02020603050405020304" pitchFamily="18" charset="0"/>
                        </a:rPr>
                        <a:t>What is the first thing that the Time Traveller says?</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3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2204463"/>
                  </a:ext>
                </a:extLst>
              </a:tr>
              <a:tr h="290288">
                <a:tc>
                  <a:txBody>
                    <a:bodyPr/>
                    <a:lstStyle/>
                    <a:p>
                      <a:pPr>
                        <a:spcAft>
                          <a:spcPts val="0"/>
                        </a:spcAft>
                      </a:pPr>
                      <a:r>
                        <a:rPr lang="en-GB" sz="800" i="1">
                          <a:effectLst/>
                          <a:latin typeface="Calibri" panose="020F0502020204030204" pitchFamily="34" charset="0"/>
                          <a:ea typeface="Times New Roman" panose="02020603050405020304" pitchFamily="18" charset="0"/>
                          <a:cs typeface="Times New Roman" panose="02020603050405020304" pitchFamily="18" charset="0"/>
                        </a:rPr>
                        <a:t>16</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a:effectLst/>
                          <a:latin typeface="Calibri" panose="020F0502020204030204" pitchFamily="34" charset="0"/>
                          <a:ea typeface="Times New Roman" panose="02020603050405020304" pitchFamily="18" charset="0"/>
                          <a:cs typeface="Times New Roman" panose="02020603050405020304" pitchFamily="18" charset="0"/>
                        </a:rPr>
                        <a:t>What did the Doctor say to the Time Traveller?</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3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6037138"/>
                  </a:ext>
                </a:extLst>
              </a:tr>
              <a:tr h="348345">
                <a:tc>
                  <a:txBody>
                    <a:bodyPr/>
                    <a:lstStyle/>
                    <a:p>
                      <a:pPr>
                        <a:spcAft>
                          <a:spcPts val="0"/>
                        </a:spcAft>
                      </a:pPr>
                      <a:r>
                        <a:rPr lang="en-GB" sz="800" i="1">
                          <a:effectLst/>
                          <a:latin typeface="Calibri" panose="020F0502020204030204" pitchFamily="34" charset="0"/>
                          <a:ea typeface="Times New Roman" panose="02020603050405020304" pitchFamily="18" charset="0"/>
                          <a:cs typeface="Times New Roman" panose="02020603050405020304" pitchFamily="18" charset="0"/>
                        </a:rPr>
                        <a:t>17</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a:effectLst/>
                          <a:latin typeface="Calibri" panose="020F0502020204030204" pitchFamily="34" charset="0"/>
                          <a:ea typeface="Times New Roman" panose="02020603050405020304" pitchFamily="18" charset="0"/>
                          <a:cs typeface="Times New Roman" panose="02020603050405020304" pitchFamily="18" charset="0"/>
                        </a:rPr>
                        <a:t>How did the Time Traveller’s appearance change after his second glass?</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3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4030263"/>
                  </a:ext>
                </a:extLst>
              </a:tr>
              <a:tr h="348345">
                <a:tc>
                  <a:txBody>
                    <a:bodyPr/>
                    <a:lstStyle/>
                    <a:p>
                      <a:pPr>
                        <a:spcAft>
                          <a:spcPts val="0"/>
                        </a:spcAft>
                      </a:pPr>
                      <a:r>
                        <a:rPr lang="en-GB" sz="800" i="1">
                          <a:effectLst/>
                          <a:latin typeface="Calibri" panose="020F0502020204030204" pitchFamily="34" charset="0"/>
                          <a:ea typeface="Times New Roman" panose="02020603050405020304" pitchFamily="18" charset="0"/>
                          <a:cs typeface="Times New Roman" panose="02020603050405020304" pitchFamily="18" charset="0"/>
                        </a:rPr>
                        <a:t>18</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a:effectLst/>
                          <a:latin typeface="Calibri" panose="020F0502020204030204" pitchFamily="34" charset="0"/>
                          <a:ea typeface="Times New Roman" panose="02020603050405020304" pitchFamily="18" charset="0"/>
                          <a:cs typeface="Times New Roman" panose="02020603050405020304" pitchFamily="18" charset="0"/>
                        </a:rPr>
                        <a:t>What did the Time Traveller say he was going to do before he explained things?</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3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9523207"/>
                  </a:ext>
                </a:extLst>
              </a:tr>
              <a:tr h="290288">
                <a:tc>
                  <a:txBody>
                    <a:bodyPr/>
                    <a:lstStyle/>
                    <a:p>
                      <a:pPr>
                        <a:spcAft>
                          <a:spcPts val="0"/>
                        </a:spcAft>
                      </a:pPr>
                      <a:r>
                        <a:rPr lang="en-GB" sz="800" i="1">
                          <a:effectLst/>
                          <a:latin typeface="Calibri" panose="020F0502020204030204" pitchFamily="34" charset="0"/>
                          <a:ea typeface="Times New Roman" panose="02020603050405020304" pitchFamily="18" charset="0"/>
                          <a:cs typeface="Times New Roman" panose="02020603050405020304" pitchFamily="18" charset="0"/>
                        </a:rPr>
                        <a:t>19</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a:effectLst/>
                          <a:latin typeface="Calibri" panose="020F0502020204030204" pitchFamily="34" charset="0"/>
                          <a:ea typeface="Times New Roman" panose="02020603050405020304" pitchFamily="18" charset="0"/>
                          <a:cs typeface="Times New Roman" panose="02020603050405020304" pitchFamily="18" charset="0"/>
                        </a:rPr>
                        <a:t>What did the Time Traveller ask the group to save him?</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300">
                          <a:effectLst/>
                          <a:latin typeface="Calibri" panose="020F0502020204030204" pitchFamily="34" charset="0"/>
                          <a:ea typeface="Times New Roman" panose="02020603050405020304" pitchFamily="18" charset="0"/>
                          <a:cs typeface="Times New Roman" panose="02020603050405020304" pitchFamily="18" charset="0"/>
                        </a:rPr>
                        <a:t> </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4560953"/>
                  </a:ext>
                </a:extLst>
              </a:tr>
              <a:tr h="290288">
                <a:tc>
                  <a:txBody>
                    <a:bodyPr/>
                    <a:lstStyle/>
                    <a:p>
                      <a:pPr>
                        <a:spcAft>
                          <a:spcPts val="0"/>
                        </a:spcAft>
                      </a:pPr>
                      <a:r>
                        <a:rPr lang="en-GB" sz="800" i="1">
                          <a:effectLst/>
                          <a:latin typeface="Calibri" panose="020F0502020204030204" pitchFamily="34" charset="0"/>
                          <a:ea typeface="Times New Roman" panose="02020603050405020304" pitchFamily="18" charset="0"/>
                          <a:cs typeface="Times New Roman" panose="02020603050405020304" pitchFamily="18" charset="0"/>
                        </a:rPr>
                        <a:t>20</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a:effectLst/>
                          <a:latin typeface="Calibri" panose="020F0502020204030204" pitchFamily="34" charset="0"/>
                          <a:ea typeface="Times New Roman" panose="02020603050405020304" pitchFamily="18" charset="0"/>
                          <a:cs typeface="Times New Roman" panose="02020603050405020304" pitchFamily="18" charset="0"/>
                        </a:rPr>
                        <a:t>What was the Time Traveller wearing on his feet?</a:t>
                      </a:r>
                      <a:endParaRPr lang="en-GB" sz="80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3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8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45750" marR="457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6801067"/>
                  </a:ext>
                </a:extLst>
              </a:tr>
            </a:tbl>
          </a:graphicData>
        </a:graphic>
      </p:graphicFrame>
    </p:spTree>
    <p:extLst>
      <p:ext uri="{BB962C8B-B14F-4D97-AF65-F5344CB8AC3E}">
        <p14:creationId xmlns:p14="http://schemas.microsoft.com/office/powerpoint/2010/main" val="3220412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effect has the writer tried to present/achieve /show?</a:t>
            </a:r>
          </a:p>
        </p:txBody>
      </p:sp>
      <p:pic>
        <p:nvPicPr>
          <p:cNvPr id="4" name="Content Placeholder 3"/>
          <p:cNvPicPr>
            <a:picLocks noGrp="1" noChangeAspect="1"/>
          </p:cNvPicPr>
          <p:nvPr>
            <p:ph idx="1"/>
          </p:nvPr>
        </p:nvPicPr>
        <p:blipFill>
          <a:blip r:embed="rId2"/>
          <a:stretch>
            <a:fillRect/>
          </a:stretch>
        </p:blipFill>
        <p:spPr>
          <a:xfrm>
            <a:off x="4156677" y="1556792"/>
            <a:ext cx="3269047" cy="5085184"/>
          </a:xfrm>
          <a:prstGeom prst="rect">
            <a:avLst/>
          </a:prstGeom>
        </p:spPr>
      </p:pic>
    </p:spTree>
    <p:extLst>
      <p:ext uri="{BB962C8B-B14F-4D97-AF65-F5344CB8AC3E}">
        <p14:creationId xmlns:p14="http://schemas.microsoft.com/office/powerpoint/2010/main" val="1341384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1504" y="0"/>
            <a:ext cx="8388424" cy="1259632"/>
          </a:xfrm>
          <a:solidFill>
            <a:schemeClr val="accent6">
              <a:lumMod val="40000"/>
              <a:lumOff val="60000"/>
            </a:schemeClr>
          </a:solidFill>
        </p:spPr>
        <p:txBody>
          <a:bodyPr/>
          <a:lstStyle/>
          <a:p>
            <a:pPr algn="ctr"/>
            <a:r>
              <a:rPr lang="en-GB" sz="2800" dirty="0"/>
              <a:t>Let’s feedback on the extract from </a:t>
            </a:r>
            <a:r>
              <a:rPr lang="en-GB" sz="2800" i="1" dirty="0"/>
              <a:t>Man from the South</a:t>
            </a:r>
            <a:r>
              <a:rPr lang="en-GB" sz="2800" dirty="0"/>
              <a:t>. Highlight the variety of sentence structures and annotate around them. What is the writer trying to achieve?</a:t>
            </a:r>
          </a:p>
        </p:txBody>
      </p:sp>
      <p:sp>
        <p:nvSpPr>
          <p:cNvPr id="3" name="Content Placeholder 2"/>
          <p:cNvSpPr>
            <a:spLocks noGrp="1"/>
          </p:cNvSpPr>
          <p:nvPr>
            <p:ph idx="1"/>
          </p:nvPr>
        </p:nvSpPr>
        <p:spPr>
          <a:xfrm>
            <a:off x="1981200" y="1340768"/>
            <a:ext cx="7620000" cy="5328592"/>
          </a:xfrm>
          <a:solidFill>
            <a:schemeClr val="bg2">
              <a:lumMod val="40000"/>
              <a:lumOff val="60000"/>
            </a:schemeClr>
          </a:solidFill>
        </p:spPr>
        <p:txBody>
          <a:bodyPr>
            <a:normAutofit fontScale="77500" lnSpcReduction="20000"/>
          </a:bodyPr>
          <a:lstStyle/>
          <a:p>
            <a:pPr marL="114300" indent="0">
              <a:buNone/>
            </a:pPr>
            <a:r>
              <a:rPr lang="en-GB" sz="2300" dirty="0"/>
              <a:t>No one else said anything. The boy kept his eyes on the lighter. The little man held the chopper up in the air and he too was watching the lighter.</a:t>
            </a:r>
          </a:p>
          <a:p>
            <a:pPr marL="114300" indent="0">
              <a:buNone/>
            </a:pPr>
            <a:r>
              <a:rPr lang="en-GB" sz="2300" dirty="0"/>
              <a:t>‘Three!’</a:t>
            </a:r>
          </a:p>
          <a:p>
            <a:pPr marL="114300" indent="0">
              <a:buNone/>
            </a:pPr>
            <a:r>
              <a:rPr lang="en-GB" sz="2300" dirty="0"/>
              <a:t>‘Four!’</a:t>
            </a:r>
          </a:p>
          <a:p>
            <a:pPr marL="114300" indent="0">
              <a:buNone/>
            </a:pPr>
            <a:r>
              <a:rPr lang="en-GB" sz="2300" dirty="0"/>
              <a:t>Five!’</a:t>
            </a:r>
          </a:p>
          <a:p>
            <a:pPr marL="114300" indent="0">
              <a:buNone/>
            </a:pPr>
            <a:r>
              <a:rPr lang="en-GB" sz="2300" dirty="0"/>
              <a:t>‘Six!’</a:t>
            </a:r>
          </a:p>
          <a:p>
            <a:pPr marL="114300" indent="0">
              <a:buNone/>
            </a:pPr>
            <a:r>
              <a:rPr lang="en-GB" sz="2300" dirty="0"/>
              <a:t>‘Seven!’ Obviously it was one of those lighters that worked. The flint gave a big spark and the wick was the right length.</a:t>
            </a:r>
          </a:p>
          <a:p>
            <a:pPr marL="114300" indent="0">
              <a:buNone/>
            </a:pPr>
            <a:r>
              <a:rPr lang="en-GB" sz="2300" dirty="0"/>
              <a:t>     I watched the thumb snapping the top down on the flame. Then a pause. Then the thumb raising the top once more. This was an all-thumb operation. The thumb did everything. I took a breath, ready to say eight. The thumb flicked the wheel. The flint sparked. The little flame appeared.</a:t>
            </a:r>
          </a:p>
          <a:p>
            <a:pPr marL="114300" indent="0">
              <a:buNone/>
            </a:pPr>
            <a:r>
              <a:rPr lang="en-GB" sz="2300" dirty="0"/>
              <a:t>‘Eight!’ I said, and as I said it the door opened. We all turned and we saw a woman standing in the doorway, a small, black-haired woman, rather old, who stood there for about two seconds then  rushed forward, shouting, ‘Carlos! Carlos!’ She grabbed his wrist, took the chopper from him, threw it on the bed, took hold of the little man by the lapels of his white suit and began shaking him very vigorously, talking to him fast and loud and fiercely all the time in some Spanish-sounding language. She shook him so fast you couldn’t see him anymore. He became a faint, misty, quickly moving outline, like the spokes of a turning wheel.</a:t>
            </a:r>
          </a:p>
          <a:p>
            <a:pPr marL="114300" indent="0">
              <a:buNone/>
            </a:pPr>
            <a:endParaRPr lang="en-GB" dirty="0"/>
          </a:p>
        </p:txBody>
      </p:sp>
    </p:spTree>
    <p:extLst>
      <p:ext uri="{BB962C8B-B14F-4D97-AF65-F5344CB8AC3E}">
        <p14:creationId xmlns:p14="http://schemas.microsoft.com/office/powerpoint/2010/main" val="972659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effectLst>
                  <a:outerShdw blurRad="38100" dist="38100" dir="2700000" algn="tl">
                    <a:srgbClr val="000000">
                      <a:alpha val="43137"/>
                    </a:srgbClr>
                  </a:outerShdw>
                </a:effectLst>
              </a:rPr>
              <a:t>Starter: Read the next extract and decide what the narrative viewpoint is.</a:t>
            </a:r>
          </a:p>
        </p:txBody>
      </p:sp>
      <p:sp>
        <p:nvSpPr>
          <p:cNvPr id="3" name="Content Placeholder 2"/>
          <p:cNvSpPr>
            <a:spLocks noGrp="1"/>
          </p:cNvSpPr>
          <p:nvPr>
            <p:ph idx="1"/>
          </p:nvPr>
        </p:nvSpPr>
        <p:spPr>
          <a:solidFill>
            <a:schemeClr val="tx2">
              <a:lumMod val="25000"/>
              <a:lumOff val="75000"/>
            </a:schemeClr>
          </a:solidFill>
        </p:spPr>
        <p:txBody>
          <a:bodyPr>
            <a:normAutofit fontScale="70000" lnSpcReduction="20000"/>
          </a:bodyPr>
          <a:lstStyle/>
          <a:p>
            <a:pPr marL="114300" indent="0">
              <a:buNone/>
            </a:pPr>
            <a:r>
              <a:rPr lang="en-GB" dirty="0"/>
              <a:t>‘But a man has been murd_’</a:t>
            </a:r>
          </a:p>
          <a:p>
            <a:pPr marL="114300" indent="0">
              <a:buNone/>
            </a:pPr>
            <a:r>
              <a:rPr lang="en-GB" dirty="0"/>
              <a:t>‘A formal investigation,’ Kohler said, his voice firm, ‘will take place.</a:t>
            </a:r>
          </a:p>
          <a:p>
            <a:pPr marL="114300" indent="0">
              <a:buNone/>
            </a:pPr>
            <a:r>
              <a:rPr lang="en-GB" dirty="0"/>
              <a:t>However, it will most certainly involve a search of Vetra’s lab, a space he and his daughter hold most private. Therefore, it will wait until Ms Vetra’s has arrived. I feel I owe her at least that modicum of discretion.’</a:t>
            </a:r>
          </a:p>
          <a:p>
            <a:pPr marL="114300" indent="0">
              <a:buNone/>
            </a:pPr>
            <a:r>
              <a:rPr lang="en-GB" dirty="0"/>
              <a:t>Kohler turned the key.</a:t>
            </a:r>
          </a:p>
          <a:p>
            <a:pPr marL="114300" indent="0">
              <a:buNone/>
            </a:pPr>
            <a:r>
              <a:rPr lang="en-GB" dirty="0"/>
              <a:t>As the door swung open, a blast of icy air hissed into the hall and hit Langdon in the face. He fell back in bewilderment. He was gazing across the threshold of an alien world. The flat before him was immersed in a thick, white fog. The mist swirled in smoky vortexes around furniture and shrouded the room in opaque haze.</a:t>
            </a:r>
          </a:p>
          <a:p>
            <a:pPr marL="114300" indent="0">
              <a:buNone/>
            </a:pPr>
            <a:r>
              <a:rPr lang="en-GB" dirty="0"/>
              <a:t>‘What the…?’ Langdon stammered.</a:t>
            </a:r>
          </a:p>
          <a:p>
            <a:pPr marL="114300" indent="0">
              <a:buNone/>
            </a:pPr>
            <a:r>
              <a:rPr lang="en-GB" dirty="0"/>
              <a:t>‘Freon cooling system,’ Kohler replied. ‘I chilled the flat to preserve the body.’</a:t>
            </a:r>
          </a:p>
          <a:p>
            <a:pPr marL="114300" indent="0">
              <a:buNone/>
            </a:pPr>
            <a:r>
              <a:rPr lang="en-GB" dirty="0"/>
              <a:t>Langdon buttoned his tweed jacket against the cold. </a:t>
            </a:r>
            <a:r>
              <a:rPr lang="en-GB" i="1" dirty="0"/>
              <a:t>I’m in Oz, he thought. And I forgot my magic slippers.</a:t>
            </a:r>
            <a:endParaRPr lang="en-GB" dirty="0"/>
          </a:p>
          <a:p>
            <a:pPr marL="114300" indent="0">
              <a:buNone/>
            </a:pPr>
            <a:r>
              <a:rPr lang="en-GB" b="1" i="1" dirty="0"/>
              <a:t>Angels and Demons         </a:t>
            </a:r>
            <a:r>
              <a:rPr lang="en-GB" b="1" dirty="0"/>
              <a:t>Dan Brown</a:t>
            </a:r>
            <a:endParaRPr lang="en-GB" dirty="0"/>
          </a:p>
          <a:p>
            <a:pPr marL="114300" indent="0">
              <a:buNone/>
            </a:pPr>
            <a:endParaRPr lang="en-GB" dirty="0"/>
          </a:p>
        </p:txBody>
      </p:sp>
    </p:spTree>
    <p:extLst>
      <p:ext uri="{BB962C8B-B14F-4D97-AF65-F5344CB8AC3E}">
        <p14:creationId xmlns:p14="http://schemas.microsoft.com/office/powerpoint/2010/main" val="1487948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5520" y="116632"/>
            <a:ext cx="7620000" cy="778098"/>
          </a:xfrm>
        </p:spPr>
        <p:txBody>
          <a:bodyPr>
            <a:normAutofit fontScale="90000"/>
          </a:bodyPr>
          <a:lstStyle/>
          <a:p>
            <a:r>
              <a:rPr lang="en-GB" sz="3600" dirty="0">
                <a:effectLst>
                  <a:outerShdw blurRad="38100" dist="38100" dir="2700000" algn="tl">
                    <a:srgbClr val="000000">
                      <a:alpha val="43137"/>
                    </a:srgbClr>
                  </a:outerShdw>
                </a:effectLst>
              </a:rPr>
              <a:t>Read the next extract and decide what the narrative viewpoint is.</a:t>
            </a:r>
            <a:endParaRPr lang="en-GB" sz="3600" dirty="0"/>
          </a:p>
        </p:txBody>
      </p:sp>
      <p:sp>
        <p:nvSpPr>
          <p:cNvPr id="3" name="Content Placeholder 2"/>
          <p:cNvSpPr>
            <a:spLocks noGrp="1"/>
          </p:cNvSpPr>
          <p:nvPr>
            <p:ph idx="1"/>
          </p:nvPr>
        </p:nvSpPr>
        <p:spPr>
          <a:xfrm>
            <a:off x="1703512" y="1124744"/>
            <a:ext cx="8208912" cy="5544616"/>
          </a:xfrm>
          <a:solidFill>
            <a:schemeClr val="tx2">
              <a:lumMod val="25000"/>
              <a:lumOff val="75000"/>
            </a:schemeClr>
          </a:solidFill>
        </p:spPr>
        <p:txBody>
          <a:bodyPr>
            <a:normAutofit fontScale="62500" lnSpcReduction="20000"/>
          </a:bodyPr>
          <a:lstStyle/>
          <a:p>
            <a:pPr marL="114300" indent="0">
              <a:buNone/>
            </a:pPr>
            <a:r>
              <a:rPr lang="en-GB" sz="2900" dirty="0"/>
              <a:t>Mr. Sherlock Holmes, who was usually very late in the mornings save upon those not infrequent occasions when he was up all night, was seated at his breakfast table. I stood upon the hearth-rug and picked up the stick which our visitor had left behind him the night before. It was a fine, thick piece of wood, bulbous-headed, of the sort which is known as a “Penang lawyer.” Just under the head was a broad silver band nearly an inch across. “To James Mortimer, M.R.C.S, from his friends of the C.C.H.,” was engraved upon it, with the date “1884.” It was just such a stick as the old-fashioned family practitioner used to carry – dignified, solid, and reassuring.</a:t>
            </a:r>
          </a:p>
          <a:p>
            <a:pPr marL="114300" indent="0">
              <a:buNone/>
            </a:pPr>
            <a:r>
              <a:rPr lang="en-GB" sz="2900" dirty="0"/>
              <a:t>“Well, Watson, what do you make of it?”</a:t>
            </a:r>
          </a:p>
          <a:p>
            <a:pPr marL="114300" indent="0">
              <a:buNone/>
            </a:pPr>
            <a:r>
              <a:rPr lang="en-GB" sz="2900" dirty="0"/>
              <a:t>Holmes was sitting with his back to me, and I had given him no sign of my occupation.</a:t>
            </a:r>
          </a:p>
          <a:p>
            <a:pPr marL="114300" indent="0">
              <a:buNone/>
            </a:pPr>
            <a:r>
              <a:rPr lang="en-GB" sz="2900" dirty="0"/>
              <a:t>“How did you know what I was doing? I believe you have eyes in the back of your head.”</a:t>
            </a:r>
          </a:p>
          <a:p>
            <a:pPr marL="114300" indent="0">
              <a:buNone/>
            </a:pPr>
            <a:r>
              <a:rPr lang="en-GB" sz="2900" dirty="0"/>
              <a:t>“I have, at least, a well-polished, silver-plated coffee-pot in front of me.” said he. “But, tell me, Watson, what do you make of our visitor’s stick? Since we have been so unfortunate as to miss him and have no notion of his errand, this accidental souvenir becomes of importance. Let me hear you reconstruct the man by an examination of it.”</a:t>
            </a:r>
          </a:p>
          <a:p>
            <a:pPr marL="114300" indent="0">
              <a:buNone/>
            </a:pPr>
            <a:r>
              <a:rPr lang="en-GB" sz="2900" dirty="0"/>
              <a:t>“I think,” said I, following as far as I could the methods of my companion, “that Dr. Mortimer is a successful, elderly medical man, well-esteemed since those who know him give him this mark of their appreciation.”</a:t>
            </a:r>
          </a:p>
          <a:p>
            <a:pPr marL="114300" indent="0">
              <a:buNone/>
            </a:pPr>
            <a:r>
              <a:rPr lang="en-GB" sz="2900" b="1" i="1" dirty="0"/>
              <a:t>The Hound of the Baskervilles</a:t>
            </a:r>
            <a:r>
              <a:rPr lang="en-GB" sz="2900" b="1" dirty="0"/>
              <a:t>       Sir Arthur Conan Doyle</a:t>
            </a:r>
            <a:endParaRPr lang="en-GB" sz="2900" dirty="0"/>
          </a:p>
          <a:p>
            <a:pPr marL="114300" indent="0">
              <a:buNone/>
            </a:pPr>
            <a:endParaRPr lang="en-GB" dirty="0"/>
          </a:p>
        </p:txBody>
      </p:sp>
    </p:spTree>
    <p:extLst>
      <p:ext uri="{BB962C8B-B14F-4D97-AF65-F5344CB8AC3E}">
        <p14:creationId xmlns:p14="http://schemas.microsoft.com/office/powerpoint/2010/main" val="3735449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effectLst>
                  <a:outerShdw blurRad="38100" dist="38100" dir="2700000" algn="tl">
                    <a:srgbClr val="000000">
                      <a:alpha val="43137"/>
                    </a:srgbClr>
                  </a:outerShdw>
                </a:effectLst>
              </a:rPr>
              <a:t>Read the next extract and decide what the narrative viewpoint is.</a:t>
            </a:r>
            <a:endParaRPr lang="en-GB" sz="3600" dirty="0"/>
          </a:p>
        </p:txBody>
      </p:sp>
      <p:sp>
        <p:nvSpPr>
          <p:cNvPr id="3" name="Content Placeholder 2"/>
          <p:cNvSpPr>
            <a:spLocks noGrp="1"/>
          </p:cNvSpPr>
          <p:nvPr>
            <p:ph idx="1"/>
          </p:nvPr>
        </p:nvSpPr>
        <p:spPr>
          <a:solidFill>
            <a:schemeClr val="tx2">
              <a:lumMod val="25000"/>
              <a:lumOff val="75000"/>
            </a:schemeClr>
          </a:solidFill>
        </p:spPr>
        <p:txBody>
          <a:bodyPr>
            <a:normAutofit/>
          </a:bodyPr>
          <a:lstStyle/>
          <a:p>
            <a:pPr marL="114300" indent="0">
              <a:buNone/>
            </a:pPr>
            <a:r>
              <a:rPr lang="en-GB" sz="2400" dirty="0"/>
              <a:t>You are not the kind of guy who would be at a place like this at this time of the morning. But here you are, and you cannot say that the terrain is entirely unfamiliar, although the details are fuzzy. You are at a nightclub talking to a girl with a shaved head. The club is either Heartbreak or the Lizard Lounge… the night has already turned on that imperceptible pivot where two a.m. changes to six a.m. You know this moment has come and gone, but you are not willing to concede that you have crossed the line beyond which all is gratuitous damage and the palsy of unravelled nerve endings. Somewhere back there you could have cut your losses, but you rode past that moment.</a:t>
            </a:r>
          </a:p>
          <a:p>
            <a:pPr marL="114300" indent="0">
              <a:buNone/>
            </a:pPr>
            <a:r>
              <a:rPr lang="en-GB" sz="2400" b="1" i="1" dirty="0"/>
              <a:t>Bright Lights, Big City</a:t>
            </a:r>
            <a:r>
              <a:rPr lang="en-GB" sz="2400" b="1" dirty="0"/>
              <a:t>       Jay McInerney</a:t>
            </a:r>
            <a:endParaRPr lang="en-GB" sz="2400" dirty="0"/>
          </a:p>
          <a:p>
            <a:pPr marL="114300" indent="0">
              <a:buNone/>
            </a:pPr>
            <a:endParaRPr lang="en-GB" dirty="0"/>
          </a:p>
        </p:txBody>
      </p:sp>
    </p:spTree>
    <p:extLst>
      <p:ext uri="{BB962C8B-B14F-4D97-AF65-F5344CB8AC3E}">
        <p14:creationId xmlns:p14="http://schemas.microsoft.com/office/powerpoint/2010/main" val="1472352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Narrative viewpoint</a:t>
            </a:r>
          </a:p>
        </p:txBody>
      </p:sp>
      <p:sp>
        <p:nvSpPr>
          <p:cNvPr id="3" name="Content Placeholder 2"/>
          <p:cNvSpPr>
            <a:spLocks noGrp="1"/>
          </p:cNvSpPr>
          <p:nvPr>
            <p:ph idx="1"/>
          </p:nvPr>
        </p:nvSpPr>
        <p:spPr>
          <a:xfrm>
            <a:off x="1919536" y="1600200"/>
            <a:ext cx="7620000" cy="1684784"/>
          </a:xfrm>
        </p:spPr>
        <p:txBody>
          <a:bodyPr>
            <a:noAutofit/>
          </a:bodyPr>
          <a:lstStyle/>
          <a:p>
            <a:pPr marL="628650" indent="-514350">
              <a:buFont typeface="+mj-lt"/>
              <a:buAutoNum type="arabicPeriod"/>
            </a:pPr>
            <a:r>
              <a:rPr lang="en-GB" sz="3200" dirty="0"/>
              <a:t>Write a definition for a first person narrative. What effect does it have on a reader?</a:t>
            </a:r>
          </a:p>
          <a:p>
            <a:pPr marL="628650" indent="-514350">
              <a:buFont typeface="+mj-lt"/>
              <a:buAutoNum type="arabicPeriod"/>
            </a:pPr>
            <a:r>
              <a:rPr lang="en-GB" sz="3200" dirty="0"/>
              <a:t>Write a definition for  a third person narrative. What effect does it have on the reader? </a:t>
            </a:r>
          </a:p>
        </p:txBody>
      </p:sp>
      <p:sp>
        <p:nvSpPr>
          <p:cNvPr id="4" name="Oval 3"/>
          <p:cNvSpPr/>
          <p:nvPr/>
        </p:nvSpPr>
        <p:spPr>
          <a:xfrm>
            <a:off x="5159896" y="4293096"/>
            <a:ext cx="4248472" cy="237626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ysClr val="windowText" lastClr="000000"/>
                </a:solidFill>
              </a:rPr>
              <a:t>Use this specific terminology when writing about 3</a:t>
            </a:r>
            <a:r>
              <a:rPr lang="en-GB" sz="2800" baseline="30000" dirty="0">
                <a:solidFill>
                  <a:sysClr val="windowText" lastClr="000000"/>
                </a:solidFill>
              </a:rPr>
              <a:t>rd</a:t>
            </a:r>
            <a:r>
              <a:rPr lang="en-GB" sz="2800" dirty="0">
                <a:solidFill>
                  <a:sysClr val="windowText" lastClr="000000"/>
                </a:solidFill>
              </a:rPr>
              <a:t> person narratives: </a:t>
            </a:r>
            <a:r>
              <a:rPr lang="en-GB" sz="2800" b="1" dirty="0">
                <a:solidFill>
                  <a:sysClr val="windowText" lastClr="000000"/>
                </a:solidFill>
              </a:rPr>
              <a:t>Omniscient.</a:t>
            </a:r>
          </a:p>
        </p:txBody>
      </p:sp>
    </p:spTree>
    <p:extLst>
      <p:ext uri="{BB962C8B-B14F-4D97-AF65-F5344CB8AC3E}">
        <p14:creationId xmlns:p14="http://schemas.microsoft.com/office/powerpoint/2010/main" val="545529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9536" y="476672"/>
            <a:ext cx="7715200" cy="1642194"/>
          </a:xfrm>
        </p:spPr>
        <p:txBody>
          <a:bodyPr>
            <a:normAutofit fontScale="90000"/>
          </a:bodyPr>
          <a:lstStyle/>
          <a:p>
            <a:r>
              <a:rPr lang="en-GB" dirty="0">
                <a:solidFill>
                  <a:schemeClr val="tx1"/>
                </a:solidFill>
                <a:effectLst>
                  <a:outerShdw blurRad="38100" dist="38100" dir="2700000" algn="tl">
                    <a:srgbClr val="000000">
                      <a:alpha val="43137"/>
                    </a:srgbClr>
                  </a:outerShdw>
                </a:effectLst>
              </a:rPr>
              <a:t>A way to look at structure</a:t>
            </a:r>
            <a:r>
              <a:rPr lang="en-GB" dirty="0"/>
              <a:t>: SAME, 3Ps &amp; 5Ts - How to use this mnemonic in text analysis.</a:t>
            </a:r>
            <a:br>
              <a:rPr lang="en-GB" dirty="0"/>
            </a:br>
            <a:endParaRPr lang="en-GB" dirty="0"/>
          </a:p>
        </p:txBody>
      </p:sp>
      <p:sp>
        <p:nvSpPr>
          <p:cNvPr id="3" name="Content Placeholder 2"/>
          <p:cNvSpPr>
            <a:spLocks noGrp="1"/>
          </p:cNvSpPr>
          <p:nvPr>
            <p:ph idx="1"/>
          </p:nvPr>
        </p:nvSpPr>
        <p:spPr>
          <a:xfrm>
            <a:off x="1981200" y="1988840"/>
            <a:ext cx="7571184" cy="4680520"/>
          </a:xfrm>
          <a:solidFill>
            <a:srgbClr val="FFFF00"/>
          </a:solidFill>
        </p:spPr>
        <p:txBody>
          <a:bodyPr>
            <a:normAutofit fontScale="77500" lnSpcReduction="20000"/>
          </a:bodyPr>
          <a:lstStyle/>
          <a:p>
            <a:pPr marL="114300" indent="0">
              <a:buNone/>
            </a:pPr>
            <a:r>
              <a:rPr lang="en-GB" dirty="0"/>
              <a:t>S </a:t>
            </a:r>
            <a:r>
              <a:rPr lang="en-GB" b="1" dirty="0"/>
              <a:t>start</a:t>
            </a:r>
            <a:r>
              <a:rPr lang="en-GB" dirty="0"/>
              <a:t>  Always comment on the focus at the start of the text. </a:t>
            </a:r>
          </a:p>
          <a:p>
            <a:pPr marL="114300" indent="0">
              <a:buNone/>
            </a:pPr>
            <a:r>
              <a:rPr lang="en-GB" dirty="0"/>
              <a:t>A </a:t>
            </a:r>
            <a:r>
              <a:rPr lang="en-GB" b="1" dirty="0"/>
              <a:t>address</a:t>
            </a:r>
            <a:r>
              <a:rPr lang="en-GB" dirty="0"/>
              <a:t>  Who is the writer speaking to? Direct address?</a:t>
            </a:r>
          </a:p>
          <a:p>
            <a:pPr marL="114300" indent="0">
              <a:buNone/>
            </a:pPr>
            <a:r>
              <a:rPr lang="en-GB" dirty="0"/>
              <a:t>M </a:t>
            </a:r>
            <a:r>
              <a:rPr lang="en-GB" b="1" dirty="0"/>
              <a:t>movement</a:t>
            </a:r>
            <a:r>
              <a:rPr lang="en-GB" dirty="0"/>
              <a:t> A path? Journey? Character leaves etc.?</a:t>
            </a:r>
          </a:p>
          <a:p>
            <a:pPr marL="114300" indent="0">
              <a:buNone/>
            </a:pPr>
            <a:r>
              <a:rPr lang="en-GB" dirty="0"/>
              <a:t>E </a:t>
            </a:r>
            <a:r>
              <a:rPr lang="en-GB" b="1" dirty="0"/>
              <a:t>ending</a:t>
            </a:r>
            <a:r>
              <a:rPr lang="en-GB" dirty="0"/>
              <a:t> How does it end? Different to the start?</a:t>
            </a:r>
          </a:p>
          <a:p>
            <a:pPr marL="114300" indent="0">
              <a:buNone/>
            </a:pPr>
            <a:r>
              <a:rPr lang="en-GB" dirty="0"/>
              <a:t>P </a:t>
            </a:r>
            <a:r>
              <a:rPr lang="en-GB" b="1" dirty="0"/>
              <a:t>people</a:t>
            </a:r>
            <a:r>
              <a:rPr lang="en-GB" dirty="0"/>
              <a:t> characters? How are they written about?</a:t>
            </a:r>
          </a:p>
          <a:p>
            <a:pPr marL="114300" indent="0">
              <a:buNone/>
            </a:pPr>
            <a:r>
              <a:rPr lang="en-GB" dirty="0"/>
              <a:t>P </a:t>
            </a:r>
            <a:r>
              <a:rPr lang="en-GB" b="1" dirty="0"/>
              <a:t>places</a:t>
            </a:r>
            <a:r>
              <a:rPr lang="en-GB" dirty="0"/>
              <a:t> follow the places, where are they? </a:t>
            </a:r>
          </a:p>
          <a:p>
            <a:pPr marL="114300" indent="0">
              <a:buNone/>
            </a:pPr>
            <a:r>
              <a:rPr lang="en-GB" dirty="0"/>
              <a:t>P </a:t>
            </a:r>
            <a:r>
              <a:rPr lang="en-GB" b="1" dirty="0"/>
              <a:t>perspective</a:t>
            </a:r>
            <a:r>
              <a:rPr lang="en-GB" dirty="0"/>
              <a:t> whose point of view is shown? Does it change?</a:t>
            </a:r>
          </a:p>
          <a:p>
            <a:pPr marL="114300" indent="0">
              <a:buNone/>
            </a:pPr>
            <a:r>
              <a:rPr lang="en-GB" dirty="0"/>
              <a:t>T </a:t>
            </a:r>
            <a:r>
              <a:rPr lang="en-GB" b="1" dirty="0"/>
              <a:t>time</a:t>
            </a:r>
            <a:r>
              <a:rPr lang="en-GB" dirty="0"/>
              <a:t> does it change through the text?</a:t>
            </a:r>
          </a:p>
          <a:p>
            <a:pPr marL="114300" indent="0">
              <a:buNone/>
            </a:pPr>
            <a:r>
              <a:rPr lang="en-GB" dirty="0"/>
              <a:t>T </a:t>
            </a:r>
            <a:r>
              <a:rPr lang="en-GB" b="1" dirty="0"/>
              <a:t>topic</a:t>
            </a:r>
            <a:r>
              <a:rPr lang="en-GB" dirty="0"/>
              <a:t> do topics change?</a:t>
            </a:r>
          </a:p>
          <a:p>
            <a:pPr marL="114300" indent="0">
              <a:buNone/>
            </a:pPr>
            <a:r>
              <a:rPr lang="en-GB" dirty="0"/>
              <a:t>T </a:t>
            </a:r>
            <a:r>
              <a:rPr lang="en-GB" b="1" dirty="0"/>
              <a:t>talk/dialogue</a:t>
            </a:r>
            <a:r>
              <a:rPr lang="en-GB" dirty="0"/>
              <a:t> do characters talk? Diction/ informal/ colloquial?</a:t>
            </a:r>
          </a:p>
          <a:p>
            <a:pPr marL="114300" indent="0">
              <a:buNone/>
            </a:pPr>
            <a:r>
              <a:rPr lang="en-GB" dirty="0"/>
              <a:t>T </a:t>
            </a:r>
            <a:r>
              <a:rPr lang="en-GB" b="1" dirty="0"/>
              <a:t>tenses</a:t>
            </a:r>
            <a:r>
              <a:rPr lang="en-GB" dirty="0"/>
              <a:t> does the verb tense change? Why?</a:t>
            </a:r>
          </a:p>
          <a:p>
            <a:pPr marL="114300" indent="0">
              <a:buNone/>
            </a:pPr>
            <a:r>
              <a:rPr lang="en-GB" dirty="0"/>
              <a:t>T </a:t>
            </a:r>
            <a:r>
              <a:rPr lang="en-GB" b="1" dirty="0"/>
              <a:t>tone</a:t>
            </a:r>
            <a:r>
              <a:rPr lang="en-GB" dirty="0"/>
              <a:t> what is the tone attitude of the writer?</a:t>
            </a:r>
          </a:p>
        </p:txBody>
      </p:sp>
    </p:spTree>
    <p:extLst>
      <p:ext uri="{BB962C8B-B14F-4D97-AF65-F5344CB8AC3E}">
        <p14:creationId xmlns:p14="http://schemas.microsoft.com/office/powerpoint/2010/main" val="2118566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a:t>
            </a:r>
          </a:p>
        </p:txBody>
      </p:sp>
      <p:sp>
        <p:nvSpPr>
          <p:cNvPr id="3" name="Content Placeholder 2"/>
          <p:cNvSpPr>
            <a:spLocks noGrp="1"/>
          </p:cNvSpPr>
          <p:nvPr>
            <p:ph idx="1"/>
          </p:nvPr>
        </p:nvSpPr>
        <p:spPr>
          <a:xfrm>
            <a:off x="1932384" y="1268760"/>
            <a:ext cx="7620000" cy="4800600"/>
          </a:xfrm>
        </p:spPr>
        <p:txBody>
          <a:bodyPr>
            <a:normAutofit/>
          </a:bodyPr>
          <a:lstStyle/>
          <a:p>
            <a:r>
              <a:rPr lang="en-GB" sz="4000" dirty="0"/>
              <a:t>Answer the questions on narrative viewpoint on your handout </a:t>
            </a:r>
            <a:r>
              <a:rPr lang="en-GB" sz="4800" dirty="0"/>
              <a: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9616" y="2852936"/>
            <a:ext cx="6624736" cy="3370320"/>
          </a:xfrm>
          <a:prstGeom prst="rect">
            <a:avLst/>
          </a:prstGeom>
        </p:spPr>
      </p:pic>
    </p:spTree>
    <p:extLst>
      <p:ext uri="{BB962C8B-B14F-4D97-AF65-F5344CB8AC3E}">
        <p14:creationId xmlns:p14="http://schemas.microsoft.com/office/powerpoint/2010/main" val="1194940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Answers:</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75520" y="1484784"/>
            <a:ext cx="7825680" cy="45365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937877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2258</Words>
  <Application>Microsoft Office PowerPoint</Application>
  <PresentationFormat>Widescreen</PresentationFormat>
  <Paragraphs>139</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Cambria</vt:lpstr>
      <vt:lpstr>Times New Roman</vt:lpstr>
      <vt:lpstr>Office Theme</vt:lpstr>
      <vt:lpstr>Language Paper 1 the Writer’s Craft</vt:lpstr>
      <vt:lpstr>Let’s feedback on the extract from Man from the South. Highlight the variety of sentence structures and annotate around them. What is the writer trying to achieve?</vt:lpstr>
      <vt:lpstr>Starter: Read the next extract and decide what the narrative viewpoint is.</vt:lpstr>
      <vt:lpstr>Read the next extract and decide what the narrative viewpoint is.</vt:lpstr>
      <vt:lpstr>Read the next extract and decide what the narrative viewpoint is.</vt:lpstr>
      <vt:lpstr>Narrative viewpoint</vt:lpstr>
      <vt:lpstr>A way to look at structure: SAME, 3Ps &amp; 5Ts - How to use this mnemonic in text analysis. </vt:lpstr>
      <vt:lpstr>Task:</vt:lpstr>
      <vt:lpstr>Answers:</vt:lpstr>
      <vt:lpstr>PowerPoint Presentation</vt:lpstr>
      <vt:lpstr>The first person narrative is effective as a reader feels that they are in the operating theatre with the character.  Equally, this type of narrative allows the reader to hear their thoughts; it gives an intimate view of their feelings. The character describes their ordeal with vivid imagery using words such as, ‘terror’ and ‘filled my gut with ice’ these graphic phrases show how the character really feels and makes it more realistic. A reader can experience the moment with the character as they become involved with their stream of consciousness.</vt:lpstr>
      <vt:lpstr>Reading for meaning.</vt:lpstr>
      <vt:lpstr>PowerPoint Presentation</vt:lpstr>
      <vt:lpstr>What effect has the writer tried to present/achieve /show?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Paper 1 the Writer’s Craft</dc:title>
  <dc:creator>D Weatherhead</dc:creator>
  <cp:lastModifiedBy>D Weatherhead</cp:lastModifiedBy>
  <cp:revision>2</cp:revision>
  <dcterms:created xsi:type="dcterms:W3CDTF">2020-09-22T07:50:48Z</dcterms:created>
  <dcterms:modified xsi:type="dcterms:W3CDTF">2020-10-07T13:28:05Z</dcterms:modified>
</cp:coreProperties>
</file>