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3" r:id="rId3"/>
    <p:sldId id="272" r:id="rId4"/>
    <p:sldId id="275" r:id="rId5"/>
    <p:sldId id="274" r:id="rId6"/>
    <p:sldId id="264" r:id="rId7"/>
    <p:sldId id="278" r:id="rId8"/>
    <p:sldId id="277"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12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36AAE-CF05-4DA5-8012-57AF234E2066}" type="datetimeFigureOut">
              <a:rPr lang="en-GB" smtClean="0"/>
              <a:t>26/11/2020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2AFBA-2BBE-4DD1-AC9F-536A38DE45D6}" type="slidenum">
              <a:rPr lang="en-GB" smtClean="0"/>
              <a:t>‹#›</a:t>
            </a:fld>
            <a:endParaRPr lang="en-GB"/>
          </a:p>
        </p:txBody>
      </p:sp>
    </p:spTree>
    <p:extLst>
      <p:ext uri="{BB962C8B-B14F-4D97-AF65-F5344CB8AC3E}">
        <p14:creationId xmlns:p14="http://schemas.microsoft.com/office/powerpoint/2010/main" val="271592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a:t>
            </a:fld>
            <a:endParaRPr lang="en-GB"/>
          </a:p>
        </p:txBody>
      </p:sp>
    </p:spTree>
    <p:extLst>
      <p:ext uri="{BB962C8B-B14F-4D97-AF65-F5344CB8AC3E}">
        <p14:creationId xmlns:p14="http://schemas.microsoft.com/office/powerpoint/2010/main" val="183035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2</a:t>
            </a:fld>
            <a:endParaRPr lang="en-GB"/>
          </a:p>
        </p:txBody>
      </p:sp>
    </p:spTree>
    <p:extLst>
      <p:ext uri="{BB962C8B-B14F-4D97-AF65-F5344CB8AC3E}">
        <p14:creationId xmlns:p14="http://schemas.microsoft.com/office/powerpoint/2010/main" val="143030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6</a:t>
            </a:fld>
            <a:endParaRPr lang="en-GB"/>
          </a:p>
        </p:txBody>
      </p:sp>
    </p:spTree>
    <p:extLst>
      <p:ext uri="{BB962C8B-B14F-4D97-AF65-F5344CB8AC3E}">
        <p14:creationId xmlns:p14="http://schemas.microsoft.com/office/powerpoint/2010/main" val="107996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7</a:t>
            </a:fld>
            <a:endParaRPr lang="en-GB"/>
          </a:p>
        </p:txBody>
      </p:sp>
    </p:spTree>
    <p:extLst>
      <p:ext uri="{BB962C8B-B14F-4D97-AF65-F5344CB8AC3E}">
        <p14:creationId xmlns:p14="http://schemas.microsoft.com/office/powerpoint/2010/main" val="83649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9</a:t>
            </a:fld>
            <a:endParaRPr lang="en-GB"/>
          </a:p>
        </p:txBody>
      </p:sp>
    </p:spTree>
    <p:extLst>
      <p:ext uri="{BB962C8B-B14F-4D97-AF65-F5344CB8AC3E}">
        <p14:creationId xmlns:p14="http://schemas.microsoft.com/office/powerpoint/2010/main" val="251430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10</a:t>
            </a:fld>
            <a:endParaRPr lang="en-GB"/>
          </a:p>
        </p:txBody>
      </p:sp>
    </p:spTree>
    <p:extLst>
      <p:ext uri="{BB962C8B-B14F-4D97-AF65-F5344CB8AC3E}">
        <p14:creationId xmlns:p14="http://schemas.microsoft.com/office/powerpoint/2010/main" val="15419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32AFBA-2BBE-4DD1-AC9F-536A38DE45D6}" type="slidenum">
              <a:rPr lang="en-GB" smtClean="0"/>
              <a:t>11</a:t>
            </a:fld>
            <a:endParaRPr lang="en-GB"/>
          </a:p>
        </p:txBody>
      </p:sp>
    </p:spTree>
    <p:extLst>
      <p:ext uri="{BB962C8B-B14F-4D97-AF65-F5344CB8AC3E}">
        <p14:creationId xmlns:p14="http://schemas.microsoft.com/office/powerpoint/2010/main" val="32523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212642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69672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1612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409240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CE5C4-4992-421E-9C61-CF16887668CC}"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01174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BCE5C4-4992-421E-9C61-CF16887668CC}"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424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BCE5C4-4992-421E-9C61-CF16887668CC}"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219526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BCE5C4-4992-421E-9C61-CF16887668CC}"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42197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CE5C4-4992-421E-9C61-CF16887668CC}"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393623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CE5C4-4992-421E-9C61-CF16887668CC}"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77715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CE5C4-4992-421E-9C61-CF16887668CC}"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8753EF-DCE4-4E93-89BB-E7DEAB9349E5}" type="slidenum">
              <a:rPr lang="en-GB" smtClean="0"/>
              <a:t>‹#›</a:t>
            </a:fld>
            <a:endParaRPr lang="en-GB"/>
          </a:p>
        </p:txBody>
      </p:sp>
    </p:spTree>
    <p:extLst>
      <p:ext uri="{BB962C8B-B14F-4D97-AF65-F5344CB8AC3E}">
        <p14:creationId xmlns:p14="http://schemas.microsoft.com/office/powerpoint/2010/main" val="182852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CE5C4-4992-421E-9C61-CF16887668CC}" type="datetimeFigureOut">
              <a:rPr lang="en-GB" smtClean="0"/>
              <a:t>26/11/2020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753EF-DCE4-4E93-89BB-E7DEAB9349E5}" type="slidenum">
              <a:rPr lang="en-GB" smtClean="0"/>
              <a:t>‹#›</a:t>
            </a:fld>
            <a:endParaRPr lang="en-GB"/>
          </a:p>
        </p:txBody>
      </p:sp>
    </p:spTree>
    <p:extLst>
      <p:ext uri="{BB962C8B-B14F-4D97-AF65-F5344CB8AC3E}">
        <p14:creationId xmlns:p14="http://schemas.microsoft.com/office/powerpoint/2010/main" val="238413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SEVEN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9965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TO FINISH</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find the correct quotation to help me back up my ideas?</a:t>
            </a:r>
          </a:p>
          <a:p>
            <a:pPr marL="342900" lvl="0" indent="-342900">
              <a:buFontTx/>
              <a:buAutoNum type="arabicPeriod"/>
              <a:defRPr/>
            </a:pPr>
            <a:r>
              <a:rPr lang="en-GB" sz="1800" dirty="0">
                <a:solidFill>
                  <a:schemeClr val="tx1"/>
                </a:solidFill>
                <a:latin typeface="Berlin Sans FB" panose="020E0602020502020306" pitchFamily="34" charset="0"/>
              </a:rPr>
              <a:t>Can I explain how Dickens uses language to present his ideas?</a:t>
            </a:r>
          </a:p>
          <a:p>
            <a:pPr marL="342900" lvl="0" indent="-342900">
              <a:buFontTx/>
              <a:buAutoNum type="arabicPeriod"/>
              <a:defRPr/>
            </a:pPr>
            <a:r>
              <a:rPr lang="en-GB" sz="1800" dirty="0">
                <a:solidFill>
                  <a:schemeClr val="tx1"/>
                </a:solidFill>
                <a:latin typeface="Berlin Sans FB" panose="020E0602020502020306" pitchFamily="34" charset="0"/>
              </a:rPr>
              <a:t>Can I explain how and why Scrooge is changing across the novel?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7" name="Picture 6"/>
          <p:cNvPicPr>
            <a:picLocks noChangeAspect="1"/>
          </p:cNvPicPr>
          <p:nvPr/>
        </p:nvPicPr>
        <p:blipFill>
          <a:blip r:embed="rId4"/>
          <a:stretch>
            <a:fillRect/>
          </a:stretch>
        </p:blipFill>
        <p:spPr>
          <a:xfrm>
            <a:off x="5576662" y="1036525"/>
            <a:ext cx="6461947" cy="4221275"/>
          </a:xfrm>
          <a:prstGeom prst="rect">
            <a:avLst/>
          </a:prstGeom>
          <a:ln w="28575">
            <a:solidFill>
              <a:schemeClr val="tx1"/>
            </a:solidFill>
          </a:ln>
        </p:spPr>
      </p:pic>
      <p:sp>
        <p:nvSpPr>
          <p:cNvPr id="8" name="Rectangle 7"/>
          <p:cNvSpPr/>
          <p:nvPr/>
        </p:nvSpPr>
        <p:spPr>
          <a:xfrm>
            <a:off x="977332" y="919261"/>
            <a:ext cx="4024352" cy="452522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Draw a Venn diagram into your books. </a:t>
            </a:r>
          </a:p>
          <a:p>
            <a:pPr algn="ctr"/>
            <a:endParaRPr lang="en-GB" dirty="0">
              <a:latin typeface="Century Gothic" panose="020B0502020202020204" pitchFamily="34" charset="0"/>
            </a:endParaRPr>
          </a:p>
          <a:p>
            <a:pPr algn="ctr"/>
            <a:r>
              <a:rPr lang="en-GB" dirty="0">
                <a:latin typeface="Century Gothic" panose="020B0502020202020204" pitchFamily="34" charset="0"/>
              </a:rPr>
              <a:t>Consider what Scrooge was like in Stave One. Now think about how he is different in Stave Three. In the middle, consider how Scrooge is the same. Remember, his transition is not complete yet!</a:t>
            </a:r>
          </a:p>
          <a:p>
            <a:pPr algn="ctr"/>
            <a:endParaRPr lang="en-GB" dirty="0">
              <a:latin typeface="Century Gothic" panose="020B0502020202020204" pitchFamily="34" charset="0"/>
            </a:endParaRPr>
          </a:p>
        </p:txBody>
      </p:sp>
      <p:sp>
        <p:nvSpPr>
          <p:cNvPr id="4" name="TextBox 3"/>
          <p:cNvSpPr txBox="1"/>
          <p:nvPr/>
        </p:nvSpPr>
        <p:spPr>
          <a:xfrm rot="21265483">
            <a:off x="6286273" y="1501255"/>
            <a:ext cx="1342824" cy="646331"/>
          </a:xfrm>
          <a:prstGeom prst="rect">
            <a:avLst/>
          </a:prstGeom>
          <a:noFill/>
        </p:spPr>
        <p:txBody>
          <a:bodyPr wrap="square" rtlCol="0">
            <a:spAutoFit/>
          </a:bodyPr>
          <a:lstStyle/>
          <a:p>
            <a:pPr algn="ctr"/>
            <a:r>
              <a:rPr lang="en-GB" dirty="0">
                <a:latin typeface="Century Gothic" panose="020B0502020202020204" pitchFamily="34" charset="0"/>
              </a:rPr>
              <a:t>Cold hearted</a:t>
            </a:r>
          </a:p>
        </p:txBody>
      </p:sp>
      <p:sp>
        <p:nvSpPr>
          <p:cNvPr id="10" name="TextBox 9"/>
          <p:cNvSpPr txBox="1"/>
          <p:nvPr/>
        </p:nvSpPr>
        <p:spPr>
          <a:xfrm rot="456739">
            <a:off x="9605449" y="4106753"/>
            <a:ext cx="1342824" cy="646331"/>
          </a:xfrm>
          <a:prstGeom prst="rect">
            <a:avLst/>
          </a:prstGeom>
          <a:noFill/>
        </p:spPr>
        <p:txBody>
          <a:bodyPr wrap="square" rtlCol="0">
            <a:spAutoFit/>
          </a:bodyPr>
          <a:lstStyle/>
          <a:p>
            <a:pPr algn="ctr"/>
            <a:r>
              <a:rPr lang="en-GB" dirty="0">
                <a:latin typeface="Century Gothic" panose="020B0502020202020204" pitchFamily="34" charset="0"/>
              </a:rPr>
              <a:t>Curious to see more</a:t>
            </a:r>
          </a:p>
        </p:txBody>
      </p:sp>
      <p:sp>
        <p:nvSpPr>
          <p:cNvPr id="12" name="TextBox 11"/>
          <p:cNvSpPr txBox="1"/>
          <p:nvPr/>
        </p:nvSpPr>
        <p:spPr>
          <a:xfrm>
            <a:off x="5193705" y="1083868"/>
            <a:ext cx="1342824" cy="523220"/>
          </a:xfrm>
          <a:prstGeom prst="rect">
            <a:avLst/>
          </a:prstGeom>
          <a:noFill/>
        </p:spPr>
        <p:txBody>
          <a:bodyPr wrap="square" rtlCol="0">
            <a:spAutoFit/>
          </a:bodyPr>
          <a:lstStyle/>
          <a:p>
            <a:pPr algn="ctr"/>
            <a:r>
              <a:rPr lang="en-GB" sz="2800" b="1" dirty="0">
                <a:latin typeface="Century Gothic" panose="020B0502020202020204" pitchFamily="34" charset="0"/>
              </a:rPr>
              <a:t>S1</a:t>
            </a:r>
          </a:p>
        </p:txBody>
      </p:sp>
      <p:sp>
        <p:nvSpPr>
          <p:cNvPr id="13" name="TextBox 12"/>
          <p:cNvSpPr txBox="1"/>
          <p:nvPr/>
        </p:nvSpPr>
        <p:spPr>
          <a:xfrm>
            <a:off x="10925871" y="1086311"/>
            <a:ext cx="1342824" cy="523220"/>
          </a:xfrm>
          <a:prstGeom prst="rect">
            <a:avLst/>
          </a:prstGeom>
          <a:noFill/>
        </p:spPr>
        <p:txBody>
          <a:bodyPr wrap="square" rtlCol="0">
            <a:spAutoFit/>
          </a:bodyPr>
          <a:lstStyle/>
          <a:p>
            <a:pPr algn="ctr"/>
            <a:r>
              <a:rPr lang="en-GB" sz="2800" b="1" dirty="0">
                <a:latin typeface="Century Gothic" panose="020B0502020202020204" pitchFamily="34" charset="0"/>
              </a:rPr>
              <a:t>S3</a:t>
            </a:r>
          </a:p>
        </p:txBody>
      </p:sp>
      <p:sp>
        <p:nvSpPr>
          <p:cNvPr id="9" name="TextBox 8">
            <a:extLst>
              <a:ext uri="{FF2B5EF4-FFF2-40B4-BE49-F238E27FC236}">
                <a16:creationId xmlns:a16="http://schemas.microsoft.com/office/drawing/2014/main" id="{9D3A5FF8-5832-4E28-B111-203F9E42AB76}"/>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416613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3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66215" y="974702"/>
            <a:ext cx="5928991" cy="3247382"/>
          </a:xfrm>
          <a:prstGeom prst="rect">
            <a:avLst/>
          </a:prstGeom>
          <a:ln w="28575">
            <a:solidFill>
              <a:schemeClr val="tx1"/>
            </a:solidFill>
          </a:ln>
        </p:spPr>
      </p:pic>
      <p:pic>
        <p:nvPicPr>
          <p:cNvPr id="6" name="Picture 5"/>
          <p:cNvPicPr>
            <a:picLocks noChangeAspect="1"/>
          </p:cNvPicPr>
          <p:nvPr/>
        </p:nvPicPr>
        <p:blipFill>
          <a:blip r:embed="rId5"/>
          <a:stretch>
            <a:fillRect/>
          </a:stretch>
        </p:blipFill>
        <p:spPr>
          <a:xfrm>
            <a:off x="6261421" y="1225821"/>
            <a:ext cx="5764364" cy="2623270"/>
          </a:xfrm>
          <a:prstGeom prst="rect">
            <a:avLst/>
          </a:prstGeom>
          <a:ln w="28575">
            <a:solidFill>
              <a:schemeClr val="tx1"/>
            </a:solidFill>
          </a:ln>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DISCUSSION POINT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find the correct quotation to help me back up my ideas?</a:t>
            </a:r>
          </a:p>
          <a:p>
            <a:pPr marL="342900" lvl="0" indent="-342900">
              <a:buFontTx/>
              <a:buAutoNum type="arabicPeriod"/>
              <a:defRPr/>
            </a:pPr>
            <a:r>
              <a:rPr lang="en-GB" sz="1800" dirty="0">
                <a:solidFill>
                  <a:schemeClr val="tx1"/>
                </a:solidFill>
                <a:latin typeface="Berlin Sans FB" panose="020E0602020502020306" pitchFamily="34" charset="0"/>
              </a:rPr>
              <a:t>Can I explain how Dickens uses language to present his ideas?</a:t>
            </a:r>
          </a:p>
          <a:p>
            <a:pPr marL="342900" lvl="0" indent="-342900">
              <a:buFontTx/>
              <a:buAutoNum type="arabicPeriod"/>
              <a:defRPr/>
            </a:pPr>
            <a:r>
              <a:rPr lang="en-GB" sz="1800" dirty="0">
                <a:solidFill>
                  <a:schemeClr val="tx1"/>
                </a:solidFill>
                <a:latin typeface="Berlin Sans FB" panose="020E0602020502020306" pitchFamily="34" charset="0"/>
              </a:rPr>
              <a:t>Can I explain how and why Scrooge is changing across the novel?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4" name="Horizontal Scroll 3"/>
          <p:cNvSpPr/>
          <p:nvPr/>
        </p:nvSpPr>
        <p:spPr>
          <a:xfrm>
            <a:off x="2047165" y="3679527"/>
            <a:ext cx="7820167" cy="1747837"/>
          </a:xfrm>
          <a:prstGeom prst="horizontalScroll">
            <a:avLst/>
          </a:prstGeom>
          <a:ln w="28575">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n w="0"/>
                <a:solidFill>
                  <a:schemeClr val="tx1"/>
                </a:solidFill>
                <a:latin typeface="Century Gothic" panose="020B0502020202020204" pitchFamily="34" charset="0"/>
              </a:rPr>
              <a:t>How are these images different to the settings we have seen before in A Christmas Carol?</a:t>
            </a:r>
          </a:p>
        </p:txBody>
      </p:sp>
      <p:sp>
        <p:nvSpPr>
          <p:cNvPr id="10" name="TextBox 9">
            <a:extLst>
              <a:ext uri="{FF2B5EF4-FFF2-40B4-BE49-F238E27FC236}">
                <a16:creationId xmlns:a16="http://schemas.microsoft.com/office/drawing/2014/main" id="{91098FF9-C169-4693-8B3A-CF0AFE827A89}"/>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Speaking &amp; Listening</a:t>
            </a:r>
          </a:p>
        </p:txBody>
      </p:sp>
    </p:spTree>
    <p:extLst>
      <p:ext uri="{BB962C8B-B14F-4D97-AF65-F5344CB8AC3E}">
        <p14:creationId xmlns:p14="http://schemas.microsoft.com/office/powerpoint/2010/main" val="386446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211073"/>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500" dirty="0">
                <a:solidFill>
                  <a:prstClr val="black"/>
                </a:solidFill>
                <a:latin typeface="Berlin Sans FB" panose="020E0602020502020306" pitchFamily="34" charset="0"/>
              </a:rPr>
              <a:t>           MATCH THE VOCABULARY TO THEIR DEFINITIONS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35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find the correct quotation to help me back up my ideas?</a:t>
            </a:r>
          </a:p>
          <a:p>
            <a:pPr marL="342900" lvl="0" indent="-342900">
              <a:buFontTx/>
              <a:buAutoNum type="arabicPeriod"/>
              <a:defRPr/>
            </a:pPr>
            <a:r>
              <a:rPr lang="en-GB" sz="1800" dirty="0">
                <a:solidFill>
                  <a:schemeClr val="tx1"/>
                </a:solidFill>
                <a:latin typeface="Berlin Sans FB" panose="020E0602020502020306" pitchFamily="34" charset="0"/>
              </a:rPr>
              <a:t>Can I explain how Dickens uses language to present his ideas?</a:t>
            </a:r>
          </a:p>
          <a:p>
            <a:pPr marL="342900" lvl="0" indent="-342900">
              <a:buFontTx/>
              <a:buAutoNum type="arabicPeriod"/>
              <a:defRPr/>
            </a:pPr>
            <a:r>
              <a:rPr lang="en-GB" sz="1800" dirty="0">
                <a:solidFill>
                  <a:schemeClr val="tx1"/>
                </a:solidFill>
                <a:latin typeface="Berlin Sans FB" panose="020E0602020502020306" pitchFamily="34" charset="0"/>
              </a:rPr>
              <a:t>Can I explain how and why Scrooge is changing across the novel?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0" name="Rectangle 9"/>
          <p:cNvSpPr/>
          <p:nvPr/>
        </p:nvSpPr>
        <p:spPr>
          <a:xfrm>
            <a:off x="5267557" y="1095337"/>
            <a:ext cx="3313993" cy="430887"/>
          </a:xfrm>
          <a:prstGeom prst="rect">
            <a:avLst/>
          </a:prstGeom>
        </p:spPr>
        <p:txBody>
          <a:bodyPr wrap="square">
            <a:spAutoFit/>
          </a:bodyPr>
          <a:lstStyle/>
          <a:p>
            <a:endParaRPr lang="en-GB" sz="2200" dirty="0"/>
          </a:p>
        </p:txBody>
      </p:sp>
      <p:sp>
        <p:nvSpPr>
          <p:cNvPr id="4" name="TextBox 3">
            <a:extLst>
              <a:ext uri="{FF2B5EF4-FFF2-40B4-BE49-F238E27FC236}">
                <a16:creationId xmlns:a16="http://schemas.microsoft.com/office/drawing/2014/main" id="{7EAF3A44-DAA4-44ED-B00A-5280075568E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1CBBB461-0309-43B6-8894-2780710B4386}"/>
              </a:ext>
            </a:extLst>
          </p:cNvPr>
          <p:cNvSpPr txBox="1"/>
          <p:nvPr/>
        </p:nvSpPr>
        <p:spPr>
          <a:xfrm rot="10800000" flipH="1" flipV="1">
            <a:off x="1104352" y="1261624"/>
            <a:ext cx="10689595" cy="3908762"/>
          </a:xfrm>
          <a:prstGeom prst="rect">
            <a:avLst/>
          </a:prstGeom>
          <a:solidFill>
            <a:schemeClr val="bg1"/>
          </a:solidFill>
        </p:spPr>
        <p:txBody>
          <a:bodyPr wrap="square" rtlCol="0">
            <a:spAutoFit/>
          </a:bodyPr>
          <a:lstStyle/>
          <a:p>
            <a:pPr marL="342900" indent="-342900">
              <a:buAutoNum type="arabicPeriod"/>
            </a:pPr>
            <a:r>
              <a:rPr lang="en-GB" sz="2800" b="0" i="0" dirty="0">
                <a:solidFill>
                  <a:srgbClr val="111111"/>
                </a:solidFill>
                <a:effectLst/>
                <a:latin typeface="Roboto"/>
              </a:rPr>
              <a:t>great wealth or luxuriousness</a:t>
            </a:r>
          </a:p>
          <a:p>
            <a:pPr marL="342900" indent="-342900">
              <a:buAutoNum type="arabicPeriod"/>
            </a:pPr>
            <a:r>
              <a:rPr lang="en-GB" sz="2800" b="0" i="0" dirty="0">
                <a:solidFill>
                  <a:srgbClr val="111111"/>
                </a:solidFill>
                <a:effectLst/>
                <a:latin typeface="Roboto"/>
              </a:rPr>
              <a:t>friendly and cheerful</a:t>
            </a:r>
            <a:endParaRPr lang="en-GB" sz="2800" dirty="0">
              <a:solidFill>
                <a:srgbClr val="111111"/>
              </a:solidFill>
              <a:latin typeface="Roboto"/>
            </a:endParaRPr>
          </a:p>
          <a:p>
            <a:pPr marL="342900" indent="-342900">
              <a:buAutoNum type="arabicPeriod"/>
            </a:pPr>
            <a:r>
              <a:rPr lang="en-GB" sz="2800" dirty="0">
                <a:solidFill>
                  <a:srgbClr val="111111"/>
                </a:solidFill>
                <a:latin typeface="Roboto"/>
              </a:rPr>
              <a:t>t</a:t>
            </a:r>
            <a:r>
              <a:rPr lang="en-GB" sz="2800" b="0" i="0" dirty="0">
                <a:solidFill>
                  <a:srgbClr val="111111"/>
                </a:solidFill>
                <a:effectLst/>
                <a:latin typeface="Roboto"/>
              </a:rPr>
              <a:t>he quality of being well meaning; kindness</a:t>
            </a:r>
          </a:p>
          <a:p>
            <a:pPr marL="342900" indent="-342900">
              <a:buAutoNum type="arabicPeriod"/>
            </a:pPr>
            <a:r>
              <a:rPr lang="en-GB" sz="2800" b="0" i="0" dirty="0">
                <a:solidFill>
                  <a:srgbClr val="111111"/>
                </a:solidFill>
                <a:effectLst/>
                <a:latin typeface="Roboto"/>
              </a:rPr>
              <a:t>very complicated or detailed</a:t>
            </a:r>
          </a:p>
          <a:p>
            <a:pPr marL="342900" indent="-342900">
              <a:buAutoNum type="arabicPeriod"/>
            </a:pPr>
            <a:r>
              <a:rPr lang="en-GB" sz="2800" b="0" i="0" dirty="0">
                <a:solidFill>
                  <a:srgbClr val="111111"/>
                </a:solidFill>
                <a:effectLst/>
                <a:latin typeface="Roboto"/>
              </a:rPr>
              <a:t>having a lot of space inside; roomy.</a:t>
            </a:r>
          </a:p>
          <a:p>
            <a:endParaRPr lang="en-GB" sz="2800" dirty="0">
              <a:solidFill>
                <a:srgbClr val="111111"/>
              </a:solidFill>
              <a:latin typeface="Roboto"/>
            </a:endParaRPr>
          </a:p>
          <a:p>
            <a:pPr algn="ctr"/>
            <a:r>
              <a:rPr lang="en-GB" sz="4000" b="1" dirty="0"/>
              <a:t>CAPACIOUS      GENIAL       INTRICATE </a:t>
            </a:r>
          </a:p>
          <a:p>
            <a:pPr algn="ctr"/>
            <a:r>
              <a:rPr lang="en-GB" sz="4000" b="1" dirty="0"/>
              <a:t>BENEVOLENCE      OPULENCE</a:t>
            </a:r>
          </a:p>
        </p:txBody>
      </p:sp>
    </p:spTree>
    <p:extLst>
      <p:ext uri="{BB962C8B-B14F-4D97-AF65-F5344CB8AC3E}">
        <p14:creationId xmlns:p14="http://schemas.microsoft.com/office/powerpoint/2010/main" val="21312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211073"/>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500" dirty="0">
                <a:solidFill>
                  <a:prstClr val="black"/>
                </a:solidFill>
                <a:latin typeface="Berlin Sans FB" panose="020E0602020502020306" pitchFamily="34" charset="0"/>
              </a:rPr>
              <a:t>           CHECK YOUR ANSWERS: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35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find the correct quotation to help me back up my ideas?</a:t>
            </a:r>
          </a:p>
          <a:p>
            <a:pPr marL="342900" lvl="0" indent="-342900">
              <a:buFontTx/>
              <a:buAutoNum type="arabicPeriod"/>
              <a:defRPr/>
            </a:pPr>
            <a:r>
              <a:rPr lang="en-GB" sz="1800" dirty="0">
                <a:solidFill>
                  <a:schemeClr val="tx1"/>
                </a:solidFill>
                <a:latin typeface="Berlin Sans FB" panose="020E0602020502020306" pitchFamily="34" charset="0"/>
              </a:rPr>
              <a:t>Can I explain how Dickens uses language to present his ideas?</a:t>
            </a:r>
          </a:p>
          <a:p>
            <a:pPr marL="342900" lvl="0" indent="-342900">
              <a:buFontTx/>
              <a:buAutoNum type="arabicPeriod"/>
              <a:defRPr/>
            </a:pPr>
            <a:r>
              <a:rPr lang="en-GB" sz="1800" dirty="0">
                <a:solidFill>
                  <a:schemeClr val="tx1"/>
                </a:solidFill>
                <a:latin typeface="Berlin Sans FB" panose="020E0602020502020306" pitchFamily="34" charset="0"/>
              </a:rPr>
              <a:t>Can I explain how and why Scrooge is changing across the novel?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0" name="Rectangle 9"/>
          <p:cNvSpPr/>
          <p:nvPr/>
        </p:nvSpPr>
        <p:spPr>
          <a:xfrm>
            <a:off x="5267557" y="1095337"/>
            <a:ext cx="3313993" cy="430887"/>
          </a:xfrm>
          <a:prstGeom prst="rect">
            <a:avLst/>
          </a:prstGeom>
        </p:spPr>
        <p:txBody>
          <a:bodyPr wrap="square">
            <a:spAutoFit/>
          </a:bodyPr>
          <a:lstStyle/>
          <a:p>
            <a:endParaRPr lang="en-GB" sz="2200" dirty="0"/>
          </a:p>
        </p:txBody>
      </p:sp>
      <p:sp>
        <p:nvSpPr>
          <p:cNvPr id="4" name="TextBox 3">
            <a:extLst>
              <a:ext uri="{FF2B5EF4-FFF2-40B4-BE49-F238E27FC236}">
                <a16:creationId xmlns:a16="http://schemas.microsoft.com/office/drawing/2014/main" id="{7EAF3A44-DAA4-44ED-B00A-5280075568E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8" name="TextBox 7">
            <a:extLst>
              <a:ext uri="{FF2B5EF4-FFF2-40B4-BE49-F238E27FC236}">
                <a16:creationId xmlns:a16="http://schemas.microsoft.com/office/drawing/2014/main" id="{1CBBB461-0309-43B6-8894-2780710B4386}"/>
              </a:ext>
            </a:extLst>
          </p:cNvPr>
          <p:cNvSpPr txBox="1"/>
          <p:nvPr/>
        </p:nvSpPr>
        <p:spPr>
          <a:xfrm rot="10800000" flipH="1" flipV="1">
            <a:off x="1104352" y="1292401"/>
            <a:ext cx="10689595" cy="3847207"/>
          </a:xfrm>
          <a:prstGeom prst="rect">
            <a:avLst/>
          </a:prstGeom>
          <a:solidFill>
            <a:schemeClr val="bg1"/>
          </a:solidFill>
        </p:spPr>
        <p:txBody>
          <a:bodyPr wrap="square" rtlCol="0">
            <a:spAutoFit/>
          </a:bodyPr>
          <a:lstStyle/>
          <a:p>
            <a:pPr marL="342900" indent="-342900">
              <a:buAutoNum type="arabicPeriod"/>
            </a:pPr>
            <a:r>
              <a:rPr lang="en-GB" sz="3600" b="1" dirty="0"/>
              <a:t>OPULENCE: </a:t>
            </a:r>
            <a:r>
              <a:rPr lang="en-GB" sz="3600" b="0" i="0" dirty="0">
                <a:solidFill>
                  <a:srgbClr val="111111"/>
                </a:solidFill>
                <a:effectLst/>
                <a:latin typeface="Roboto"/>
              </a:rPr>
              <a:t>great wealth or luxuriousness</a:t>
            </a:r>
          </a:p>
          <a:p>
            <a:pPr marL="342900" indent="-342900">
              <a:buFontTx/>
              <a:buAutoNum type="arabicPeriod"/>
            </a:pPr>
            <a:r>
              <a:rPr lang="en-GB" sz="3600" b="1" dirty="0"/>
              <a:t>GENIAL: </a:t>
            </a:r>
            <a:r>
              <a:rPr lang="en-GB" sz="3600" b="0" i="0" dirty="0">
                <a:solidFill>
                  <a:srgbClr val="111111"/>
                </a:solidFill>
                <a:effectLst/>
                <a:latin typeface="Roboto"/>
              </a:rPr>
              <a:t>friendly and cheerful</a:t>
            </a:r>
            <a:endParaRPr lang="en-GB" sz="3600" dirty="0">
              <a:solidFill>
                <a:srgbClr val="111111"/>
              </a:solidFill>
              <a:latin typeface="Roboto"/>
            </a:endParaRPr>
          </a:p>
          <a:p>
            <a:pPr marL="342900" indent="-342900">
              <a:buFontTx/>
              <a:buAutoNum type="arabicPeriod"/>
            </a:pPr>
            <a:r>
              <a:rPr lang="en-GB" sz="3600" b="1" dirty="0"/>
              <a:t>BENEVOLENCE: </a:t>
            </a:r>
            <a:r>
              <a:rPr lang="en-GB" sz="3600" dirty="0">
                <a:latin typeface="Roboto"/>
              </a:rPr>
              <a:t>t</a:t>
            </a:r>
            <a:r>
              <a:rPr lang="en-GB" sz="3600" i="0" dirty="0">
                <a:solidFill>
                  <a:srgbClr val="111111"/>
                </a:solidFill>
                <a:effectLst/>
                <a:latin typeface="Roboto"/>
              </a:rPr>
              <a:t>he </a:t>
            </a:r>
            <a:r>
              <a:rPr lang="en-GB" sz="3600" b="0" i="0" dirty="0">
                <a:solidFill>
                  <a:srgbClr val="111111"/>
                </a:solidFill>
                <a:effectLst/>
                <a:latin typeface="Roboto"/>
              </a:rPr>
              <a:t>quality of being well meaning; kindness</a:t>
            </a:r>
          </a:p>
          <a:p>
            <a:pPr marL="342900" indent="-342900">
              <a:buAutoNum type="arabicPeriod"/>
            </a:pPr>
            <a:r>
              <a:rPr lang="en-GB" sz="3600" b="1" dirty="0"/>
              <a:t>INTRICATE: </a:t>
            </a:r>
            <a:r>
              <a:rPr lang="en-GB" sz="3600" b="0" i="0" dirty="0">
                <a:solidFill>
                  <a:srgbClr val="111111"/>
                </a:solidFill>
                <a:effectLst/>
                <a:latin typeface="Roboto"/>
              </a:rPr>
              <a:t>very complicated or detailed</a:t>
            </a:r>
          </a:p>
          <a:p>
            <a:pPr marL="342900" indent="-342900">
              <a:buAutoNum type="arabicPeriod"/>
            </a:pPr>
            <a:r>
              <a:rPr lang="en-GB" sz="3600" b="1" dirty="0"/>
              <a:t>CAPACIOUS: </a:t>
            </a:r>
            <a:r>
              <a:rPr lang="en-GB" sz="3600" b="0" i="0" dirty="0">
                <a:solidFill>
                  <a:srgbClr val="111111"/>
                </a:solidFill>
                <a:effectLst/>
                <a:latin typeface="Roboto"/>
              </a:rPr>
              <a:t>having a lot of space inside; roomy.</a:t>
            </a:r>
          </a:p>
          <a:p>
            <a:endParaRPr lang="en-GB" sz="2800" dirty="0">
              <a:solidFill>
                <a:srgbClr val="111111"/>
              </a:solidFill>
              <a:latin typeface="Roboto"/>
            </a:endParaRPr>
          </a:p>
        </p:txBody>
      </p:sp>
    </p:spTree>
    <p:extLst>
      <p:ext uri="{BB962C8B-B14F-4D97-AF65-F5344CB8AC3E}">
        <p14:creationId xmlns:p14="http://schemas.microsoft.com/office/powerpoint/2010/main" val="343993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597" y="30046"/>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STAVE 3: The Ghost of Christmas Present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find the correct quotation to help me back up my ideas?</a:t>
            </a:r>
          </a:p>
          <a:p>
            <a:pPr marL="342900" lvl="0" indent="-342900">
              <a:buFontTx/>
              <a:buAutoNum type="arabicPeriod"/>
              <a:defRPr/>
            </a:pPr>
            <a:r>
              <a:rPr lang="en-GB" sz="1800" dirty="0">
                <a:solidFill>
                  <a:schemeClr val="tx1"/>
                </a:solidFill>
                <a:latin typeface="Berlin Sans FB" panose="020E0602020502020306" pitchFamily="34" charset="0"/>
              </a:rPr>
              <a:t>Can I explain how Dickens uses language to present his ideas?</a:t>
            </a:r>
          </a:p>
          <a:p>
            <a:pPr marL="342900" lvl="0" indent="-342900">
              <a:buFontTx/>
              <a:buAutoNum type="arabicPeriod"/>
              <a:defRPr/>
            </a:pPr>
            <a:r>
              <a:rPr lang="en-GB" sz="1800" dirty="0">
                <a:solidFill>
                  <a:schemeClr val="tx1"/>
                </a:solidFill>
                <a:latin typeface="Berlin Sans FB" panose="020E0602020502020306" pitchFamily="34" charset="0"/>
              </a:rPr>
              <a:t>Can I explain how and why Scrooge is changing across the novel?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29" name="Rectangle 28"/>
          <p:cNvSpPr/>
          <p:nvPr/>
        </p:nvSpPr>
        <p:spPr>
          <a:xfrm>
            <a:off x="925959" y="1794052"/>
            <a:ext cx="11015188" cy="263586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latin typeface="Century Gothic" panose="020B0502020202020204" pitchFamily="34" charset="0"/>
              </a:rPr>
              <a:t>Let’s continue reading from the beginning of Stave 3 to ‘… the ancient sheath was eaten up with rust.’</a:t>
            </a:r>
          </a:p>
        </p:txBody>
      </p:sp>
      <p:sp>
        <p:nvSpPr>
          <p:cNvPr id="7" name="TextBox 6">
            <a:extLst>
              <a:ext uri="{FF2B5EF4-FFF2-40B4-BE49-F238E27FC236}">
                <a16:creationId xmlns:a16="http://schemas.microsoft.com/office/drawing/2014/main" id="{288D02AA-690D-4973-9CD5-541E64C913D7}"/>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80587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Read the extract.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Rectangle 7"/>
          <p:cNvSpPr/>
          <p:nvPr/>
        </p:nvSpPr>
        <p:spPr>
          <a:xfrm>
            <a:off x="896587" y="1095644"/>
            <a:ext cx="11091116" cy="517148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dirty="0">
                <a:solidFill>
                  <a:schemeClr val="tx1"/>
                </a:solidFill>
              </a:rPr>
              <a:t>The moment Scrooge's hand was on the lock, a strange voice called him by his name, and bade him enter. He obeyed.</a:t>
            </a:r>
          </a:p>
          <a:p>
            <a:r>
              <a:rPr lang="en-GB" sz="1400" dirty="0">
                <a:solidFill>
                  <a:schemeClr val="tx1"/>
                </a:solidFill>
              </a:rPr>
              <a:t>It was his own room. There was no doubt about that. But it had undergone a surprising transformation. The walls and ceiling were so hung with living green, that it looked a perfect grove; from every part of which, bright gleaming berries glistened. The crisp leaves of holly, mistletoe, and ivy reflected back the light, as if so many little mirrors had been scattered there; and such a mighty blaze went roaring up the chimney, as that dull petrifaction of a hearth had never known in Scrooge's time, or Marley's, or for many and many a winter season gone. Heaped up on the floor, to form a kind of throne, were turkeys, geese, game, poultry, brawn, great joints of meat, sucking-pigs, long wreaths of sausages, mince-pies, plum-puddings, barrels of oysters, red-hot chestnuts, cherry-cheeked apples, juicy oranges, luscious pears, immense twelfth-cakes, and seething bowls of punch, that made the chamber dim with their delicious steam. In easy state upon this couch, there sat a jolly Giant, glorious to see:, who bore a glowing torch, in shape not unlike Plenty's horn, and held it up, high up, to shed its light on Scrooge, as he came peeping round the door.</a:t>
            </a:r>
          </a:p>
          <a:p>
            <a:endParaRPr lang="en-GB" sz="1400" dirty="0">
              <a:solidFill>
                <a:schemeClr val="tx1"/>
              </a:solidFill>
            </a:endParaRPr>
          </a:p>
          <a:p>
            <a:r>
              <a:rPr lang="en-GB" sz="1400" dirty="0">
                <a:solidFill>
                  <a:schemeClr val="tx1"/>
                </a:solidFill>
              </a:rPr>
              <a:t>"Come in!" exclaimed the Ghost. "Come in, and know me better, man.“</a:t>
            </a:r>
          </a:p>
          <a:p>
            <a:endParaRPr lang="en-GB" sz="1400" dirty="0">
              <a:solidFill>
                <a:schemeClr val="tx1"/>
              </a:solidFill>
            </a:endParaRPr>
          </a:p>
          <a:p>
            <a:r>
              <a:rPr lang="en-GB" sz="1400" dirty="0">
                <a:solidFill>
                  <a:schemeClr val="tx1"/>
                </a:solidFill>
              </a:rPr>
              <a:t>Scrooge entered timidly, and hung his head before this Spirit. He was not the dogged Scrooge he had been; and though the Spirit's eyes were clear and kind, he did not like to meet them.</a:t>
            </a:r>
          </a:p>
          <a:p>
            <a:endParaRPr lang="en-GB" sz="1400" dirty="0">
              <a:solidFill>
                <a:schemeClr val="tx1"/>
              </a:solidFill>
            </a:endParaRPr>
          </a:p>
          <a:p>
            <a:r>
              <a:rPr lang="en-GB" sz="1400" dirty="0">
                <a:solidFill>
                  <a:schemeClr val="tx1"/>
                </a:solidFill>
              </a:rPr>
              <a:t>‘I am the Ghost of Christmas Present,’ said the Spirit. ‘Look upon me.’ </a:t>
            </a:r>
          </a:p>
          <a:p>
            <a:endParaRPr lang="en-GB" sz="1400" dirty="0">
              <a:solidFill>
                <a:schemeClr val="tx1"/>
              </a:solidFill>
            </a:endParaRPr>
          </a:p>
          <a:p>
            <a:r>
              <a:rPr lang="en-GB" sz="1400" dirty="0">
                <a:solidFill>
                  <a:schemeClr val="tx1"/>
                </a:solidFill>
              </a:rPr>
              <a:t>Scrooge reverently did so. It was clothed in one simple green robe, or mantle, bordered with white fur. This garment hung so loosely on the figure, that its capacious breast was bare, as if disdaining to be warded or concealed by any artifice. Its feet, observable beneath the ample folds of the garment, were also bare; and on its head it wore no other covering than a holly wreath, set here and there with shining icicles. Its dark brown curls were long and free; free as its genial face, its sparkling eye, its open hand, its cheery voice, its unconstrained demeanour, and its joyful air. Girded round its middle was an antique scabbard; but no sword was in it, and the ancient sheath was eaten up with rust. </a:t>
            </a:r>
          </a:p>
        </p:txBody>
      </p:sp>
      <p:sp>
        <p:nvSpPr>
          <p:cNvPr id="11" name="Rectangle 10"/>
          <p:cNvSpPr/>
          <p:nvPr/>
        </p:nvSpPr>
        <p:spPr>
          <a:xfrm>
            <a:off x="9790819" y="-20482"/>
            <a:ext cx="2196884"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AO2:</a:t>
            </a:r>
          </a:p>
          <a:p>
            <a:pPr algn="ctr"/>
            <a:r>
              <a:rPr lang="en-US" sz="2000" b="1" cap="none" spc="0" dirty="0" err="1">
                <a:ln w="22225">
                  <a:solidFill>
                    <a:schemeClr val="accent2"/>
                  </a:solidFill>
                  <a:prstDash val="solid"/>
                </a:ln>
                <a:solidFill>
                  <a:schemeClr val="accent2">
                    <a:lumMod val="40000"/>
                    <a:lumOff val="60000"/>
                  </a:schemeClr>
                </a:solidFill>
                <a:effectLst/>
              </a:rPr>
              <a:t>Analyse</a:t>
            </a:r>
            <a:r>
              <a:rPr lang="en-US" sz="2000" b="1" cap="none" spc="0" dirty="0">
                <a:ln w="22225">
                  <a:solidFill>
                    <a:schemeClr val="accent2"/>
                  </a:solidFill>
                  <a:prstDash val="solid"/>
                </a:ln>
                <a:solidFill>
                  <a:schemeClr val="accent2">
                    <a:lumMod val="40000"/>
                    <a:lumOff val="60000"/>
                  </a:schemeClr>
                </a:solidFill>
                <a:effectLst/>
              </a:rPr>
              <a:t> Language/</a:t>
            </a:r>
          </a:p>
          <a:p>
            <a:pPr algn="ctr"/>
            <a:r>
              <a:rPr lang="en-US" sz="2000" b="1" dirty="0">
                <a:ln w="22225">
                  <a:solidFill>
                    <a:schemeClr val="accent2"/>
                  </a:solidFill>
                  <a:prstDash val="solid"/>
                </a:ln>
                <a:solidFill>
                  <a:schemeClr val="accent2">
                    <a:lumMod val="40000"/>
                    <a:lumOff val="60000"/>
                  </a:schemeClr>
                </a:solidFill>
              </a:rPr>
              <a:t>Form/Structure</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6" name="TextBox 5">
            <a:extLst>
              <a:ext uri="{FF2B5EF4-FFF2-40B4-BE49-F238E27FC236}">
                <a16:creationId xmlns:a16="http://schemas.microsoft.com/office/drawing/2014/main" id="{9D197B81-42FD-4031-8B03-14C0686DEFD2}"/>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80730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Answer the questions about the Ghost of Christmas Present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Rectangle 7"/>
          <p:cNvSpPr/>
          <p:nvPr/>
        </p:nvSpPr>
        <p:spPr>
          <a:xfrm>
            <a:off x="896587" y="1016296"/>
            <a:ext cx="11091116" cy="517148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GB" sz="3200" dirty="0">
                <a:solidFill>
                  <a:schemeClr val="tx1"/>
                </a:solidFill>
              </a:rPr>
              <a:t>How does the setting creating a Christmas feeling?</a:t>
            </a:r>
          </a:p>
          <a:p>
            <a:pPr marL="342900" indent="-342900">
              <a:buAutoNum type="arabicPeriod"/>
            </a:pPr>
            <a:r>
              <a:rPr lang="en-GB" sz="3200" dirty="0">
                <a:solidFill>
                  <a:schemeClr val="tx1"/>
                </a:solidFill>
              </a:rPr>
              <a:t>What is the Ghost of Christmas Present sat on? What is Dickens trying to tell us? (HINT: Link to the poor people)</a:t>
            </a:r>
          </a:p>
          <a:p>
            <a:pPr marL="342900" indent="-342900">
              <a:buAutoNum type="arabicPeriod"/>
            </a:pPr>
            <a:r>
              <a:rPr lang="en-GB" sz="3200" dirty="0">
                <a:solidFill>
                  <a:schemeClr val="tx1"/>
                </a:solidFill>
              </a:rPr>
              <a:t>What sort of personality do you think the Ghost of Christmas Present has?</a:t>
            </a:r>
          </a:p>
          <a:p>
            <a:pPr marL="342900" indent="-342900">
              <a:buAutoNum type="arabicPeriod"/>
            </a:pPr>
            <a:r>
              <a:rPr lang="en-GB" sz="3200" dirty="0">
                <a:solidFill>
                  <a:schemeClr val="tx1"/>
                </a:solidFill>
              </a:rPr>
              <a:t>How does Scrooge act differently towards this Ghost compared with Marley and the Ghost of Christmas Past?</a:t>
            </a:r>
          </a:p>
          <a:p>
            <a:pPr marL="342900" indent="-342900">
              <a:buAutoNum type="arabicPeriod"/>
            </a:pPr>
            <a:r>
              <a:rPr lang="en-GB" sz="3200" dirty="0">
                <a:solidFill>
                  <a:schemeClr val="tx1"/>
                </a:solidFill>
              </a:rPr>
              <a:t>Draw a picture of the Ghost of Christmas Present. Label it with quotes.</a:t>
            </a:r>
          </a:p>
          <a:p>
            <a:pPr marL="342900" indent="-342900">
              <a:buAutoNum type="arabicPeriod"/>
            </a:pPr>
            <a:endParaRPr lang="en-GB" sz="1400" dirty="0">
              <a:solidFill>
                <a:schemeClr val="tx1"/>
              </a:solidFill>
            </a:endParaRPr>
          </a:p>
          <a:p>
            <a:pPr marL="342900" indent="-342900">
              <a:buAutoNum type="arabicPeriod"/>
            </a:pPr>
            <a:endParaRPr lang="en-GB" sz="1400" dirty="0">
              <a:solidFill>
                <a:schemeClr val="tx1"/>
              </a:solidFill>
            </a:endParaRPr>
          </a:p>
        </p:txBody>
      </p:sp>
      <p:sp>
        <p:nvSpPr>
          <p:cNvPr id="6" name="TextBox 5">
            <a:extLst>
              <a:ext uri="{FF2B5EF4-FFF2-40B4-BE49-F238E27FC236}">
                <a16:creationId xmlns:a16="http://schemas.microsoft.com/office/drawing/2014/main" id="{9D197B81-42FD-4031-8B03-14C0686DEFD2}"/>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04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597" y="30046"/>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STAVE 3: The Ghost of Christmas Present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find the correct quotation to help me back up my ideas?</a:t>
            </a:r>
          </a:p>
          <a:p>
            <a:pPr marL="342900" lvl="0" indent="-342900">
              <a:buFontTx/>
              <a:buAutoNum type="arabicPeriod"/>
              <a:defRPr/>
            </a:pPr>
            <a:r>
              <a:rPr lang="en-GB" sz="1800" dirty="0">
                <a:solidFill>
                  <a:schemeClr val="tx1"/>
                </a:solidFill>
                <a:latin typeface="Berlin Sans FB" panose="020E0602020502020306" pitchFamily="34" charset="0"/>
              </a:rPr>
              <a:t>Can I explain how Dickens uses language to present his ideas?</a:t>
            </a:r>
          </a:p>
          <a:p>
            <a:pPr marL="342900" lvl="0" indent="-342900">
              <a:buFontTx/>
              <a:buAutoNum type="arabicPeriod"/>
              <a:defRPr/>
            </a:pPr>
            <a:r>
              <a:rPr lang="en-GB" sz="1800" dirty="0">
                <a:solidFill>
                  <a:schemeClr val="tx1"/>
                </a:solidFill>
                <a:latin typeface="Berlin Sans FB" panose="020E0602020502020306" pitchFamily="34" charset="0"/>
              </a:rPr>
              <a:t>Can I explain how and why Scrooge is changing across the novel?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29" name="Rectangle 28"/>
          <p:cNvSpPr/>
          <p:nvPr/>
        </p:nvSpPr>
        <p:spPr>
          <a:xfrm>
            <a:off x="925959" y="1794052"/>
            <a:ext cx="11015188" cy="263586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latin typeface="Century Gothic" panose="020B0502020202020204" pitchFamily="34" charset="0"/>
              </a:rPr>
              <a:t>Let’s continue reading from ‘… the ancient sheath was eaten up with rust’ to ‘… it was possible he could have done in any lofty hall.’</a:t>
            </a:r>
          </a:p>
        </p:txBody>
      </p:sp>
      <p:sp>
        <p:nvSpPr>
          <p:cNvPr id="7" name="TextBox 6">
            <a:extLst>
              <a:ext uri="{FF2B5EF4-FFF2-40B4-BE49-F238E27FC236}">
                <a16:creationId xmlns:a16="http://schemas.microsoft.com/office/drawing/2014/main" id="{288D02AA-690D-4973-9CD5-541E64C913D7}"/>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27898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DISCUSSION POINTS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8"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lvl="0" indent="-342900">
              <a:buFontTx/>
              <a:buAutoNum type="arabicPeriod"/>
              <a:defRPr/>
            </a:pPr>
            <a:r>
              <a:rPr lang="en-GB" sz="1800" dirty="0">
                <a:solidFill>
                  <a:schemeClr val="tx1"/>
                </a:solidFill>
                <a:latin typeface="Berlin Sans FB" panose="020E0602020502020306" pitchFamily="34" charset="0"/>
              </a:rPr>
              <a:t>Can I find the correct quotation to help me back up my ideas?</a:t>
            </a:r>
          </a:p>
          <a:p>
            <a:pPr marL="342900" lvl="0" indent="-342900">
              <a:buFontTx/>
              <a:buAutoNum type="arabicPeriod"/>
              <a:defRPr/>
            </a:pPr>
            <a:r>
              <a:rPr lang="en-GB" sz="1800" dirty="0">
                <a:solidFill>
                  <a:schemeClr val="tx1"/>
                </a:solidFill>
                <a:latin typeface="Berlin Sans FB" panose="020E0602020502020306" pitchFamily="34" charset="0"/>
              </a:rPr>
              <a:t>Can I explain how Dickens uses language to present his ideas?</a:t>
            </a:r>
          </a:p>
          <a:p>
            <a:pPr marL="342900" lvl="0" indent="-342900">
              <a:buFontTx/>
              <a:buAutoNum type="arabicPeriod"/>
              <a:defRPr/>
            </a:pPr>
            <a:r>
              <a:rPr lang="en-GB" sz="1800" dirty="0">
                <a:solidFill>
                  <a:schemeClr val="tx1"/>
                </a:solidFill>
                <a:latin typeface="Berlin Sans FB" panose="020E0602020502020306" pitchFamily="34" charset="0"/>
              </a:rPr>
              <a:t>Can I explain how and why Scrooge is changing across the novel?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9" name="Rounded Rectangle 8"/>
          <p:cNvSpPr/>
          <p:nvPr/>
        </p:nvSpPr>
        <p:spPr>
          <a:xfrm>
            <a:off x="8822183" y="1248007"/>
            <a:ext cx="3128525" cy="1862544"/>
          </a:xfrm>
          <a:prstGeom prst="roundRect">
            <a:avLst/>
          </a:prstGeom>
          <a:ln w="28575">
            <a:solidFill>
              <a:srgbClr val="FF0000"/>
            </a:solid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How might showing Scrooge the present help him change? Do you think it will be more effective than showing him the past?</a:t>
            </a:r>
          </a:p>
        </p:txBody>
      </p:sp>
      <p:sp>
        <p:nvSpPr>
          <p:cNvPr id="10" name="Rounded Rectangle 9"/>
          <p:cNvSpPr/>
          <p:nvPr/>
        </p:nvSpPr>
        <p:spPr>
          <a:xfrm>
            <a:off x="8833663" y="3507988"/>
            <a:ext cx="3050024" cy="1843674"/>
          </a:xfrm>
          <a:prstGeom prst="roundRect">
            <a:avLst/>
          </a:prstGeom>
          <a:ln w="28575">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What similarities does the Ghost of Christmas Present have with the Ghost of Christmas Past? </a:t>
            </a:r>
          </a:p>
          <a:p>
            <a:pPr algn="ctr"/>
            <a:endParaRPr lang="en-GB" sz="1600" dirty="0">
              <a:latin typeface="Century Gothic" panose="020B0502020202020204" pitchFamily="34" charset="0"/>
            </a:endParaRPr>
          </a:p>
          <a:p>
            <a:pPr algn="ctr"/>
            <a:r>
              <a:rPr lang="en-GB" sz="1600" b="1" dirty="0">
                <a:latin typeface="Century Gothic" panose="020B0502020202020204" pitchFamily="34" charset="0"/>
              </a:rPr>
              <a:t>HINT: </a:t>
            </a:r>
            <a:r>
              <a:rPr lang="en-GB" sz="1600" dirty="0">
                <a:latin typeface="Century Gothic" panose="020B0502020202020204" pitchFamily="34" charset="0"/>
              </a:rPr>
              <a:t>The significance of light.</a:t>
            </a:r>
          </a:p>
        </p:txBody>
      </p:sp>
      <p:sp>
        <p:nvSpPr>
          <p:cNvPr id="11" name="Rounded Rectangle 10"/>
          <p:cNvSpPr/>
          <p:nvPr/>
        </p:nvSpPr>
        <p:spPr>
          <a:xfrm>
            <a:off x="860680" y="3590855"/>
            <a:ext cx="3094297" cy="1832753"/>
          </a:xfrm>
          <a:prstGeom prst="roundRect">
            <a:avLst/>
          </a:prstGeom>
          <a:ln w="28575">
            <a:solidFill>
              <a:srgbClr val="FFC000"/>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The Ghost of Christmas Present closely resembles Father Christmas from local folklore. Why do you think Dickens has made this decision?</a:t>
            </a:r>
          </a:p>
        </p:txBody>
      </p:sp>
      <p:sp>
        <p:nvSpPr>
          <p:cNvPr id="12" name="Rounded Rectangle 11"/>
          <p:cNvSpPr/>
          <p:nvPr/>
        </p:nvSpPr>
        <p:spPr>
          <a:xfrm>
            <a:off x="875388" y="1028501"/>
            <a:ext cx="3079589" cy="1833426"/>
          </a:xfrm>
          <a:prstGeom prst="roundRect">
            <a:avLst/>
          </a:prstGeom>
          <a:ln w="28575">
            <a:solidFill>
              <a:schemeClr val="accent1"/>
            </a:solidFill>
          </a:ln>
          <a:effectLst>
            <a:glow rad="1397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Why do you think Dickens shows us everybody celebrating Christmas?</a:t>
            </a:r>
          </a:p>
        </p:txBody>
      </p:sp>
      <p:pic>
        <p:nvPicPr>
          <p:cNvPr id="2050" name="Picture 2" descr="Image result for GHOST OF CHRISTMAS PRESENT"/>
          <p:cNvPicPr>
            <a:picLocks noChangeAspect="1" noChangeArrowheads="1"/>
          </p:cNvPicPr>
          <p:nvPr/>
        </p:nvPicPr>
        <p:blipFill rotWithShape="1">
          <a:blip r:embed="rId4">
            <a:extLst>
              <a:ext uri="{28A0092B-C50C-407E-A947-70E740481C1C}">
                <a14:useLocalDpi xmlns:a14="http://schemas.microsoft.com/office/drawing/2010/main" val="0"/>
              </a:ext>
            </a:extLst>
          </a:blip>
          <a:srcRect l="1201"/>
          <a:stretch/>
        </p:blipFill>
        <p:spPr bwMode="auto">
          <a:xfrm>
            <a:off x="4763942" y="1314450"/>
            <a:ext cx="3387831" cy="39433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3"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508648">
            <a:off x="3781851" y="1177523"/>
            <a:ext cx="1246360" cy="9493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51981">
            <a:off x="7863798" y="1127820"/>
            <a:ext cx="1246360" cy="9493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1205">
            <a:off x="7863798" y="4032577"/>
            <a:ext cx="1246360" cy="949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green arr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089098">
            <a:off x="3736280" y="4190649"/>
            <a:ext cx="1246360" cy="949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F6C62B-E32B-49C1-BA5F-6890C655B63D}"/>
              </a:ext>
            </a:extLst>
          </p:cNvPr>
          <p:cNvSpPr txBox="1"/>
          <p:nvPr/>
        </p:nvSpPr>
        <p:spPr>
          <a:xfrm rot="16200000">
            <a:off x="-3120377" y="3104778"/>
            <a:ext cx="6917447"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Speaking &amp; Listening</a:t>
            </a:r>
          </a:p>
        </p:txBody>
      </p:sp>
    </p:spTree>
    <p:extLst>
      <p:ext uri="{BB962C8B-B14F-4D97-AF65-F5344CB8AC3E}">
        <p14:creationId xmlns:p14="http://schemas.microsoft.com/office/powerpoint/2010/main" val="66098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1246</Words>
  <Application>Microsoft Office PowerPoint</Application>
  <PresentationFormat>Widescreen</PresentationFormat>
  <Paragraphs>112</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Berlin Sans FB</vt:lpstr>
      <vt:lpstr>Calibri</vt:lpstr>
      <vt:lpstr>Calibri Light</vt:lpstr>
      <vt:lpstr>Century Gothic</vt:lpstr>
      <vt:lpstr>Open Sans</vt:lpstr>
      <vt:lpstr>Roboto</vt:lpstr>
      <vt:lpstr>Office Theme</vt:lpstr>
      <vt:lpstr>sso</vt:lpstr>
      <vt:lpstr>sso</vt:lpstr>
      <vt:lpstr>sso</vt:lpstr>
      <vt:lpstr>sso</vt:lpstr>
      <vt:lpstr>sso</vt:lpstr>
      <vt:lpstr>sso</vt:lpstr>
      <vt:lpstr>sso</vt:lpstr>
      <vt:lpstr>sso</vt:lpstr>
      <vt:lpstr>sso</vt:lpstr>
      <vt:lpstr>sso</vt:lpstr>
      <vt:lpstr>sso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dc:title>
  <dc:creator>Stuart Pryke</dc:creator>
  <cp:lastModifiedBy>A Allen</cp:lastModifiedBy>
  <cp:revision>70</cp:revision>
  <dcterms:created xsi:type="dcterms:W3CDTF">2017-08-21T14:08:59Z</dcterms:created>
  <dcterms:modified xsi:type="dcterms:W3CDTF">2020-11-26T16:05:38Z</dcterms:modified>
</cp:coreProperties>
</file>