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57" r:id="rId3"/>
    <p:sldId id="266" r:id="rId4"/>
    <p:sldId id="258" r:id="rId5"/>
    <p:sldId id="267" r:id="rId6"/>
    <p:sldId id="268" r:id="rId7"/>
    <p:sldId id="259" r:id="rId8"/>
    <p:sldId id="261" r:id="rId9"/>
    <p:sldId id="262" r:id="rId10"/>
    <p:sldId id="270" r:id="rId11"/>
    <p:sldId id="271" r:id="rId12"/>
    <p:sldId id="263" r:id="rId13"/>
    <p:sldId id="264" r:id="rId14"/>
    <p:sldId id="265" r:id="rId15"/>
    <p:sldId id="269" r:id="rId1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85" d="100"/>
          <a:sy n="85" d="100"/>
        </p:scale>
        <p:origin x="36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367187-7D68-4D18-BDDA-BEB2E02C7AD8}" type="doc">
      <dgm:prSet loTypeId="urn:microsoft.com/office/officeart/2005/8/layout/venn1" loCatId="relationship" qsTypeId="urn:microsoft.com/office/officeart/2005/8/quickstyle/simple1" qsCatId="simple" csTypeId="urn:microsoft.com/office/officeart/2005/8/colors/accent1_3" csCatId="accent1" phldr="1"/>
      <dgm:spPr/>
    </dgm:pt>
    <dgm:pt modelId="{7D9E43DF-E713-40BD-AC18-81A9B60F7B8F}">
      <dgm:prSet phldrT="[Text]" custT="1"/>
      <dgm:spPr/>
      <dgm:t>
        <a:bodyPr/>
        <a:lstStyle/>
        <a:p>
          <a:r>
            <a:rPr lang="en-US" sz="2400" dirty="0"/>
            <a:t>HOW CHAUCER/GRIM SHOW RELIGION</a:t>
          </a:r>
        </a:p>
      </dgm:t>
    </dgm:pt>
    <dgm:pt modelId="{67B1E99A-E0F6-4CBD-AEF1-21AE369D3E27}" type="parTrans" cxnId="{E2DD7907-8B5D-4588-A0D7-41211E0C399E}">
      <dgm:prSet/>
      <dgm:spPr/>
      <dgm:t>
        <a:bodyPr/>
        <a:lstStyle/>
        <a:p>
          <a:endParaRPr lang="en-US"/>
        </a:p>
      </dgm:t>
    </dgm:pt>
    <dgm:pt modelId="{00DA464E-952A-4253-A58C-BD946ECDC962}" type="sibTrans" cxnId="{E2DD7907-8B5D-4588-A0D7-41211E0C399E}">
      <dgm:prSet/>
      <dgm:spPr/>
      <dgm:t>
        <a:bodyPr/>
        <a:lstStyle/>
        <a:p>
          <a:endParaRPr lang="en-US"/>
        </a:p>
      </dgm:t>
    </dgm:pt>
    <dgm:pt modelId="{049A1213-F4EC-44ED-A359-7B712E0E9BDC}">
      <dgm:prSet phldrT="[Text]" custT="1"/>
      <dgm:spPr/>
      <dgm:t>
        <a:bodyPr/>
        <a:lstStyle/>
        <a:p>
          <a:r>
            <a:rPr lang="en-US" sz="2400" dirty="0"/>
            <a:t>HOW MARLOWE/SHAKESPEARE SHOW RELIGION</a:t>
          </a:r>
        </a:p>
      </dgm:t>
    </dgm:pt>
    <dgm:pt modelId="{8B3D3D05-90F1-4246-872E-ED875C789B7C}" type="parTrans" cxnId="{D7DFCAF5-9DE6-420D-8072-95C8A79C9531}">
      <dgm:prSet/>
      <dgm:spPr/>
      <dgm:t>
        <a:bodyPr/>
        <a:lstStyle/>
        <a:p>
          <a:endParaRPr lang="en-US"/>
        </a:p>
      </dgm:t>
    </dgm:pt>
    <dgm:pt modelId="{C541F800-4BF7-47FF-B6A7-4951569C31E8}" type="sibTrans" cxnId="{D7DFCAF5-9DE6-420D-8072-95C8A79C9531}">
      <dgm:prSet/>
      <dgm:spPr/>
      <dgm:t>
        <a:bodyPr/>
        <a:lstStyle/>
        <a:p>
          <a:endParaRPr lang="en-US"/>
        </a:p>
      </dgm:t>
    </dgm:pt>
    <dgm:pt modelId="{FFD37C21-458D-4A63-8BEF-B48FC617C32D}" type="pres">
      <dgm:prSet presAssocID="{F9367187-7D68-4D18-BDDA-BEB2E02C7AD8}" presName="compositeShape" presStyleCnt="0">
        <dgm:presLayoutVars>
          <dgm:chMax val="7"/>
          <dgm:dir/>
          <dgm:resizeHandles val="exact"/>
        </dgm:presLayoutVars>
      </dgm:prSet>
      <dgm:spPr/>
    </dgm:pt>
    <dgm:pt modelId="{D8366B3D-0D75-4013-A2F7-192C65938D0E}" type="pres">
      <dgm:prSet presAssocID="{7D9E43DF-E713-40BD-AC18-81A9B60F7B8F}" presName="circ1" presStyleLbl="vennNode1" presStyleIdx="0" presStyleCnt="2" custLinFactNeighborX="-313" custLinFactNeighborY="273"/>
      <dgm:spPr/>
    </dgm:pt>
    <dgm:pt modelId="{E7AED472-D7BC-49D9-A477-E89AC0D10FAD}" type="pres">
      <dgm:prSet presAssocID="{7D9E43DF-E713-40BD-AC18-81A9B60F7B8F}" presName="circ1Tx" presStyleLbl="revTx" presStyleIdx="0" presStyleCnt="0">
        <dgm:presLayoutVars>
          <dgm:chMax val="0"/>
          <dgm:chPref val="0"/>
          <dgm:bulletEnabled val="1"/>
        </dgm:presLayoutVars>
      </dgm:prSet>
      <dgm:spPr/>
    </dgm:pt>
    <dgm:pt modelId="{C21558E4-8262-4AD0-8BA2-1A1B08DDC77A}" type="pres">
      <dgm:prSet presAssocID="{049A1213-F4EC-44ED-A359-7B712E0E9BDC}" presName="circ2" presStyleLbl="vennNode1" presStyleIdx="1" presStyleCnt="2"/>
      <dgm:spPr/>
    </dgm:pt>
    <dgm:pt modelId="{BF9F7323-2BA0-4977-88B8-1D040A04B89E}" type="pres">
      <dgm:prSet presAssocID="{049A1213-F4EC-44ED-A359-7B712E0E9BDC}" presName="circ2Tx" presStyleLbl="revTx" presStyleIdx="0" presStyleCnt="0">
        <dgm:presLayoutVars>
          <dgm:chMax val="0"/>
          <dgm:chPref val="0"/>
          <dgm:bulletEnabled val="1"/>
        </dgm:presLayoutVars>
      </dgm:prSet>
      <dgm:spPr/>
    </dgm:pt>
  </dgm:ptLst>
  <dgm:cxnLst>
    <dgm:cxn modelId="{E2DD7907-8B5D-4588-A0D7-41211E0C399E}" srcId="{F9367187-7D68-4D18-BDDA-BEB2E02C7AD8}" destId="{7D9E43DF-E713-40BD-AC18-81A9B60F7B8F}" srcOrd="0" destOrd="0" parTransId="{67B1E99A-E0F6-4CBD-AEF1-21AE369D3E27}" sibTransId="{00DA464E-952A-4253-A58C-BD946ECDC962}"/>
    <dgm:cxn modelId="{FBDF146C-791A-43E1-AA65-3A116005D7D9}" type="presOf" srcId="{049A1213-F4EC-44ED-A359-7B712E0E9BDC}" destId="{C21558E4-8262-4AD0-8BA2-1A1B08DDC77A}" srcOrd="0" destOrd="0" presId="urn:microsoft.com/office/officeart/2005/8/layout/venn1"/>
    <dgm:cxn modelId="{3BBDA6AA-6905-4570-AD1E-8C88644135ED}" type="presOf" srcId="{7D9E43DF-E713-40BD-AC18-81A9B60F7B8F}" destId="{D8366B3D-0D75-4013-A2F7-192C65938D0E}" srcOrd="0" destOrd="0" presId="urn:microsoft.com/office/officeart/2005/8/layout/venn1"/>
    <dgm:cxn modelId="{5D3CCAB3-683F-47B1-9EA0-C729E1521150}" type="presOf" srcId="{F9367187-7D68-4D18-BDDA-BEB2E02C7AD8}" destId="{FFD37C21-458D-4A63-8BEF-B48FC617C32D}" srcOrd="0" destOrd="0" presId="urn:microsoft.com/office/officeart/2005/8/layout/venn1"/>
    <dgm:cxn modelId="{604A3DDB-20FC-4BBA-B866-8076A8919FA6}" type="presOf" srcId="{049A1213-F4EC-44ED-A359-7B712E0E9BDC}" destId="{BF9F7323-2BA0-4977-88B8-1D040A04B89E}" srcOrd="1" destOrd="0" presId="urn:microsoft.com/office/officeart/2005/8/layout/venn1"/>
    <dgm:cxn modelId="{125424EC-B1BD-4DEB-87A6-EA901739A87D}" type="presOf" srcId="{7D9E43DF-E713-40BD-AC18-81A9B60F7B8F}" destId="{E7AED472-D7BC-49D9-A477-E89AC0D10FAD}" srcOrd="1" destOrd="0" presId="urn:microsoft.com/office/officeart/2005/8/layout/venn1"/>
    <dgm:cxn modelId="{D7DFCAF5-9DE6-420D-8072-95C8A79C9531}" srcId="{F9367187-7D68-4D18-BDDA-BEB2E02C7AD8}" destId="{049A1213-F4EC-44ED-A359-7B712E0E9BDC}" srcOrd="1" destOrd="0" parTransId="{8B3D3D05-90F1-4246-872E-ED875C789B7C}" sibTransId="{C541F800-4BF7-47FF-B6A7-4951569C31E8}"/>
    <dgm:cxn modelId="{D132D2A8-3513-431A-A0F7-AA7DC556D6D7}" type="presParOf" srcId="{FFD37C21-458D-4A63-8BEF-B48FC617C32D}" destId="{D8366B3D-0D75-4013-A2F7-192C65938D0E}" srcOrd="0" destOrd="0" presId="urn:microsoft.com/office/officeart/2005/8/layout/venn1"/>
    <dgm:cxn modelId="{2E5C1CFC-5716-4735-890F-C75BC19A0E9A}" type="presParOf" srcId="{FFD37C21-458D-4A63-8BEF-B48FC617C32D}" destId="{E7AED472-D7BC-49D9-A477-E89AC0D10FAD}" srcOrd="1" destOrd="0" presId="urn:microsoft.com/office/officeart/2005/8/layout/venn1"/>
    <dgm:cxn modelId="{9500E97F-7698-462E-9C7C-960E7C0010A3}" type="presParOf" srcId="{FFD37C21-458D-4A63-8BEF-B48FC617C32D}" destId="{C21558E4-8262-4AD0-8BA2-1A1B08DDC77A}" srcOrd="2" destOrd="0" presId="urn:microsoft.com/office/officeart/2005/8/layout/venn1"/>
    <dgm:cxn modelId="{BC1980C1-F38C-4BA5-AB05-31CD87F5A614}" type="presParOf" srcId="{FFD37C21-458D-4A63-8BEF-B48FC617C32D}" destId="{BF9F7323-2BA0-4977-88B8-1D040A04B89E}"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366B3D-0D75-4013-A2F7-192C65938D0E}">
      <dsp:nvSpPr>
        <dsp:cNvPr id="0" name=""/>
        <dsp:cNvSpPr/>
      </dsp:nvSpPr>
      <dsp:spPr>
        <a:xfrm>
          <a:off x="1318019" y="33852"/>
          <a:ext cx="6194530" cy="6194530"/>
        </a:xfrm>
        <a:prstGeom prst="ellipse">
          <a:avLst/>
        </a:prstGeom>
        <a:solidFill>
          <a:schemeClr val="accent1">
            <a:shade val="80000"/>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US" sz="2400" kern="1200" dirty="0"/>
            <a:t>HOW CHAUCER/GRIM SHOW RELIGION</a:t>
          </a:r>
        </a:p>
      </dsp:txBody>
      <dsp:txXfrm>
        <a:off x="2183021" y="764320"/>
        <a:ext cx="3571621" cy="4733593"/>
      </dsp:txXfrm>
    </dsp:sp>
    <dsp:sp modelId="{C21558E4-8262-4AD0-8BA2-1A1B08DDC77A}">
      <dsp:nvSpPr>
        <dsp:cNvPr id="0" name=""/>
        <dsp:cNvSpPr/>
      </dsp:nvSpPr>
      <dsp:spPr>
        <a:xfrm>
          <a:off x="5801934" y="16941"/>
          <a:ext cx="6194530" cy="6194530"/>
        </a:xfrm>
        <a:prstGeom prst="ellipse">
          <a:avLst/>
        </a:prstGeom>
        <a:solidFill>
          <a:schemeClr val="accent1">
            <a:shade val="80000"/>
            <a:alpha val="50000"/>
            <a:hueOff val="-666357"/>
            <a:satOff val="-16201"/>
            <a:lumOff val="322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US" sz="2400" kern="1200" dirty="0"/>
            <a:t>HOW MARLOWE/SHAKESPEARE SHOW RELIGION</a:t>
          </a:r>
        </a:p>
      </dsp:txBody>
      <dsp:txXfrm>
        <a:off x="7559841" y="747409"/>
        <a:ext cx="3571621" cy="4733593"/>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436D07A-B6AD-405D-9979-9FF1B7CBD313}" type="datetimeFigureOut">
              <a:rPr lang="en-GB" smtClean="0"/>
              <a:t>08/10/2020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C55A442-7C8D-49CC-92C2-FDEF5876458C}" type="slidenum">
              <a:rPr lang="en-GB" smtClean="0"/>
              <a:t>‹#›</a:t>
            </a:fld>
            <a:endParaRPr lang="en-GB"/>
          </a:p>
        </p:txBody>
      </p:sp>
    </p:spTree>
    <p:extLst>
      <p:ext uri="{BB962C8B-B14F-4D97-AF65-F5344CB8AC3E}">
        <p14:creationId xmlns:p14="http://schemas.microsoft.com/office/powerpoint/2010/main" val="2184316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Do Now – select either slide 2 or 3.</a:t>
            </a:r>
          </a:p>
        </p:txBody>
      </p:sp>
      <p:sp>
        <p:nvSpPr>
          <p:cNvPr id="4" name="Slide Number Placeholder 3"/>
          <p:cNvSpPr>
            <a:spLocks noGrp="1"/>
          </p:cNvSpPr>
          <p:nvPr>
            <p:ph type="sldNum" sz="quarter" idx="5"/>
          </p:nvPr>
        </p:nvSpPr>
        <p:spPr/>
        <p:txBody>
          <a:bodyPr/>
          <a:lstStyle/>
          <a:p>
            <a:fld id="{AC55A442-7C8D-49CC-92C2-FDEF5876458C}" type="slidenum">
              <a:rPr lang="en-GB" smtClean="0"/>
              <a:t>2</a:t>
            </a:fld>
            <a:endParaRPr lang="en-GB"/>
          </a:p>
        </p:txBody>
      </p:sp>
    </p:spTree>
    <p:extLst>
      <p:ext uri="{BB962C8B-B14F-4D97-AF65-F5344CB8AC3E}">
        <p14:creationId xmlns:p14="http://schemas.microsoft.com/office/powerpoint/2010/main" val="783138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Do Now – select either slide 2 or 3.</a:t>
            </a:r>
          </a:p>
        </p:txBody>
      </p:sp>
      <p:sp>
        <p:nvSpPr>
          <p:cNvPr id="4" name="Slide Number Placeholder 3"/>
          <p:cNvSpPr>
            <a:spLocks noGrp="1"/>
          </p:cNvSpPr>
          <p:nvPr>
            <p:ph type="sldNum" sz="quarter" idx="5"/>
          </p:nvPr>
        </p:nvSpPr>
        <p:spPr/>
        <p:txBody>
          <a:bodyPr/>
          <a:lstStyle/>
          <a:p>
            <a:fld id="{AC55A442-7C8D-49CC-92C2-FDEF5876458C}" type="slidenum">
              <a:rPr lang="en-GB" smtClean="0"/>
              <a:t>3</a:t>
            </a:fld>
            <a:endParaRPr lang="en-GB"/>
          </a:p>
        </p:txBody>
      </p:sp>
    </p:spTree>
    <p:extLst>
      <p:ext uri="{BB962C8B-B14F-4D97-AF65-F5344CB8AC3E}">
        <p14:creationId xmlns:p14="http://schemas.microsoft.com/office/powerpoint/2010/main" val="229111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https://youtu.be/foOquPn1L60</a:t>
            </a:r>
          </a:p>
        </p:txBody>
      </p:sp>
      <p:sp>
        <p:nvSpPr>
          <p:cNvPr id="4" name="Slide Number Placeholder 3"/>
          <p:cNvSpPr>
            <a:spLocks noGrp="1"/>
          </p:cNvSpPr>
          <p:nvPr>
            <p:ph type="sldNum" sz="quarter" idx="10"/>
          </p:nvPr>
        </p:nvSpPr>
        <p:spPr/>
        <p:txBody>
          <a:bodyPr/>
          <a:lstStyle/>
          <a:p>
            <a:fld id="{AC55A442-7C8D-49CC-92C2-FDEF5876458C}" type="slidenum">
              <a:rPr lang="en-GB" smtClean="0"/>
              <a:t>8</a:t>
            </a:fld>
            <a:endParaRPr lang="en-GB"/>
          </a:p>
        </p:txBody>
      </p:sp>
    </p:spTree>
    <p:extLst>
      <p:ext uri="{BB962C8B-B14F-4D97-AF65-F5344CB8AC3E}">
        <p14:creationId xmlns:p14="http://schemas.microsoft.com/office/powerpoint/2010/main" val="437943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 the booklet on screen to model annotations.</a:t>
            </a:r>
          </a:p>
        </p:txBody>
      </p:sp>
      <p:sp>
        <p:nvSpPr>
          <p:cNvPr id="4" name="Slide Number Placeholder 3"/>
          <p:cNvSpPr>
            <a:spLocks noGrp="1"/>
          </p:cNvSpPr>
          <p:nvPr>
            <p:ph type="sldNum" sz="quarter" idx="5"/>
          </p:nvPr>
        </p:nvSpPr>
        <p:spPr/>
        <p:txBody>
          <a:bodyPr/>
          <a:lstStyle/>
          <a:p>
            <a:fld id="{AC55A442-7C8D-49CC-92C2-FDEF5876458C}" type="slidenum">
              <a:rPr lang="en-GB" smtClean="0"/>
              <a:t>9</a:t>
            </a:fld>
            <a:endParaRPr lang="en-GB"/>
          </a:p>
        </p:txBody>
      </p:sp>
    </p:spTree>
    <p:extLst>
      <p:ext uri="{BB962C8B-B14F-4D97-AF65-F5344CB8AC3E}">
        <p14:creationId xmlns:p14="http://schemas.microsoft.com/office/powerpoint/2010/main" val="3801747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 the booklet on screen to model annotations.</a:t>
            </a:r>
          </a:p>
        </p:txBody>
      </p:sp>
      <p:sp>
        <p:nvSpPr>
          <p:cNvPr id="4" name="Slide Number Placeholder 3"/>
          <p:cNvSpPr>
            <a:spLocks noGrp="1"/>
          </p:cNvSpPr>
          <p:nvPr>
            <p:ph type="sldNum" sz="quarter" idx="5"/>
          </p:nvPr>
        </p:nvSpPr>
        <p:spPr/>
        <p:txBody>
          <a:bodyPr/>
          <a:lstStyle/>
          <a:p>
            <a:fld id="{AC55A442-7C8D-49CC-92C2-FDEF5876458C}" type="slidenum">
              <a:rPr lang="en-GB" smtClean="0"/>
              <a:t>10</a:t>
            </a:fld>
            <a:endParaRPr lang="en-GB"/>
          </a:p>
        </p:txBody>
      </p:sp>
    </p:spTree>
    <p:extLst>
      <p:ext uri="{BB962C8B-B14F-4D97-AF65-F5344CB8AC3E}">
        <p14:creationId xmlns:p14="http://schemas.microsoft.com/office/powerpoint/2010/main" val="536474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 the booklet on screen to model annotations.</a:t>
            </a:r>
          </a:p>
        </p:txBody>
      </p:sp>
      <p:sp>
        <p:nvSpPr>
          <p:cNvPr id="4" name="Slide Number Placeholder 3"/>
          <p:cNvSpPr>
            <a:spLocks noGrp="1"/>
          </p:cNvSpPr>
          <p:nvPr>
            <p:ph type="sldNum" sz="quarter" idx="5"/>
          </p:nvPr>
        </p:nvSpPr>
        <p:spPr/>
        <p:txBody>
          <a:bodyPr/>
          <a:lstStyle/>
          <a:p>
            <a:fld id="{AC55A442-7C8D-49CC-92C2-FDEF5876458C}" type="slidenum">
              <a:rPr lang="en-GB" smtClean="0"/>
              <a:t>11</a:t>
            </a:fld>
            <a:endParaRPr lang="en-GB"/>
          </a:p>
        </p:txBody>
      </p:sp>
    </p:spTree>
    <p:extLst>
      <p:ext uri="{BB962C8B-B14F-4D97-AF65-F5344CB8AC3E}">
        <p14:creationId xmlns:p14="http://schemas.microsoft.com/office/powerpoint/2010/main" val="1932898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Mindmap</a:t>
            </a:r>
            <a:r>
              <a:rPr lang="en-GB" dirty="0"/>
              <a:t> with their responses. Really push the idea of Macbeth being able to say Amen and the shock of Faustus summoning demons/selling his soul to the devil. </a:t>
            </a:r>
          </a:p>
        </p:txBody>
      </p:sp>
      <p:sp>
        <p:nvSpPr>
          <p:cNvPr id="4" name="Slide Number Placeholder 3"/>
          <p:cNvSpPr>
            <a:spLocks noGrp="1"/>
          </p:cNvSpPr>
          <p:nvPr>
            <p:ph type="sldNum" sz="quarter" idx="10"/>
          </p:nvPr>
        </p:nvSpPr>
        <p:spPr/>
        <p:txBody>
          <a:bodyPr/>
          <a:lstStyle/>
          <a:p>
            <a:fld id="{AC55A442-7C8D-49CC-92C2-FDEF5876458C}" type="slidenum">
              <a:rPr lang="en-GB" smtClean="0"/>
              <a:t>12</a:t>
            </a:fld>
            <a:endParaRPr lang="en-GB"/>
          </a:p>
        </p:txBody>
      </p:sp>
    </p:spTree>
    <p:extLst>
      <p:ext uri="{BB962C8B-B14F-4D97-AF65-F5344CB8AC3E}">
        <p14:creationId xmlns:p14="http://schemas.microsoft.com/office/powerpoint/2010/main" val="3950604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Complete as a class. At the end discuss whether there has been a change in the presentation of religion</a:t>
            </a:r>
          </a:p>
        </p:txBody>
      </p:sp>
      <p:sp>
        <p:nvSpPr>
          <p:cNvPr id="4" name="Slide Number Placeholder 3"/>
          <p:cNvSpPr>
            <a:spLocks noGrp="1"/>
          </p:cNvSpPr>
          <p:nvPr>
            <p:ph type="sldNum" sz="quarter" idx="10"/>
          </p:nvPr>
        </p:nvSpPr>
        <p:spPr/>
        <p:txBody>
          <a:bodyPr/>
          <a:lstStyle/>
          <a:p>
            <a:fld id="{AC55A442-7C8D-49CC-92C2-FDEF5876458C}" type="slidenum">
              <a:rPr lang="en-GB" smtClean="0"/>
              <a:t>13</a:t>
            </a:fld>
            <a:endParaRPr lang="en-GB"/>
          </a:p>
        </p:txBody>
      </p:sp>
    </p:spTree>
    <p:extLst>
      <p:ext uri="{BB962C8B-B14F-4D97-AF65-F5344CB8AC3E}">
        <p14:creationId xmlns:p14="http://schemas.microsoft.com/office/powerpoint/2010/main" val="16416860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Less able students could use TV/film – Could also be used as a research homework i.e. Robert Johnson</a:t>
            </a:r>
          </a:p>
        </p:txBody>
      </p:sp>
      <p:sp>
        <p:nvSpPr>
          <p:cNvPr id="4" name="Slide Number Placeholder 3"/>
          <p:cNvSpPr>
            <a:spLocks noGrp="1"/>
          </p:cNvSpPr>
          <p:nvPr>
            <p:ph type="sldNum" sz="quarter" idx="5"/>
          </p:nvPr>
        </p:nvSpPr>
        <p:spPr/>
        <p:txBody>
          <a:bodyPr/>
          <a:lstStyle/>
          <a:p>
            <a:fld id="{AC55A442-7C8D-49CC-92C2-FDEF5876458C}" type="slidenum">
              <a:rPr lang="en-GB" smtClean="0"/>
              <a:t>15</a:t>
            </a:fld>
            <a:endParaRPr lang="en-GB"/>
          </a:p>
        </p:txBody>
      </p:sp>
    </p:spTree>
    <p:extLst>
      <p:ext uri="{BB962C8B-B14F-4D97-AF65-F5344CB8AC3E}">
        <p14:creationId xmlns:p14="http://schemas.microsoft.com/office/powerpoint/2010/main" val="1204410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10/8/2020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10/8/2020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10/8/2020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10/8/2020</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foOquPn1L60?feature=oembed" TargetMode="Externa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2B662-4CBA-4EB6-8986-28FB5347EB27}"/>
              </a:ext>
            </a:extLst>
          </p:cNvPr>
          <p:cNvSpPr>
            <a:spLocks noGrp="1"/>
          </p:cNvSpPr>
          <p:nvPr>
            <p:ph type="ctrTitle"/>
          </p:nvPr>
        </p:nvSpPr>
        <p:spPr/>
        <p:txBody>
          <a:bodyPr/>
          <a:lstStyle/>
          <a:p>
            <a:r>
              <a:rPr lang="en-GB" dirty="0"/>
              <a:t>Lesson 7: Marlowe and Shakespeare</a:t>
            </a:r>
          </a:p>
        </p:txBody>
      </p:sp>
      <p:sp>
        <p:nvSpPr>
          <p:cNvPr id="3" name="Subtitle 2">
            <a:extLst>
              <a:ext uri="{FF2B5EF4-FFF2-40B4-BE49-F238E27FC236}">
                <a16:creationId xmlns:a16="http://schemas.microsoft.com/office/drawing/2014/main" id="{8831342C-9FDB-41C4-AC67-91B997F7C776}"/>
              </a:ext>
            </a:extLst>
          </p:cNvPr>
          <p:cNvSpPr>
            <a:spLocks noGrp="1"/>
          </p:cNvSpPr>
          <p:nvPr>
            <p:ph type="subTitle" idx="1"/>
          </p:nvPr>
        </p:nvSpPr>
        <p:spPr/>
        <p:txBody>
          <a:bodyPr/>
          <a:lstStyle/>
          <a:p>
            <a:r>
              <a:rPr lang="en-GB" dirty="0"/>
              <a:t>LO: To explore the presentation of religion through Marlowe and Shakespeare</a:t>
            </a:r>
          </a:p>
        </p:txBody>
      </p:sp>
    </p:spTree>
    <p:extLst>
      <p:ext uri="{BB962C8B-B14F-4D97-AF65-F5344CB8AC3E}">
        <p14:creationId xmlns:p14="http://schemas.microsoft.com/office/powerpoint/2010/main" val="2093130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3ECE8-062F-43B1-847A-E22D66DF6FE6}"/>
              </a:ext>
            </a:extLst>
          </p:cNvPr>
          <p:cNvSpPr>
            <a:spLocks noGrp="1"/>
          </p:cNvSpPr>
          <p:nvPr>
            <p:ph type="title"/>
          </p:nvPr>
        </p:nvSpPr>
        <p:spPr>
          <a:xfrm>
            <a:off x="821407" y="1"/>
            <a:ext cx="11268993" cy="936978"/>
          </a:xfrm>
        </p:spPr>
        <p:txBody>
          <a:bodyPr>
            <a:noAutofit/>
          </a:bodyPr>
          <a:lstStyle/>
          <a:p>
            <a:r>
              <a:rPr lang="en-GB" sz="4800" dirty="0">
                <a:solidFill>
                  <a:schemeClr val="accent1"/>
                </a:solidFill>
              </a:rPr>
              <a:t>‘Doctor Faustus’ and ‘Macbeth’ extracts. </a:t>
            </a:r>
            <a:endParaRPr lang="en-GB" sz="4400" dirty="0"/>
          </a:p>
        </p:txBody>
      </p:sp>
      <p:sp>
        <p:nvSpPr>
          <p:cNvPr id="3" name="Content Placeholder 2">
            <a:extLst>
              <a:ext uri="{FF2B5EF4-FFF2-40B4-BE49-F238E27FC236}">
                <a16:creationId xmlns:a16="http://schemas.microsoft.com/office/drawing/2014/main" id="{85B351F0-3554-4646-9A78-193E8D3AD1F5}"/>
              </a:ext>
            </a:extLst>
          </p:cNvPr>
          <p:cNvSpPr>
            <a:spLocks noGrp="1"/>
          </p:cNvSpPr>
          <p:nvPr>
            <p:ph idx="1"/>
          </p:nvPr>
        </p:nvSpPr>
        <p:spPr>
          <a:xfrm>
            <a:off x="841024" y="658792"/>
            <a:ext cx="11249376" cy="4934852"/>
          </a:xfrm>
        </p:spPr>
        <p:txBody>
          <a:bodyPr>
            <a:normAutofit/>
          </a:bodyPr>
          <a:lstStyle/>
          <a:p>
            <a:pPr marL="742950" indent="-742950">
              <a:buFont typeface="+mj-lt"/>
              <a:buAutoNum type="arabicPeriod"/>
            </a:pPr>
            <a:r>
              <a:rPr lang="en-GB" sz="2800" dirty="0">
                <a:solidFill>
                  <a:schemeClr val="bg2">
                    <a:lumMod val="50000"/>
                  </a:schemeClr>
                </a:solidFill>
              </a:rPr>
              <a:t>Create a table for similarities/ differences between the two texts.</a:t>
            </a:r>
          </a:p>
          <a:p>
            <a:pPr marL="0" indent="0">
              <a:buNone/>
            </a:pPr>
            <a:br>
              <a:rPr lang="en-GB" sz="3600" dirty="0">
                <a:solidFill>
                  <a:schemeClr val="bg2">
                    <a:lumMod val="50000"/>
                  </a:schemeClr>
                </a:solidFill>
              </a:rPr>
            </a:br>
            <a:endParaRPr lang="en-GB" dirty="0"/>
          </a:p>
        </p:txBody>
      </p:sp>
      <p:sp>
        <p:nvSpPr>
          <p:cNvPr id="7" name="TextBox 6">
            <a:extLst>
              <a:ext uri="{FF2B5EF4-FFF2-40B4-BE49-F238E27FC236}">
                <a16:creationId xmlns:a16="http://schemas.microsoft.com/office/drawing/2014/main" id="{422C0D01-6768-4864-ADC3-7F4A267E83BA}"/>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graphicFrame>
        <p:nvGraphicFramePr>
          <p:cNvPr id="5" name="Table 7">
            <a:extLst>
              <a:ext uri="{FF2B5EF4-FFF2-40B4-BE49-F238E27FC236}">
                <a16:creationId xmlns:a16="http://schemas.microsoft.com/office/drawing/2014/main" id="{479A86F5-9832-4408-8EE4-39F62FEE31FD}"/>
              </a:ext>
            </a:extLst>
          </p:cNvPr>
          <p:cNvGraphicFramePr>
            <a:graphicFrameLocks noGrp="1"/>
          </p:cNvGraphicFramePr>
          <p:nvPr>
            <p:extLst>
              <p:ext uri="{D42A27DB-BD31-4B8C-83A1-F6EECF244321}">
                <p14:modId xmlns:p14="http://schemas.microsoft.com/office/powerpoint/2010/main" val="1117906986"/>
              </p:ext>
            </p:extLst>
          </p:nvPr>
        </p:nvGraphicFramePr>
        <p:xfrm>
          <a:off x="936980" y="1264356"/>
          <a:ext cx="11153420" cy="5304184"/>
        </p:xfrm>
        <a:graphic>
          <a:graphicData uri="http://schemas.openxmlformats.org/drawingml/2006/table">
            <a:tbl>
              <a:tblPr firstRow="1" bandRow="1">
                <a:tableStyleId>{073A0DAA-6AF3-43AB-8588-CEC1D06C72B9}</a:tableStyleId>
              </a:tblPr>
              <a:tblGrid>
                <a:gridCol w="5654884">
                  <a:extLst>
                    <a:ext uri="{9D8B030D-6E8A-4147-A177-3AD203B41FA5}">
                      <a16:colId xmlns:a16="http://schemas.microsoft.com/office/drawing/2014/main" val="1542032976"/>
                    </a:ext>
                  </a:extLst>
                </a:gridCol>
                <a:gridCol w="5498536">
                  <a:extLst>
                    <a:ext uri="{9D8B030D-6E8A-4147-A177-3AD203B41FA5}">
                      <a16:colId xmlns:a16="http://schemas.microsoft.com/office/drawing/2014/main" val="1023366151"/>
                    </a:ext>
                  </a:extLst>
                </a:gridCol>
              </a:tblGrid>
              <a:tr h="589988">
                <a:tc>
                  <a:txBody>
                    <a:bodyPr/>
                    <a:lstStyle/>
                    <a:p>
                      <a:r>
                        <a:rPr lang="en-GB" dirty="0"/>
                        <a:t>Similarities</a:t>
                      </a:r>
                    </a:p>
                  </a:txBody>
                  <a:tcPr/>
                </a:tc>
                <a:tc>
                  <a:txBody>
                    <a:bodyPr/>
                    <a:lstStyle/>
                    <a:p>
                      <a:r>
                        <a:rPr lang="en-GB" dirty="0"/>
                        <a:t>Differences</a:t>
                      </a:r>
                    </a:p>
                  </a:txBody>
                  <a:tcPr/>
                </a:tc>
                <a:extLst>
                  <a:ext uri="{0D108BD9-81ED-4DB2-BD59-A6C34878D82A}">
                    <a16:rowId xmlns:a16="http://schemas.microsoft.com/office/drawing/2014/main" val="440364532"/>
                  </a:ext>
                </a:extLst>
              </a:tr>
              <a:tr h="4714196">
                <a:tc>
                  <a:txBody>
                    <a:bodyPr/>
                    <a:lstStyle/>
                    <a:p>
                      <a:endParaRPr lang="en-GB" dirty="0"/>
                    </a:p>
                  </a:txBody>
                  <a:tcPr/>
                </a:tc>
                <a:tc>
                  <a:txBody>
                    <a:bodyPr/>
                    <a:lstStyle/>
                    <a:p>
                      <a:endParaRPr lang="en-GB" dirty="0"/>
                    </a:p>
                  </a:txBody>
                  <a:tcPr/>
                </a:tc>
                <a:extLst>
                  <a:ext uri="{0D108BD9-81ED-4DB2-BD59-A6C34878D82A}">
                    <a16:rowId xmlns:a16="http://schemas.microsoft.com/office/drawing/2014/main" val="666291055"/>
                  </a:ext>
                </a:extLst>
              </a:tr>
            </a:tbl>
          </a:graphicData>
        </a:graphic>
      </p:graphicFrame>
    </p:spTree>
    <p:extLst>
      <p:ext uri="{BB962C8B-B14F-4D97-AF65-F5344CB8AC3E}">
        <p14:creationId xmlns:p14="http://schemas.microsoft.com/office/powerpoint/2010/main" val="1973929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3ECE8-062F-43B1-847A-E22D66DF6FE6}"/>
              </a:ext>
            </a:extLst>
          </p:cNvPr>
          <p:cNvSpPr>
            <a:spLocks noGrp="1"/>
          </p:cNvSpPr>
          <p:nvPr>
            <p:ph type="title"/>
          </p:nvPr>
        </p:nvSpPr>
        <p:spPr>
          <a:xfrm>
            <a:off x="821407" y="1"/>
            <a:ext cx="11268993" cy="936978"/>
          </a:xfrm>
        </p:spPr>
        <p:txBody>
          <a:bodyPr>
            <a:noAutofit/>
          </a:bodyPr>
          <a:lstStyle/>
          <a:p>
            <a:r>
              <a:rPr lang="en-GB" sz="4800" dirty="0">
                <a:solidFill>
                  <a:schemeClr val="accent1"/>
                </a:solidFill>
              </a:rPr>
              <a:t>‘Doctor Faustus’ and ‘Macbeth’ extracts. </a:t>
            </a:r>
            <a:endParaRPr lang="en-GB" sz="4400" dirty="0"/>
          </a:p>
        </p:txBody>
      </p:sp>
      <p:sp>
        <p:nvSpPr>
          <p:cNvPr id="3" name="Content Placeholder 2">
            <a:extLst>
              <a:ext uri="{FF2B5EF4-FFF2-40B4-BE49-F238E27FC236}">
                <a16:creationId xmlns:a16="http://schemas.microsoft.com/office/drawing/2014/main" id="{85B351F0-3554-4646-9A78-193E8D3AD1F5}"/>
              </a:ext>
            </a:extLst>
          </p:cNvPr>
          <p:cNvSpPr>
            <a:spLocks noGrp="1"/>
          </p:cNvSpPr>
          <p:nvPr>
            <p:ph idx="1"/>
          </p:nvPr>
        </p:nvSpPr>
        <p:spPr>
          <a:xfrm>
            <a:off x="841024" y="658792"/>
            <a:ext cx="11249376" cy="4934852"/>
          </a:xfrm>
        </p:spPr>
        <p:txBody>
          <a:bodyPr>
            <a:normAutofit/>
          </a:bodyPr>
          <a:lstStyle/>
          <a:p>
            <a:pPr marL="742950" indent="-742950">
              <a:buFont typeface="+mj-lt"/>
              <a:buAutoNum type="arabicPeriod"/>
            </a:pPr>
            <a:r>
              <a:rPr lang="en-GB" sz="2800" dirty="0">
                <a:solidFill>
                  <a:schemeClr val="bg2">
                    <a:lumMod val="50000"/>
                  </a:schemeClr>
                </a:solidFill>
              </a:rPr>
              <a:t>Create a table for similarities/ differences between the two texts.</a:t>
            </a:r>
          </a:p>
          <a:p>
            <a:pPr marL="0" indent="0">
              <a:buNone/>
            </a:pPr>
            <a:br>
              <a:rPr lang="en-GB" sz="3600" dirty="0">
                <a:solidFill>
                  <a:schemeClr val="bg2">
                    <a:lumMod val="50000"/>
                  </a:schemeClr>
                </a:solidFill>
              </a:rPr>
            </a:br>
            <a:endParaRPr lang="en-GB" dirty="0"/>
          </a:p>
        </p:txBody>
      </p:sp>
      <p:sp>
        <p:nvSpPr>
          <p:cNvPr id="7" name="TextBox 6">
            <a:extLst>
              <a:ext uri="{FF2B5EF4-FFF2-40B4-BE49-F238E27FC236}">
                <a16:creationId xmlns:a16="http://schemas.microsoft.com/office/drawing/2014/main" id="{422C0D01-6768-4864-ADC3-7F4A267E83BA}"/>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graphicFrame>
        <p:nvGraphicFramePr>
          <p:cNvPr id="5" name="Table 7">
            <a:extLst>
              <a:ext uri="{FF2B5EF4-FFF2-40B4-BE49-F238E27FC236}">
                <a16:creationId xmlns:a16="http://schemas.microsoft.com/office/drawing/2014/main" id="{479A86F5-9832-4408-8EE4-39F62FEE31FD}"/>
              </a:ext>
            </a:extLst>
          </p:cNvPr>
          <p:cNvGraphicFramePr>
            <a:graphicFrameLocks noGrp="1"/>
          </p:cNvGraphicFramePr>
          <p:nvPr>
            <p:extLst/>
          </p:nvPr>
        </p:nvGraphicFramePr>
        <p:xfrm>
          <a:off x="936980" y="1264356"/>
          <a:ext cx="11153420" cy="5304184"/>
        </p:xfrm>
        <a:graphic>
          <a:graphicData uri="http://schemas.openxmlformats.org/drawingml/2006/table">
            <a:tbl>
              <a:tblPr firstRow="1" bandRow="1">
                <a:tableStyleId>{073A0DAA-6AF3-43AB-8588-CEC1D06C72B9}</a:tableStyleId>
              </a:tblPr>
              <a:tblGrid>
                <a:gridCol w="5654884">
                  <a:extLst>
                    <a:ext uri="{9D8B030D-6E8A-4147-A177-3AD203B41FA5}">
                      <a16:colId xmlns:a16="http://schemas.microsoft.com/office/drawing/2014/main" val="1542032976"/>
                    </a:ext>
                  </a:extLst>
                </a:gridCol>
                <a:gridCol w="5498536">
                  <a:extLst>
                    <a:ext uri="{9D8B030D-6E8A-4147-A177-3AD203B41FA5}">
                      <a16:colId xmlns:a16="http://schemas.microsoft.com/office/drawing/2014/main" val="1023366151"/>
                    </a:ext>
                  </a:extLst>
                </a:gridCol>
              </a:tblGrid>
              <a:tr h="589988">
                <a:tc>
                  <a:txBody>
                    <a:bodyPr/>
                    <a:lstStyle/>
                    <a:p>
                      <a:r>
                        <a:rPr lang="en-GB" dirty="0"/>
                        <a:t>Similarities</a:t>
                      </a:r>
                    </a:p>
                  </a:txBody>
                  <a:tcPr/>
                </a:tc>
                <a:tc>
                  <a:txBody>
                    <a:bodyPr/>
                    <a:lstStyle/>
                    <a:p>
                      <a:r>
                        <a:rPr lang="en-GB" dirty="0"/>
                        <a:t>Differences</a:t>
                      </a:r>
                    </a:p>
                  </a:txBody>
                  <a:tcPr/>
                </a:tc>
                <a:extLst>
                  <a:ext uri="{0D108BD9-81ED-4DB2-BD59-A6C34878D82A}">
                    <a16:rowId xmlns:a16="http://schemas.microsoft.com/office/drawing/2014/main" val="440364532"/>
                  </a:ext>
                </a:extLst>
              </a:tr>
              <a:tr h="4714196">
                <a:tc>
                  <a:txBody>
                    <a:bodyPr/>
                    <a:lstStyle/>
                    <a:p>
                      <a:endParaRPr lang="en-GB" dirty="0"/>
                    </a:p>
                  </a:txBody>
                  <a:tcPr/>
                </a:tc>
                <a:tc>
                  <a:txBody>
                    <a:bodyPr/>
                    <a:lstStyle/>
                    <a:p>
                      <a:endParaRPr lang="en-GB" dirty="0"/>
                    </a:p>
                  </a:txBody>
                  <a:tcPr/>
                </a:tc>
                <a:extLst>
                  <a:ext uri="{0D108BD9-81ED-4DB2-BD59-A6C34878D82A}">
                    <a16:rowId xmlns:a16="http://schemas.microsoft.com/office/drawing/2014/main" val="666291055"/>
                  </a:ext>
                </a:extLst>
              </a:tr>
            </a:tbl>
          </a:graphicData>
        </a:graphic>
      </p:graphicFrame>
    </p:spTree>
    <p:extLst>
      <p:ext uri="{BB962C8B-B14F-4D97-AF65-F5344CB8AC3E}">
        <p14:creationId xmlns:p14="http://schemas.microsoft.com/office/powerpoint/2010/main" val="4153908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7BA56-6D17-43F2-B6D3-EF86DA6BEAC8}"/>
              </a:ext>
            </a:extLst>
          </p:cNvPr>
          <p:cNvSpPr>
            <a:spLocks noGrp="1"/>
          </p:cNvSpPr>
          <p:nvPr>
            <p:ph type="title"/>
          </p:nvPr>
        </p:nvSpPr>
        <p:spPr>
          <a:xfrm>
            <a:off x="1423328" y="2340911"/>
            <a:ext cx="9720072" cy="1499616"/>
          </a:xfrm>
        </p:spPr>
        <p:txBody>
          <a:bodyPr/>
          <a:lstStyle/>
          <a:p>
            <a:pPr algn="ctr"/>
            <a:r>
              <a:rPr lang="en-GB" dirty="0"/>
              <a:t>How is religion presented? </a:t>
            </a:r>
          </a:p>
        </p:txBody>
      </p:sp>
      <p:sp>
        <p:nvSpPr>
          <p:cNvPr id="4" name="TextBox 3">
            <a:extLst>
              <a:ext uri="{FF2B5EF4-FFF2-40B4-BE49-F238E27FC236}">
                <a16:creationId xmlns:a16="http://schemas.microsoft.com/office/drawing/2014/main" id="{78AD3A8B-24ED-45AE-B828-ACEAF87B8F91}"/>
              </a:ext>
            </a:extLst>
          </p:cNvPr>
          <p:cNvSpPr txBox="1"/>
          <p:nvPr/>
        </p:nvSpPr>
        <p:spPr>
          <a:xfrm>
            <a:off x="829994" y="6488668"/>
            <a:ext cx="7375161" cy="369332"/>
          </a:xfrm>
          <a:prstGeom prst="rect">
            <a:avLst/>
          </a:prstGeom>
          <a:noFill/>
        </p:spPr>
        <p:txBody>
          <a:bodyPr wrap="square" rtlCol="0">
            <a:spAutoFit/>
          </a:bodyPr>
          <a:lstStyle/>
          <a:p>
            <a:r>
              <a:rPr lang="en-GB" dirty="0"/>
              <a:t>LO: To explore the presentation of religion through Marlowe and Shakespeare.</a:t>
            </a:r>
          </a:p>
        </p:txBody>
      </p:sp>
      <p:sp>
        <p:nvSpPr>
          <p:cNvPr id="5" name="TextBox 4">
            <a:extLst>
              <a:ext uri="{FF2B5EF4-FFF2-40B4-BE49-F238E27FC236}">
                <a16:creationId xmlns:a16="http://schemas.microsoft.com/office/drawing/2014/main" id="{4A2A7D75-F8B8-44D3-874B-EE2A8B99A777}"/>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3505845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D640B8B-3ADB-43FF-94FE-D52BECBAC0CD}"/>
              </a:ext>
            </a:extLst>
          </p:cNvPr>
          <p:cNvGraphicFramePr>
            <a:graphicFrameLocks noGrp="1"/>
          </p:cNvGraphicFramePr>
          <p:nvPr>
            <p:ph idx="1"/>
            <p:extLst>
              <p:ext uri="{D42A27DB-BD31-4B8C-83A1-F6EECF244321}">
                <p14:modId xmlns:p14="http://schemas.microsoft.com/office/powerpoint/2010/main" val="692766929"/>
              </p:ext>
            </p:extLst>
          </p:nvPr>
        </p:nvGraphicFramePr>
        <p:xfrm>
          <a:off x="-363461" y="73800"/>
          <a:ext cx="13333873" cy="62284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C288CA70-6442-433B-9D5D-4D6DE51296B7}"/>
              </a:ext>
            </a:extLst>
          </p:cNvPr>
          <p:cNvSpPr txBox="1"/>
          <p:nvPr/>
        </p:nvSpPr>
        <p:spPr>
          <a:xfrm>
            <a:off x="815926" y="6414868"/>
            <a:ext cx="7375161" cy="369332"/>
          </a:xfrm>
          <a:prstGeom prst="rect">
            <a:avLst/>
          </a:prstGeom>
          <a:noFill/>
        </p:spPr>
        <p:txBody>
          <a:bodyPr wrap="square" rtlCol="0">
            <a:spAutoFit/>
          </a:bodyPr>
          <a:lstStyle/>
          <a:p>
            <a:r>
              <a:rPr lang="en-GB" dirty="0"/>
              <a:t>LO: To explore the presentation of religion through Marlowe and Shakespeare.</a:t>
            </a:r>
            <a:endParaRPr lang="en-GB" dirty="0">
              <a:solidFill>
                <a:schemeClr val="bg1">
                  <a:lumMod val="50000"/>
                </a:schemeClr>
              </a:solidFill>
            </a:endParaRPr>
          </a:p>
        </p:txBody>
      </p:sp>
      <p:sp>
        <p:nvSpPr>
          <p:cNvPr id="6" name="TextBox 5">
            <a:extLst>
              <a:ext uri="{FF2B5EF4-FFF2-40B4-BE49-F238E27FC236}">
                <a16:creationId xmlns:a16="http://schemas.microsoft.com/office/drawing/2014/main" id="{3FE7DF2A-0559-437A-B89B-62711474BB8E}"/>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a:t>
            </a:r>
          </a:p>
        </p:txBody>
      </p:sp>
    </p:spTree>
    <p:extLst>
      <p:ext uri="{BB962C8B-B14F-4D97-AF65-F5344CB8AC3E}">
        <p14:creationId xmlns:p14="http://schemas.microsoft.com/office/powerpoint/2010/main" val="2402500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3F7C959-21D5-45E3-A385-15FF4FAE06EB}"/>
              </a:ext>
            </a:extLst>
          </p:cNvPr>
          <p:cNvPicPr>
            <a:picLocks noChangeAspect="1"/>
          </p:cNvPicPr>
          <p:nvPr/>
        </p:nvPicPr>
        <p:blipFill rotWithShape="1">
          <a:blip r:embed="rId2"/>
          <a:srcRect l="12105" t="36035" r="14912" b="41228"/>
          <a:stretch/>
        </p:blipFill>
        <p:spPr>
          <a:xfrm>
            <a:off x="6509130" y="0"/>
            <a:ext cx="5509764" cy="1716504"/>
          </a:xfrm>
          <a:prstGeom prst="rect">
            <a:avLst/>
          </a:prstGeom>
        </p:spPr>
      </p:pic>
      <p:pic>
        <p:nvPicPr>
          <p:cNvPr id="5" name="Picture 4">
            <a:extLst>
              <a:ext uri="{FF2B5EF4-FFF2-40B4-BE49-F238E27FC236}">
                <a16:creationId xmlns:a16="http://schemas.microsoft.com/office/drawing/2014/main" id="{8C66BD34-F73B-4300-92F6-5781053AF0D2}"/>
              </a:ext>
            </a:extLst>
          </p:cNvPr>
          <p:cNvPicPr>
            <a:picLocks noChangeAspect="1"/>
          </p:cNvPicPr>
          <p:nvPr/>
        </p:nvPicPr>
        <p:blipFill rotWithShape="1">
          <a:blip r:embed="rId2"/>
          <a:srcRect l="12105" t="36035" r="14912" b="41228"/>
          <a:stretch/>
        </p:blipFill>
        <p:spPr>
          <a:xfrm>
            <a:off x="1024128" y="0"/>
            <a:ext cx="5509764" cy="1716504"/>
          </a:xfrm>
          <a:prstGeom prst="rect">
            <a:avLst/>
          </a:prstGeom>
        </p:spPr>
      </p:pic>
      <p:sp>
        <p:nvSpPr>
          <p:cNvPr id="2" name="Title 1">
            <a:extLst>
              <a:ext uri="{FF2B5EF4-FFF2-40B4-BE49-F238E27FC236}">
                <a16:creationId xmlns:a16="http://schemas.microsoft.com/office/drawing/2014/main" id="{050753A6-C86F-434A-98CA-DEF8A83999E2}"/>
              </a:ext>
            </a:extLst>
          </p:cNvPr>
          <p:cNvSpPr>
            <a:spLocks noGrp="1"/>
          </p:cNvSpPr>
          <p:nvPr>
            <p:ph type="title"/>
          </p:nvPr>
        </p:nvSpPr>
        <p:spPr>
          <a:xfrm>
            <a:off x="1673856" y="285093"/>
            <a:ext cx="9720072" cy="1499616"/>
          </a:xfrm>
        </p:spPr>
        <p:txBody>
          <a:bodyPr/>
          <a:lstStyle/>
          <a:p>
            <a:pPr algn="ctr"/>
            <a:r>
              <a:rPr lang="en-GB" dirty="0"/>
              <a:t>POST IT PREDICTION PLENARY</a:t>
            </a:r>
          </a:p>
        </p:txBody>
      </p:sp>
      <p:sp>
        <p:nvSpPr>
          <p:cNvPr id="3" name="Content Placeholder 2">
            <a:extLst>
              <a:ext uri="{FF2B5EF4-FFF2-40B4-BE49-F238E27FC236}">
                <a16:creationId xmlns:a16="http://schemas.microsoft.com/office/drawing/2014/main" id="{1FE4A7D0-BB7A-4833-AA22-98E579ACB889}"/>
              </a:ext>
            </a:extLst>
          </p:cNvPr>
          <p:cNvSpPr>
            <a:spLocks noGrp="1"/>
          </p:cNvSpPr>
          <p:nvPr>
            <p:ph idx="1"/>
          </p:nvPr>
        </p:nvSpPr>
        <p:spPr/>
        <p:txBody>
          <a:bodyPr>
            <a:normAutofit/>
          </a:bodyPr>
          <a:lstStyle/>
          <a:p>
            <a:pPr algn="ctr"/>
            <a:r>
              <a:rPr lang="en-GB" sz="4400" dirty="0"/>
              <a:t>This is our last lesson on the Middle Ages and the Renaissance. As we move into the Victorian Era, what do you think will change? </a:t>
            </a:r>
          </a:p>
        </p:txBody>
      </p:sp>
      <p:sp>
        <p:nvSpPr>
          <p:cNvPr id="8" name="TextBox 7">
            <a:extLst>
              <a:ext uri="{FF2B5EF4-FFF2-40B4-BE49-F238E27FC236}">
                <a16:creationId xmlns:a16="http://schemas.microsoft.com/office/drawing/2014/main" id="{2A5FD9E0-EB8D-4B28-9933-C9456CF430E2}"/>
              </a:ext>
            </a:extLst>
          </p:cNvPr>
          <p:cNvSpPr txBox="1"/>
          <p:nvPr/>
        </p:nvSpPr>
        <p:spPr>
          <a:xfrm>
            <a:off x="844062" y="6388241"/>
            <a:ext cx="7375161" cy="369332"/>
          </a:xfrm>
          <a:prstGeom prst="rect">
            <a:avLst/>
          </a:prstGeom>
          <a:noFill/>
        </p:spPr>
        <p:txBody>
          <a:bodyPr wrap="square" rtlCol="0">
            <a:spAutoFit/>
          </a:bodyPr>
          <a:lstStyle/>
          <a:p>
            <a:r>
              <a:rPr lang="en-GB" dirty="0"/>
              <a:t>LO: To explore the presentation of religion through Marlowe and Shakespeare.</a:t>
            </a:r>
          </a:p>
        </p:txBody>
      </p:sp>
      <p:sp>
        <p:nvSpPr>
          <p:cNvPr id="9" name="TextBox 8">
            <a:extLst>
              <a:ext uri="{FF2B5EF4-FFF2-40B4-BE49-F238E27FC236}">
                <a16:creationId xmlns:a16="http://schemas.microsoft.com/office/drawing/2014/main" id="{DE8B3366-CA8D-4A53-BB63-FEF2A1DDD21E}"/>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a:t>
            </a:r>
          </a:p>
        </p:txBody>
      </p:sp>
    </p:spTree>
    <p:extLst>
      <p:ext uri="{BB962C8B-B14F-4D97-AF65-F5344CB8AC3E}">
        <p14:creationId xmlns:p14="http://schemas.microsoft.com/office/powerpoint/2010/main" val="1155626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40F19-8FDB-462E-A318-58710CE6ED54}"/>
              </a:ext>
            </a:extLst>
          </p:cNvPr>
          <p:cNvSpPr>
            <a:spLocks noGrp="1"/>
          </p:cNvSpPr>
          <p:nvPr>
            <p:ph type="title"/>
          </p:nvPr>
        </p:nvSpPr>
        <p:spPr/>
        <p:txBody>
          <a:bodyPr>
            <a:normAutofit/>
          </a:bodyPr>
          <a:lstStyle/>
          <a:p>
            <a:r>
              <a:rPr lang="en-GB" sz="6000" dirty="0"/>
              <a:t>The Representation of Religion </a:t>
            </a:r>
          </a:p>
        </p:txBody>
      </p:sp>
      <p:sp>
        <p:nvSpPr>
          <p:cNvPr id="3" name="Content Placeholder 2">
            <a:extLst>
              <a:ext uri="{FF2B5EF4-FFF2-40B4-BE49-F238E27FC236}">
                <a16:creationId xmlns:a16="http://schemas.microsoft.com/office/drawing/2014/main" id="{DB12EFF1-C98B-4AFC-987B-E1C4F5C7BE4C}"/>
              </a:ext>
            </a:extLst>
          </p:cNvPr>
          <p:cNvSpPr>
            <a:spLocks noGrp="1"/>
          </p:cNvSpPr>
          <p:nvPr>
            <p:ph idx="1"/>
          </p:nvPr>
        </p:nvSpPr>
        <p:spPr>
          <a:xfrm>
            <a:off x="1024128" y="1856935"/>
            <a:ext cx="10834937" cy="4452425"/>
          </a:xfrm>
        </p:spPr>
        <p:txBody>
          <a:bodyPr>
            <a:normAutofit/>
          </a:bodyPr>
          <a:lstStyle/>
          <a:p>
            <a:r>
              <a:rPr lang="en-GB" sz="3200" dirty="0"/>
              <a:t>Can you think of any other examples that show the conflict between Heaven &amp; Hell or the idea of selling your soul?</a:t>
            </a:r>
          </a:p>
          <a:p>
            <a:endParaRPr lang="en-GB" sz="3200" dirty="0"/>
          </a:p>
          <a:p>
            <a:r>
              <a:rPr lang="en-GB" sz="3200" dirty="0"/>
              <a:t>How are is Heaven (God/Angels) and Hell (Lucifer/Demons) depicted?</a:t>
            </a:r>
          </a:p>
          <a:p>
            <a:endParaRPr lang="en-GB" sz="3200" dirty="0"/>
          </a:p>
          <a:p>
            <a:r>
              <a:rPr lang="en-GB" sz="3200" dirty="0"/>
              <a:t>How is the presentation similar/different to Doctor Faustus &amp; Macbeth?</a:t>
            </a:r>
          </a:p>
        </p:txBody>
      </p:sp>
      <p:sp>
        <p:nvSpPr>
          <p:cNvPr id="4" name="TextBox 3">
            <a:extLst>
              <a:ext uri="{FF2B5EF4-FFF2-40B4-BE49-F238E27FC236}">
                <a16:creationId xmlns:a16="http://schemas.microsoft.com/office/drawing/2014/main" id="{13FA18B2-9244-4C7D-B0C4-6BAD6D26D855}"/>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Extension Task</a:t>
            </a:r>
          </a:p>
        </p:txBody>
      </p:sp>
      <p:sp>
        <p:nvSpPr>
          <p:cNvPr id="5" name="TextBox 4">
            <a:extLst>
              <a:ext uri="{FF2B5EF4-FFF2-40B4-BE49-F238E27FC236}">
                <a16:creationId xmlns:a16="http://schemas.microsoft.com/office/drawing/2014/main" id="{0B3B8A44-EBB0-4E5D-9CF5-A87FF26CCD55}"/>
              </a:ext>
            </a:extLst>
          </p:cNvPr>
          <p:cNvSpPr txBox="1"/>
          <p:nvPr/>
        </p:nvSpPr>
        <p:spPr>
          <a:xfrm>
            <a:off x="844062" y="6388241"/>
            <a:ext cx="7375161" cy="369332"/>
          </a:xfrm>
          <a:prstGeom prst="rect">
            <a:avLst/>
          </a:prstGeom>
          <a:noFill/>
        </p:spPr>
        <p:txBody>
          <a:bodyPr wrap="square" rtlCol="0">
            <a:spAutoFit/>
          </a:bodyPr>
          <a:lstStyle/>
          <a:p>
            <a:r>
              <a:rPr lang="en-GB" dirty="0"/>
              <a:t>LO: To explore the presentation of religion through Marlowe and Shakespeare.</a:t>
            </a:r>
          </a:p>
        </p:txBody>
      </p:sp>
    </p:spTree>
    <p:extLst>
      <p:ext uri="{BB962C8B-B14F-4D97-AF65-F5344CB8AC3E}">
        <p14:creationId xmlns:p14="http://schemas.microsoft.com/office/powerpoint/2010/main" val="1201511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67F9C-A114-4D0A-A89E-8F07AB380F3C}"/>
              </a:ext>
            </a:extLst>
          </p:cNvPr>
          <p:cNvSpPr>
            <a:spLocks noGrp="1"/>
          </p:cNvSpPr>
          <p:nvPr>
            <p:ph type="title"/>
          </p:nvPr>
        </p:nvSpPr>
        <p:spPr>
          <a:xfrm>
            <a:off x="1024128" y="304800"/>
            <a:ext cx="9720072" cy="1780032"/>
          </a:xfrm>
        </p:spPr>
        <p:txBody>
          <a:bodyPr>
            <a:normAutofit fontScale="90000"/>
          </a:bodyPr>
          <a:lstStyle/>
          <a:p>
            <a:r>
              <a:rPr lang="en-GB" dirty="0"/>
              <a:t>Starter – COUNTDOWN! </a:t>
            </a:r>
            <a:br>
              <a:rPr lang="en-GB" dirty="0"/>
            </a:br>
            <a:r>
              <a:rPr lang="en-GB" dirty="0"/>
              <a:t>HOW MANY WORDS CAN YOU MAKE FROM THESE LETTERS IN 2 MINUTES?</a:t>
            </a:r>
          </a:p>
        </p:txBody>
      </p:sp>
      <p:sp>
        <p:nvSpPr>
          <p:cNvPr id="3" name="Content Placeholder 2">
            <a:extLst>
              <a:ext uri="{FF2B5EF4-FFF2-40B4-BE49-F238E27FC236}">
                <a16:creationId xmlns:a16="http://schemas.microsoft.com/office/drawing/2014/main" id="{29E02E03-D4E7-417F-9634-F6E248ABB6A8}"/>
              </a:ext>
            </a:extLst>
          </p:cNvPr>
          <p:cNvSpPr>
            <a:spLocks noGrp="1"/>
          </p:cNvSpPr>
          <p:nvPr>
            <p:ph idx="1"/>
          </p:nvPr>
        </p:nvSpPr>
        <p:spPr/>
        <p:txBody>
          <a:bodyPr/>
          <a:lstStyle/>
          <a:p>
            <a:endParaRPr lang="en-GB" dirty="0"/>
          </a:p>
          <a:p>
            <a:endParaRPr lang="en-GB" dirty="0"/>
          </a:p>
          <a:p>
            <a:pPr algn="ctr"/>
            <a:r>
              <a:rPr lang="en-GB" sz="5400" dirty="0"/>
              <a:t>C T R O D O A U F S U T S</a:t>
            </a:r>
          </a:p>
        </p:txBody>
      </p:sp>
      <p:sp>
        <p:nvSpPr>
          <p:cNvPr id="4" name="TextBox 3">
            <a:extLst>
              <a:ext uri="{FF2B5EF4-FFF2-40B4-BE49-F238E27FC236}">
                <a16:creationId xmlns:a16="http://schemas.microsoft.com/office/drawing/2014/main" id="{2AFA3E85-C56F-4E59-AE49-E73FFDB2A636}"/>
              </a:ext>
            </a:extLst>
          </p:cNvPr>
          <p:cNvSpPr txBox="1"/>
          <p:nvPr/>
        </p:nvSpPr>
        <p:spPr>
          <a:xfrm>
            <a:off x="815926" y="6488668"/>
            <a:ext cx="7375161" cy="369332"/>
          </a:xfrm>
          <a:prstGeom prst="rect">
            <a:avLst/>
          </a:prstGeom>
          <a:noFill/>
        </p:spPr>
        <p:txBody>
          <a:bodyPr wrap="square" rtlCol="0">
            <a:spAutoFit/>
          </a:bodyPr>
          <a:lstStyle/>
          <a:p>
            <a:r>
              <a:rPr lang="en-GB" dirty="0"/>
              <a:t>LO: To explore the presentation of religion through Marlowe and Shakespeare.</a:t>
            </a:r>
          </a:p>
        </p:txBody>
      </p:sp>
      <p:sp>
        <p:nvSpPr>
          <p:cNvPr id="5" name="TextBox 4">
            <a:extLst>
              <a:ext uri="{FF2B5EF4-FFF2-40B4-BE49-F238E27FC236}">
                <a16:creationId xmlns:a16="http://schemas.microsoft.com/office/drawing/2014/main" id="{7E876297-32CD-462D-8AA4-6B33391A1EF3}"/>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spTree>
    <p:extLst>
      <p:ext uri="{BB962C8B-B14F-4D97-AF65-F5344CB8AC3E}">
        <p14:creationId xmlns:p14="http://schemas.microsoft.com/office/powerpoint/2010/main" val="2879881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67F9C-A114-4D0A-A89E-8F07AB380F3C}"/>
              </a:ext>
            </a:extLst>
          </p:cNvPr>
          <p:cNvSpPr>
            <a:spLocks noGrp="1"/>
          </p:cNvSpPr>
          <p:nvPr>
            <p:ph type="title"/>
          </p:nvPr>
        </p:nvSpPr>
        <p:spPr>
          <a:xfrm>
            <a:off x="1024128" y="304800"/>
            <a:ext cx="9720072" cy="1780032"/>
          </a:xfrm>
        </p:spPr>
        <p:txBody>
          <a:bodyPr>
            <a:normAutofit/>
          </a:bodyPr>
          <a:lstStyle/>
          <a:p>
            <a:r>
              <a:rPr lang="en-GB" sz="6600" dirty="0"/>
              <a:t>Testing your long term memory:</a:t>
            </a:r>
          </a:p>
        </p:txBody>
      </p:sp>
      <p:sp>
        <p:nvSpPr>
          <p:cNvPr id="3" name="Content Placeholder 2">
            <a:extLst>
              <a:ext uri="{FF2B5EF4-FFF2-40B4-BE49-F238E27FC236}">
                <a16:creationId xmlns:a16="http://schemas.microsoft.com/office/drawing/2014/main" id="{29E02E03-D4E7-417F-9634-F6E248ABB6A8}"/>
              </a:ext>
            </a:extLst>
          </p:cNvPr>
          <p:cNvSpPr>
            <a:spLocks noGrp="1"/>
          </p:cNvSpPr>
          <p:nvPr>
            <p:ph idx="1"/>
          </p:nvPr>
        </p:nvSpPr>
        <p:spPr>
          <a:xfrm>
            <a:off x="917096" y="1762891"/>
            <a:ext cx="9720073" cy="4023360"/>
          </a:xfrm>
        </p:spPr>
        <p:txBody>
          <a:bodyPr>
            <a:normAutofit fontScale="92500" lnSpcReduction="20000"/>
          </a:bodyPr>
          <a:lstStyle/>
          <a:p>
            <a:endParaRPr lang="en-GB" dirty="0"/>
          </a:p>
          <a:p>
            <a:endParaRPr lang="en-GB" dirty="0"/>
          </a:p>
          <a:p>
            <a:pPr marL="0" indent="0">
              <a:buNone/>
            </a:pPr>
            <a:r>
              <a:rPr lang="en-GB" sz="5400" dirty="0"/>
              <a:t>How many facts </a:t>
            </a:r>
          </a:p>
          <a:p>
            <a:pPr marL="0" indent="0">
              <a:buNone/>
            </a:pPr>
            <a:r>
              <a:rPr lang="en-GB" sz="5400" dirty="0"/>
              <a:t>can you remember </a:t>
            </a:r>
          </a:p>
          <a:p>
            <a:pPr marL="0" indent="0">
              <a:buNone/>
            </a:pPr>
            <a:r>
              <a:rPr lang="en-GB" sz="5400" dirty="0"/>
              <a:t>about </a:t>
            </a:r>
            <a:r>
              <a:rPr lang="en-GB" sz="7800" b="1" dirty="0"/>
              <a:t>Macbeth</a:t>
            </a:r>
            <a:r>
              <a:rPr lang="en-GB" sz="5400" dirty="0"/>
              <a:t> </a:t>
            </a:r>
          </a:p>
          <a:p>
            <a:pPr marL="0" indent="0">
              <a:buNone/>
            </a:pPr>
            <a:r>
              <a:rPr lang="en-GB" sz="5400" dirty="0"/>
              <a:t>from Year 8?</a:t>
            </a:r>
          </a:p>
        </p:txBody>
      </p:sp>
      <p:sp>
        <p:nvSpPr>
          <p:cNvPr id="4" name="TextBox 3">
            <a:extLst>
              <a:ext uri="{FF2B5EF4-FFF2-40B4-BE49-F238E27FC236}">
                <a16:creationId xmlns:a16="http://schemas.microsoft.com/office/drawing/2014/main" id="{2AFA3E85-C56F-4E59-AE49-E73FFDB2A636}"/>
              </a:ext>
            </a:extLst>
          </p:cNvPr>
          <p:cNvSpPr txBox="1"/>
          <p:nvPr/>
        </p:nvSpPr>
        <p:spPr>
          <a:xfrm>
            <a:off x="815926" y="6488668"/>
            <a:ext cx="7375161" cy="369332"/>
          </a:xfrm>
          <a:prstGeom prst="rect">
            <a:avLst/>
          </a:prstGeom>
          <a:noFill/>
        </p:spPr>
        <p:txBody>
          <a:bodyPr wrap="square" rtlCol="0">
            <a:spAutoFit/>
          </a:bodyPr>
          <a:lstStyle/>
          <a:p>
            <a:r>
              <a:rPr lang="en-GB" dirty="0"/>
              <a:t>LO: To explore the presentation of religion through Marlowe and Shakespeare.</a:t>
            </a:r>
          </a:p>
        </p:txBody>
      </p:sp>
      <p:sp>
        <p:nvSpPr>
          <p:cNvPr id="5" name="TextBox 4">
            <a:extLst>
              <a:ext uri="{FF2B5EF4-FFF2-40B4-BE49-F238E27FC236}">
                <a16:creationId xmlns:a16="http://schemas.microsoft.com/office/drawing/2014/main" id="{7E876297-32CD-462D-8AA4-6B33391A1EF3}"/>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pic>
        <p:nvPicPr>
          <p:cNvPr id="1026" name="Picture 2" descr="A Level Revision: A2 Literature: The Witches">
            <a:extLst>
              <a:ext uri="{FF2B5EF4-FFF2-40B4-BE49-F238E27FC236}">
                <a16:creationId xmlns:a16="http://schemas.microsoft.com/office/drawing/2014/main" id="{E72891AD-B042-469A-994C-CBDF2B9EFE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7572" y="2417918"/>
            <a:ext cx="5988148" cy="3368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0632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4CA8-B969-4EE5-A90E-42A0896B2A1A}"/>
              </a:ext>
            </a:extLst>
          </p:cNvPr>
          <p:cNvSpPr>
            <a:spLocks noGrp="1"/>
          </p:cNvSpPr>
          <p:nvPr>
            <p:ph type="title"/>
          </p:nvPr>
        </p:nvSpPr>
        <p:spPr>
          <a:xfrm>
            <a:off x="5884165" y="352370"/>
            <a:ext cx="6307835" cy="1499616"/>
          </a:xfrm>
        </p:spPr>
        <p:txBody>
          <a:bodyPr>
            <a:normAutofit/>
          </a:bodyPr>
          <a:lstStyle/>
          <a:p>
            <a:r>
              <a:rPr lang="en-GB" sz="6600" dirty="0"/>
              <a:t>Add to your timeline</a:t>
            </a:r>
          </a:p>
        </p:txBody>
      </p:sp>
      <p:sp>
        <p:nvSpPr>
          <p:cNvPr id="3" name="Content Placeholder 2">
            <a:extLst>
              <a:ext uri="{FF2B5EF4-FFF2-40B4-BE49-F238E27FC236}">
                <a16:creationId xmlns:a16="http://schemas.microsoft.com/office/drawing/2014/main" id="{4709C393-16BA-4045-948D-79D0FDFF08F8}"/>
              </a:ext>
            </a:extLst>
          </p:cNvPr>
          <p:cNvSpPr>
            <a:spLocks noGrp="1"/>
          </p:cNvSpPr>
          <p:nvPr>
            <p:ph idx="1"/>
          </p:nvPr>
        </p:nvSpPr>
        <p:spPr>
          <a:xfrm>
            <a:off x="4705350" y="3559623"/>
            <a:ext cx="7375161" cy="1499617"/>
          </a:xfrm>
        </p:spPr>
        <p:txBody>
          <a:bodyPr>
            <a:normAutofit/>
          </a:bodyPr>
          <a:lstStyle/>
          <a:p>
            <a:r>
              <a:rPr lang="en-GB" dirty="0"/>
              <a:t>Today’s primary text is Christopher Marlowe’s play ‘Doctor Faustus’, written in 1588. </a:t>
            </a:r>
          </a:p>
          <a:p>
            <a:r>
              <a:rPr lang="en-GB" dirty="0"/>
              <a:t>Today’s secondary text is Shakespeare’s ‘Macbeth’, written in 1606. </a:t>
            </a:r>
          </a:p>
        </p:txBody>
      </p:sp>
      <p:sp>
        <p:nvSpPr>
          <p:cNvPr id="4" name="TextBox 3">
            <a:extLst>
              <a:ext uri="{FF2B5EF4-FFF2-40B4-BE49-F238E27FC236}">
                <a16:creationId xmlns:a16="http://schemas.microsoft.com/office/drawing/2014/main" id="{EB15E575-BA16-41F9-9945-0FD4A62B68B2}"/>
              </a:ext>
            </a:extLst>
          </p:cNvPr>
          <p:cNvSpPr txBox="1"/>
          <p:nvPr/>
        </p:nvSpPr>
        <p:spPr>
          <a:xfrm>
            <a:off x="776134" y="6462284"/>
            <a:ext cx="7375161" cy="369332"/>
          </a:xfrm>
          <a:prstGeom prst="rect">
            <a:avLst/>
          </a:prstGeom>
          <a:noFill/>
        </p:spPr>
        <p:txBody>
          <a:bodyPr wrap="square" rtlCol="0">
            <a:spAutoFit/>
          </a:bodyPr>
          <a:lstStyle/>
          <a:p>
            <a:r>
              <a:rPr lang="en-GB" dirty="0"/>
              <a:t>LO: To explore the presentation of religion through Marlowe and Shakespeare.</a:t>
            </a:r>
          </a:p>
        </p:txBody>
      </p:sp>
      <p:sp>
        <p:nvSpPr>
          <p:cNvPr id="5" name="Rectangle 4">
            <a:extLst>
              <a:ext uri="{FF2B5EF4-FFF2-40B4-BE49-F238E27FC236}">
                <a16:creationId xmlns:a16="http://schemas.microsoft.com/office/drawing/2014/main" id="{B73C0EE7-BE9F-43FF-B39F-B1C5510DCFA4}"/>
              </a:ext>
            </a:extLst>
          </p:cNvPr>
          <p:cNvSpPr/>
          <p:nvPr/>
        </p:nvSpPr>
        <p:spPr>
          <a:xfrm>
            <a:off x="1676400" y="2446020"/>
            <a:ext cx="1714500" cy="55245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Ancient </a:t>
            </a:r>
            <a:br>
              <a:rPr lang="en-GB" sz="1400">
                <a:effectLst/>
                <a:ea typeface="Calibri" panose="020F0502020204030204" pitchFamily="34" charset="0"/>
                <a:cs typeface="Times New Roman" panose="02020603050405020304" pitchFamily="18" charset="0"/>
              </a:rPr>
            </a:br>
            <a:r>
              <a:rPr lang="en-GB" sz="1400">
                <a:effectLst/>
                <a:ea typeface="Calibri" panose="020F0502020204030204" pitchFamily="34" charset="0"/>
                <a:cs typeface="Times New Roman" panose="02020603050405020304" pitchFamily="18" charset="0"/>
              </a:rPr>
              <a:t>Literature</a:t>
            </a:r>
            <a:endParaRPr lang="en-GB" sz="1100">
              <a:effectLst/>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F01164F4-8DA6-4516-AB4B-710C8531D0CB}"/>
              </a:ext>
            </a:extLst>
          </p:cNvPr>
          <p:cNvSpPr/>
          <p:nvPr/>
        </p:nvSpPr>
        <p:spPr>
          <a:xfrm>
            <a:off x="3390900" y="2455545"/>
            <a:ext cx="1828800" cy="552450"/>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Middle Ages/</a:t>
            </a:r>
            <a:br>
              <a:rPr lang="en-GB" sz="1400">
                <a:effectLst/>
                <a:ea typeface="Calibri" panose="020F0502020204030204" pitchFamily="34" charset="0"/>
                <a:cs typeface="Times New Roman" panose="02020603050405020304" pitchFamily="18" charset="0"/>
              </a:rPr>
            </a:br>
            <a:r>
              <a:rPr lang="en-GB" sz="1400">
                <a:effectLst/>
                <a:ea typeface="Calibri" panose="020F0502020204030204" pitchFamily="34" charset="0"/>
                <a:cs typeface="Times New Roman" panose="02020603050405020304" pitchFamily="18" charset="0"/>
              </a:rPr>
              <a:t>Renaissance</a:t>
            </a:r>
            <a:endParaRPr lang="en-GB" sz="1100">
              <a:effectLst/>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23CA1C58-8897-412B-9CC4-916319819565}"/>
              </a:ext>
            </a:extLst>
          </p:cNvPr>
          <p:cNvSpPr/>
          <p:nvPr/>
        </p:nvSpPr>
        <p:spPr>
          <a:xfrm>
            <a:off x="5219700" y="2446020"/>
            <a:ext cx="1828800" cy="552450"/>
          </a:xfrm>
          <a:prstGeom prst="rect">
            <a:avLst/>
          </a:prstGeom>
          <a:solidFill>
            <a:srgbClr val="33CC33"/>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The Georgians &amp;</a:t>
            </a:r>
            <a:br>
              <a:rPr lang="en-GB" sz="1400">
                <a:effectLst/>
                <a:ea typeface="Calibri" panose="020F0502020204030204" pitchFamily="34" charset="0"/>
                <a:cs typeface="Times New Roman" panose="02020603050405020304" pitchFamily="18" charset="0"/>
              </a:rPr>
            </a:br>
            <a:r>
              <a:rPr lang="en-GB" sz="1400">
                <a:effectLst/>
                <a:ea typeface="Calibri" panose="020F0502020204030204" pitchFamily="34" charset="0"/>
                <a:cs typeface="Times New Roman" panose="02020603050405020304" pitchFamily="18" charset="0"/>
              </a:rPr>
              <a:t>Victorians</a:t>
            </a:r>
            <a:endParaRPr lang="en-GB" sz="1100">
              <a:effectLst/>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4273F177-9BF2-4A90-AE58-11D3381F2BF4}"/>
              </a:ext>
            </a:extLst>
          </p:cNvPr>
          <p:cNvSpPr/>
          <p:nvPr/>
        </p:nvSpPr>
        <p:spPr>
          <a:xfrm>
            <a:off x="7048500" y="2446020"/>
            <a:ext cx="1828800" cy="552450"/>
          </a:xfrm>
          <a:prstGeom prst="rect">
            <a:avLst/>
          </a:prstGeom>
          <a:solidFill>
            <a:srgbClr val="009999"/>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The Twentieth </a:t>
            </a:r>
            <a:br>
              <a:rPr lang="en-GB" sz="1400">
                <a:effectLst/>
                <a:ea typeface="Calibri" panose="020F0502020204030204" pitchFamily="34" charset="0"/>
                <a:cs typeface="Times New Roman" panose="02020603050405020304" pitchFamily="18" charset="0"/>
              </a:rPr>
            </a:br>
            <a:r>
              <a:rPr lang="en-GB" sz="1400">
                <a:effectLst/>
                <a:ea typeface="Calibri" panose="020F0502020204030204" pitchFamily="34" charset="0"/>
                <a:cs typeface="Times New Roman" panose="02020603050405020304" pitchFamily="18" charset="0"/>
              </a:rPr>
              <a:t>Century</a:t>
            </a:r>
            <a:endParaRPr lang="en-GB" sz="1100">
              <a:effectLst/>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9FB1AFDC-FBE4-4A90-A8AC-0AC530DD371F}"/>
              </a:ext>
            </a:extLst>
          </p:cNvPr>
          <p:cNvSpPr/>
          <p:nvPr/>
        </p:nvSpPr>
        <p:spPr>
          <a:xfrm>
            <a:off x="8877300" y="2446020"/>
            <a:ext cx="1638300" cy="552450"/>
          </a:xfrm>
          <a:prstGeom prst="rect">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Representing </a:t>
            </a:r>
            <a:br>
              <a:rPr lang="en-GB" sz="1400">
                <a:effectLst/>
                <a:ea typeface="Calibri" panose="020F0502020204030204" pitchFamily="34" charset="0"/>
                <a:cs typeface="Times New Roman" panose="02020603050405020304" pitchFamily="18" charset="0"/>
              </a:rPr>
            </a:br>
            <a:r>
              <a:rPr lang="en-GB" sz="1400">
                <a:effectLst/>
                <a:ea typeface="Calibri" panose="020F0502020204030204" pitchFamily="34" charset="0"/>
                <a:cs typeface="Times New Roman" panose="02020603050405020304" pitchFamily="18" charset="0"/>
              </a:rPr>
              <a:t>change</a:t>
            </a:r>
            <a:endParaRPr lang="en-GB" sz="1100">
              <a:effectLst/>
              <a:ea typeface="Calibri" panose="020F0502020204030204" pitchFamily="34" charset="0"/>
              <a:cs typeface="Times New Roman" panose="02020603050405020304" pitchFamily="18" charset="0"/>
            </a:endParaRPr>
          </a:p>
        </p:txBody>
      </p:sp>
      <p:cxnSp>
        <p:nvCxnSpPr>
          <p:cNvPr id="10" name="Straight Connector 9">
            <a:extLst>
              <a:ext uri="{FF2B5EF4-FFF2-40B4-BE49-F238E27FC236}">
                <a16:creationId xmlns:a16="http://schemas.microsoft.com/office/drawing/2014/main" id="{CA9C80F6-8A5C-41D5-81E8-CA696A7EC390}"/>
              </a:ext>
            </a:extLst>
          </p:cNvPr>
          <p:cNvCxnSpPr/>
          <p:nvPr/>
        </p:nvCxnSpPr>
        <p:spPr>
          <a:xfrm>
            <a:off x="3855720" y="3007995"/>
            <a:ext cx="0" cy="419100"/>
          </a:xfrm>
          <a:prstGeom prst="line">
            <a:avLst/>
          </a:prstGeom>
          <a:ln>
            <a:solidFill>
              <a:srgbClr val="FF9933"/>
            </a:solidFill>
          </a:ln>
        </p:spPr>
        <p:style>
          <a:lnRef idx="1">
            <a:schemeClr val="accent1"/>
          </a:lnRef>
          <a:fillRef idx="0">
            <a:schemeClr val="accent1"/>
          </a:fillRef>
          <a:effectRef idx="0">
            <a:schemeClr val="accent1"/>
          </a:effectRef>
          <a:fontRef idx="minor">
            <a:schemeClr val="tx1"/>
          </a:fontRef>
        </p:style>
      </p:cxnSp>
      <p:sp>
        <p:nvSpPr>
          <p:cNvPr id="11" name="Text Box 28">
            <a:extLst>
              <a:ext uri="{FF2B5EF4-FFF2-40B4-BE49-F238E27FC236}">
                <a16:creationId xmlns:a16="http://schemas.microsoft.com/office/drawing/2014/main" id="{76B370F5-3E10-44B9-9216-65F9301BAEAA}"/>
              </a:ext>
            </a:extLst>
          </p:cNvPr>
          <p:cNvSpPr txBox="1"/>
          <p:nvPr/>
        </p:nvSpPr>
        <p:spPr>
          <a:xfrm>
            <a:off x="2995862" y="3427094"/>
            <a:ext cx="1467853" cy="1186066"/>
          </a:xfrm>
          <a:prstGeom prst="rect">
            <a:avLst/>
          </a:prstGeom>
          <a:solidFill>
            <a:schemeClr val="lt1"/>
          </a:solidFill>
          <a:ln w="6350">
            <a:solidFill>
              <a:srgbClr val="FF9933"/>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Christopher Marlowe ‘Doctor Faustus’ (1588)</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2" name="Straight Connector 11">
            <a:extLst>
              <a:ext uri="{FF2B5EF4-FFF2-40B4-BE49-F238E27FC236}">
                <a16:creationId xmlns:a16="http://schemas.microsoft.com/office/drawing/2014/main" id="{1F48D737-AD1E-450B-AD2B-231A3BD6EE1E}"/>
              </a:ext>
            </a:extLst>
          </p:cNvPr>
          <p:cNvCxnSpPr/>
          <p:nvPr/>
        </p:nvCxnSpPr>
        <p:spPr>
          <a:xfrm flipV="1">
            <a:off x="4705350" y="1984058"/>
            <a:ext cx="0" cy="476250"/>
          </a:xfrm>
          <a:prstGeom prst="line">
            <a:avLst/>
          </a:prstGeom>
          <a:ln>
            <a:solidFill>
              <a:srgbClr val="FF9933"/>
            </a:solidFill>
          </a:ln>
        </p:spPr>
        <p:style>
          <a:lnRef idx="1">
            <a:schemeClr val="accent1"/>
          </a:lnRef>
          <a:fillRef idx="0">
            <a:schemeClr val="accent1"/>
          </a:fillRef>
          <a:effectRef idx="0">
            <a:schemeClr val="accent1"/>
          </a:effectRef>
          <a:fontRef idx="minor">
            <a:schemeClr val="tx1"/>
          </a:fontRef>
        </p:style>
      </p:cxnSp>
      <p:sp>
        <p:nvSpPr>
          <p:cNvPr id="13" name="Text Box 58">
            <a:extLst>
              <a:ext uri="{FF2B5EF4-FFF2-40B4-BE49-F238E27FC236}">
                <a16:creationId xmlns:a16="http://schemas.microsoft.com/office/drawing/2014/main" id="{DA59E2EE-B5D7-4C11-8848-EA232D7442E2}"/>
              </a:ext>
            </a:extLst>
          </p:cNvPr>
          <p:cNvSpPr txBox="1"/>
          <p:nvPr/>
        </p:nvSpPr>
        <p:spPr>
          <a:xfrm>
            <a:off x="3970421" y="962526"/>
            <a:ext cx="1249279" cy="1059632"/>
          </a:xfrm>
          <a:prstGeom prst="rect">
            <a:avLst/>
          </a:prstGeom>
          <a:solidFill>
            <a:schemeClr val="lt1"/>
          </a:solidFill>
          <a:ln w="6350">
            <a:solidFill>
              <a:srgbClr val="FF9933"/>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William Shakespeare ‘Macbeth’ (1606)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0CFC3044-9607-45C7-9C96-5E4EC3F472C2}"/>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Draw It</a:t>
            </a:r>
          </a:p>
        </p:txBody>
      </p:sp>
      <p:sp>
        <p:nvSpPr>
          <p:cNvPr id="15" name="Rectangle 14">
            <a:extLst>
              <a:ext uri="{FF2B5EF4-FFF2-40B4-BE49-F238E27FC236}">
                <a16:creationId xmlns:a16="http://schemas.microsoft.com/office/drawing/2014/main" id="{09251B1B-A0D7-4DA2-8DDC-73FB385E6324}"/>
              </a:ext>
            </a:extLst>
          </p:cNvPr>
          <p:cNvSpPr/>
          <p:nvPr/>
        </p:nvSpPr>
        <p:spPr>
          <a:xfrm>
            <a:off x="922421" y="5315799"/>
            <a:ext cx="11021050" cy="830997"/>
          </a:xfrm>
          <a:prstGeom prst="rect">
            <a:avLst/>
          </a:prstGeom>
        </p:spPr>
        <p:txBody>
          <a:bodyPr wrap="square">
            <a:spAutoFit/>
          </a:bodyPr>
          <a:lstStyle/>
          <a:p>
            <a:r>
              <a:rPr lang="en-GB" sz="2400" b="1" dirty="0"/>
              <a:t>Due to their similar theme (magic/evil/going against religion) and the fact they were writing at the same time, these 2 plays are often compared. </a:t>
            </a:r>
          </a:p>
        </p:txBody>
      </p:sp>
    </p:spTree>
    <p:extLst>
      <p:ext uri="{BB962C8B-B14F-4D97-AF65-F5344CB8AC3E}">
        <p14:creationId xmlns:p14="http://schemas.microsoft.com/office/powerpoint/2010/main" val="353838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00F13-213C-4556-BFB1-13B558C0EF97}"/>
              </a:ext>
            </a:extLst>
          </p:cNvPr>
          <p:cNvSpPr>
            <a:spLocks noGrp="1"/>
          </p:cNvSpPr>
          <p:nvPr>
            <p:ph type="title"/>
          </p:nvPr>
        </p:nvSpPr>
        <p:spPr>
          <a:xfrm>
            <a:off x="945823" y="-39886"/>
            <a:ext cx="11167872" cy="1499616"/>
          </a:xfrm>
        </p:spPr>
        <p:txBody>
          <a:bodyPr/>
          <a:lstStyle/>
          <a:p>
            <a:r>
              <a:rPr lang="en-GB" dirty="0"/>
              <a:t>Match the vocabulary to the correct definitions</a:t>
            </a:r>
          </a:p>
        </p:txBody>
      </p:sp>
      <p:sp>
        <p:nvSpPr>
          <p:cNvPr id="3" name="Content Placeholder 2">
            <a:extLst>
              <a:ext uri="{FF2B5EF4-FFF2-40B4-BE49-F238E27FC236}">
                <a16:creationId xmlns:a16="http://schemas.microsoft.com/office/drawing/2014/main" id="{2B9B34D0-B86F-4A53-B0AA-516B251402D3}"/>
              </a:ext>
            </a:extLst>
          </p:cNvPr>
          <p:cNvSpPr>
            <a:spLocks noGrp="1"/>
          </p:cNvSpPr>
          <p:nvPr>
            <p:ph idx="1"/>
          </p:nvPr>
        </p:nvSpPr>
        <p:spPr>
          <a:xfrm>
            <a:off x="1055076" y="1294228"/>
            <a:ext cx="10916529" cy="4093698"/>
          </a:xfrm>
        </p:spPr>
        <p:txBody>
          <a:bodyPr>
            <a:normAutofit/>
          </a:bodyPr>
          <a:lstStyle/>
          <a:p>
            <a:pPr marL="457200" indent="-457200">
              <a:buFont typeface="+mj-lt"/>
              <a:buAutoNum type="arabicPeriod"/>
            </a:pPr>
            <a:r>
              <a:rPr lang="en-GB" sz="3600" dirty="0"/>
              <a:t>To say formally or publicly that you no longer agree with a belief or way of behaving.</a:t>
            </a:r>
          </a:p>
          <a:p>
            <a:pPr marL="457200" indent="-457200">
              <a:buFont typeface="+mj-lt"/>
              <a:buAutoNum type="arabicPeriod"/>
            </a:pPr>
            <a:r>
              <a:rPr lang="en-GB" sz="3600" dirty="0"/>
              <a:t>Rules in place of an absent monarch.</a:t>
            </a:r>
          </a:p>
          <a:p>
            <a:pPr marL="457200" indent="-457200">
              <a:buFont typeface="+mj-lt"/>
              <a:buAutoNum type="arabicPeriod"/>
            </a:pPr>
            <a:r>
              <a:rPr lang="en-GB" sz="3600" dirty="0"/>
              <a:t>A concept of the Afterlife from Classical Mythology.</a:t>
            </a:r>
          </a:p>
          <a:p>
            <a:pPr marL="457200" indent="-457200">
              <a:buFont typeface="+mj-lt"/>
              <a:buAutoNum type="arabicPeriod"/>
            </a:pPr>
            <a:r>
              <a:rPr lang="en-GB" sz="3600" dirty="0"/>
              <a:t>Here/To or towards a place</a:t>
            </a:r>
          </a:p>
          <a:p>
            <a:pPr marL="457200" indent="-457200">
              <a:buFont typeface="+mj-lt"/>
              <a:buAutoNum type="arabicPeriod"/>
            </a:pPr>
            <a:r>
              <a:rPr lang="en-GB" sz="3600" dirty="0"/>
              <a:t>Rude and disrespectful behaviour.</a:t>
            </a:r>
          </a:p>
        </p:txBody>
      </p:sp>
      <p:sp>
        <p:nvSpPr>
          <p:cNvPr id="4" name="TextBox 3">
            <a:extLst>
              <a:ext uri="{FF2B5EF4-FFF2-40B4-BE49-F238E27FC236}">
                <a16:creationId xmlns:a16="http://schemas.microsoft.com/office/drawing/2014/main" id="{C1FA1470-918E-498B-83EC-FDFFD5BB6AA2}"/>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Unlocking Vocabulary</a:t>
            </a:r>
          </a:p>
        </p:txBody>
      </p:sp>
      <p:sp>
        <p:nvSpPr>
          <p:cNvPr id="5" name="TextBox 4">
            <a:extLst>
              <a:ext uri="{FF2B5EF4-FFF2-40B4-BE49-F238E27FC236}">
                <a16:creationId xmlns:a16="http://schemas.microsoft.com/office/drawing/2014/main" id="{F3F9607A-0D70-4539-B456-6624E74EB931}"/>
              </a:ext>
            </a:extLst>
          </p:cNvPr>
          <p:cNvSpPr txBox="1"/>
          <p:nvPr/>
        </p:nvSpPr>
        <p:spPr>
          <a:xfrm>
            <a:off x="776134" y="6462284"/>
            <a:ext cx="7375161" cy="369332"/>
          </a:xfrm>
          <a:prstGeom prst="rect">
            <a:avLst/>
          </a:prstGeom>
          <a:noFill/>
        </p:spPr>
        <p:txBody>
          <a:bodyPr wrap="square" rtlCol="0">
            <a:spAutoFit/>
          </a:bodyPr>
          <a:lstStyle/>
          <a:p>
            <a:r>
              <a:rPr lang="en-GB" dirty="0"/>
              <a:t>LO: To explore the presentation of religion through Marlowe and Shakespeare.</a:t>
            </a:r>
          </a:p>
        </p:txBody>
      </p:sp>
      <p:sp>
        <p:nvSpPr>
          <p:cNvPr id="6" name="Rectangle 5">
            <a:extLst>
              <a:ext uri="{FF2B5EF4-FFF2-40B4-BE49-F238E27FC236}">
                <a16:creationId xmlns:a16="http://schemas.microsoft.com/office/drawing/2014/main" id="{750D88BF-DB3B-4FE8-9C37-83216D284B2C}"/>
              </a:ext>
            </a:extLst>
          </p:cNvPr>
          <p:cNvSpPr/>
          <p:nvPr/>
        </p:nvSpPr>
        <p:spPr>
          <a:xfrm>
            <a:off x="1055076" y="5691558"/>
            <a:ext cx="11337561" cy="646331"/>
          </a:xfrm>
          <a:prstGeom prst="rect">
            <a:avLst/>
          </a:prstGeom>
        </p:spPr>
        <p:txBody>
          <a:bodyPr wrap="square">
            <a:spAutoFit/>
          </a:bodyPr>
          <a:lstStyle/>
          <a:p>
            <a:r>
              <a:rPr lang="en-GB" sz="3600" b="1" dirty="0"/>
              <a:t>Hither   Abjure    Elysium     Arch-Regent     Insolence</a:t>
            </a:r>
          </a:p>
        </p:txBody>
      </p:sp>
    </p:spTree>
    <p:extLst>
      <p:ext uri="{BB962C8B-B14F-4D97-AF65-F5344CB8AC3E}">
        <p14:creationId xmlns:p14="http://schemas.microsoft.com/office/powerpoint/2010/main" val="2760805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00F13-213C-4556-BFB1-13B558C0EF97}"/>
              </a:ext>
            </a:extLst>
          </p:cNvPr>
          <p:cNvSpPr>
            <a:spLocks noGrp="1"/>
          </p:cNvSpPr>
          <p:nvPr>
            <p:ph type="title"/>
          </p:nvPr>
        </p:nvSpPr>
        <p:spPr>
          <a:xfrm>
            <a:off x="945823" y="-39886"/>
            <a:ext cx="11167872" cy="1499616"/>
          </a:xfrm>
        </p:spPr>
        <p:txBody>
          <a:bodyPr/>
          <a:lstStyle/>
          <a:p>
            <a:r>
              <a:rPr lang="en-GB" dirty="0"/>
              <a:t>Check your answers:</a:t>
            </a:r>
          </a:p>
        </p:txBody>
      </p:sp>
      <p:sp>
        <p:nvSpPr>
          <p:cNvPr id="3" name="Content Placeholder 2">
            <a:extLst>
              <a:ext uri="{FF2B5EF4-FFF2-40B4-BE49-F238E27FC236}">
                <a16:creationId xmlns:a16="http://schemas.microsoft.com/office/drawing/2014/main" id="{2B9B34D0-B86F-4A53-B0AA-516B251402D3}"/>
              </a:ext>
            </a:extLst>
          </p:cNvPr>
          <p:cNvSpPr>
            <a:spLocks noGrp="1"/>
          </p:cNvSpPr>
          <p:nvPr>
            <p:ph idx="1"/>
          </p:nvPr>
        </p:nvSpPr>
        <p:spPr>
          <a:xfrm>
            <a:off x="1055076" y="1294228"/>
            <a:ext cx="10916529" cy="5168056"/>
          </a:xfrm>
        </p:spPr>
        <p:txBody>
          <a:bodyPr>
            <a:normAutofit/>
          </a:bodyPr>
          <a:lstStyle/>
          <a:p>
            <a:pPr marL="457200" indent="-457200">
              <a:buFont typeface="+mj-lt"/>
              <a:buAutoNum type="arabicPeriod"/>
            </a:pPr>
            <a:r>
              <a:rPr lang="en-GB" sz="3600" b="1" dirty="0"/>
              <a:t>Abjure: </a:t>
            </a:r>
            <a:r>
              <a:rPr lang="en-GB" sz="3600" dirty="0"/>
              <a:t>To say formally or publicly that you no longer agree with a belief or way of behaving.</a:t>
            </a:r>
          </a:p>
          <a:p>
            <a:pPr marL="457200" indent="-457200">
              <a:buFont typeface="+mj-lt"/>
              <a:buAutoNum type="arabicPeriod"/>
            </a:pPr>
            <a:r>
              <a:rPr lang="en-GB" sz="3600" b="1" dirty="0"/>
              <a:t>Arch-Regent: </a:t>
            </a:r>
            <a:r>
              <a:rPr lang="en-GB" sz="3600" dirty="0"/>
              <a:t>Rules in place of an absent monarch.</a:t>
            </a:r>
          </a:p>
          <a:p>
            <a:pPr marL="457200" indent="-457200">
              <a:buFont typeface="+mj-lt"/>
              <a:buAutoNum type="arabicPeriod"/>
            </a:pPr>
            <a:r>
              <a:rPr lang="en-GB" sz="3600" b="1" dirty="0"/>
              <a:t>Elysium: </a:t>
            </a:r>
            <a:r>
              <a:rPr lang="en-GB" sz="3600" dirty="0"/>
              <a:t>A concept of the Afterlife from Classical Mythology.</a:t>
            </a:r>
          </a:p>
          <a:p>
            <a:pPr marL="457200" indent="-457200">
              <a:buFont typeface="+mj-lt"/>
              <a:buAutoNum type="arabicPeriod"/>
            </a:pPr>
            <a:r>
              <a:rPr lang="en-GB" sz="3600" b="1" dirty="0"/>
              <a:t>Hither: </a:t>
            </a:r>
            <a:r>
              <a:rPr lang="en-GB" sz="3600" dirty="0"/>
              <a:t>Here/To or towards a place</a:t>
            </a:r>
          </a:p>
          <a:p>
            <a:pPr marL="457200" indent="-457200">
              <a:buFont typeface="+mj-lt"/>
              <a:buAutoNum type="arabicPeriod"/>
            </a:pPr>
            <a:r>
              <a:rPr lang="en-GB" sz="3600" b="1" dirty="0"/>
              <a:t>Insolence: </a:t>
            </a:r>
            <a:r>
              <a:rPr lang="en-GB" sz="3600" dirty="0"/>
              <a:t>Rude and disrespectful behaviour.</a:t>
            </a:r>
          </a:p>
        </p:txBody>
      </p:sp>
      <p:sp>
        <p:nvSpPr>
          <p:cNvPr id="4" name="TextBox 3">
            <a:extLst>
              <a:ext uri="{FF2B5EF4-FFF2-40B4-BE49-F238E27FC236}">
                <a16:creationId xmlns:a16="http://schemas.microsoft.com/office/drawing/2014/main" id="{C1FA1470-918E-498B-83EC-FDFFD5BB6AA2}"/>
              </a:ext>
            </a:extLst>
          </p:cNvPr>
          <p:cNvSpPr txBox="1"/>
          <p:nvPr/>
        </p:nvSpPr>
        <p:spPr>
          <a:xfrm rot="16200000">
            <a:off x="-3061436"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Answers</a:t>
            </a:r>
          </a:p>
        </p:txBody>
      </p:sp>
      <p:sp>
        <p:nvSpPr>
          <p:cNvPr id="5" name="TextBox 4">
            <a:extLst>
              <a:ext uri="{FF2B5EF4-FFF2-40B4-BE49-F238E27FC236}">
                <a16:creationId xmlns:a16="http://schemas.microsoft.com/office/drawing/2014/main" id="{F3F9607A-0D70-4539-B456-6624E74EB931}"/>
              </a:ext>
            </a:extLst>
          </p:cNvPr>
          <p:cNvSpPr txBox="1"/>
          <p:nvPr/>
        </p:nvSpPr>
        <p:spPr>
          <a:xfrm>
            <a:off x="776134" y="6462284"/>
            <a:ext cx="7375161" cy="369332"/>
          </a:xfrm>
          <a:prstGeom prst="rect">
            <a:avLst/>
          </a:prstGeom>
          <a:noFill/>
        </p:spPr>
        <p:txBody>
          <a:bodyPr wrap="square" rtlCol="0">
            <a:spAutoFit/>
          </a:bodyPr>
          <a:lstStyle/>
          <a:p>
            <a:r>
              <a:rPr lang="en-GB" dirty="0"/>
              <a:t>LO: To explore the presentation of religion through Marlowe and Shakespeare.</a:t>
            </a:r>
          </a:p>
        </p:txBody>
      </p:sp>
    </p:spTree>
    <p:extLst>
      <p:ext uri="{BB962C8B-B14F-4D97-AF65-F5344CB8AC3E}">
        <p14:creationId xmlns:p14="http://schemas.microsoft.com/office/powerpoint/2010/main" val="1590070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2E0FD-07F3-4B4C-8645-4C22031FDAA9}"/>
              </a:ext>
            </a:extLst>
          </p:cNvPr>
          <p:cNvSpPr>
            <a:spLocks noGrp="1"/>
          </p:cNvSpPr>
          <p:nvPr>
            <p:ph type="title"/>
          </p:nvPr>
        </p:nvSpPr>
        <p:spPr>
          <a:xfrm>
            <a:off x="1832651" y="-222581"/>
            <a:ext cx="9720072" cy="1499616"/>
          </a:xfrm>
        </p:spPr>
        <p:txBody>
          <a:bodyPr/>
          <a:lstStyle/>
          <a:p>
            <a:r>
              <a:rPr lang="en-GB" dirty="0"/>
              <a:t>Christopher Marlowe </a:t>
            </a:r>
          </a:p>
        </p:txBody>
      </p:sp>
      <p:sp>
        <p:nvSpPr>
          <p:cNvPr id="3" name="Content Placeholder 2">
            <a:extLst>
              <a:ext uri="{FF2B5EF4-FFF2-40B4-BE49-F238E27FC236}">
                <a16:creationId xmlns:a16="http://schemas.microsoft.com/office/drawing/2014/main" id="{22020A12-870D-4D16-B474-8E4B30E41E31}"/>
              </a:ext>
            </a:extLst>
          </p:cNvPr>
          <p:cNvSpPr>
            <a:spLocks noGrp="1"/>
          </p:cNvSpPr>
          <p:nvPr>
            <p:ph idx="1"/>
          </p:nvPr>
        </p:nvSpPr>
        <p:spPr>
          <a:xfrm>
            <a:off x="942535" y="719586"/>
            <a:ext cx="5857213" cy="5418828"/>
          </a:xfrm>
        </p:spPr>
        <p:txBody>
          <a:bodyPr>
            <a:normAutofit fontScale="92500"/>
          </a:bodyPr>
          <a:lstStyle/>
          <a:p>
            <a:r>
              <a:rPr lang="en-GB" dirty="0"/>
              <a:t>Christopher Marlowe (1564 –1593), was an English playwright and poet. Marlowe was the foremost Elizabethan tragedian of his day. He greatly influenced William Shakespeare, who was born in the same year as Marlowe and who rose to become the pre-eminent Elizabethan playwright after Marlowe's mysterious early death.  </a:t>
            </a:r>
          </a:p>
          <a:p>
            <a:r>
              <a:rPr lang="en-GB" dirty="0"/>
              <a:t>A warrant was issued for Marlowe's arrest on 18 May 1593. No reason was given for it, though it was thought to be connected to allegations of blasphemy—a manuscript believed to have been written by Marlowe was said to contain "vile heretical </a:t>
            </a:r>
            <a:r>
              <a:rPr lang="en-GB" dirty="0" err="1"/>
              <a:t>conceipts</a:t>
            </a:r>
            <a:r>
              <a:rPr lang="en-GB" dirty="0"/>
              <a:t>". Now, given that ‘Doctor Faustus’ was heavily edited for the stage because of it’s anti-religious message, this wasn’t unusual for him. </a:t>
            </a:r>
          </a:p>
          <a:p>
            <a:r>
              <a:rPr lang="en-GB" dirty="0"/>
              <a:t>10 days later, he was stabbed to death. Following this, Shakespeare rose to fame. Some argue that Marlowe and Shakespeare are one and the same! </a:t>
            </a:r>
          </a:p>
        </p:txBody>
      </p:sp>
      <p:sp>
        <p:nvSpPr>
          <p:cNvPr id="4" name="TextBox 3">
            <a:extLst>
              <a:ext uri="{FF2B5EF4-FFF2-40B4-BE49-F238E27FC236}">
                <a16:creationId xmlns:a16="http://schemas.microsoft.com/office/drawing/2014/main" id="{6F7D34DE-D916-4715-9793-86F86F43AAEB}"/>
              </a:ext>
            </a:extLst>
          </p:cNvPr>
          <p:cNvSpPr txBox="1"/>
          <p:nvPr/>
        </p:nvSpPr>
        <p:spPr>
          <a:xfrm>
            <a:off x="1308295" y="6211669"/>
            <a:ext cx="7375161" cy="646331"/>
          </a:xfrm>
          <a:prstGeom prst="rect">
            <a:avLst/>
          </a:prstGeom>
          <a:noFill/>
        </p:spPr>
        <p:txBody>
          <a:bodyPr wrap="square" rtlCol="0">
            <a:spAutoFit/>
          </a:bodyPr>
          <a:lstStyle/>
          <a:p>
            <a:r>
              <a:rPr lang="en-GB" dirty="0"/>
              <a:t>LO: To explore the presentation of religion</a:t>
            </a:r>
          </a:p>
          <a:p>
            <a:r>
              <a:rPr lang="en-GB" dirty="0"/>
              <a:t> through Marlowe and Shakespeare.</a:t>
            </a:r>
          </a:p>
        </p:txBody>
      </p:sp>
      <p:pic>
        <p:nvPicPr>
          <p:cNvPr id="5" name="Picture 4">
            <a:extLst>
              <a:ext uri="{FF2B5EF4-FFF2-40B4-BE49-F238E27FC236}">
                <a16:creationId xmlns:a16="http://schemas.microsoft.com/office/drawing/2014/main" id="{209FEB17-15C1-4001-B546-9198EE6E83ED}"/>
              </a:ext>
            </a:extLst>
          </p:cNvPr>
          <p:cNvPicPr>
            <a:picLocks noChangeAspect="1"/>
          </p:cNvPicPr>
          <p:nvPr/>
        </p:nvPicPr>
        <p:blipFill>
          <a:blip r:embed="rId2"/>
          <a:stretch>
            <a:fillRect/>
          </a:stretch>
        </p:blipFill>
        <p:spPr>
          <a:xfrm>
            <a:off x="6957259" y="0"/>
            <a:ext cx="5280411" cy="6815101"/>
          </a:xfrm>
          <a:prstGeom prst="rect">
            <a:avLst/>
          </a:prstGeom>
        </p:spPr>
      </p:pic>
      <p:sp>
        <p:nvSpPr>
          <p:cNvPr id="6" name="TextBox 5">
            <a:extLst>
              <a:ext uri="{FF2B5EF4-FFF2-40B4-BE49-F238E27FC236}">
                <a16:creationId xmlns:a16="http://schemas.microsoft.com/office/drawing/2014/main" id="{C8BD24A5-924F-46E4-A07F-1729C00F1A70}"/>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Contextual Information</a:t>
            </a:r>
          </a:p>
        </p:txBody>
      </p:sp>
    </p:spTree>
    <p:extLst>
      <p:ext uri="{BB962C8B-B14F-4D97-AF65-F5344CB8AC3E}">
        <p14:creationId xmlns:p14="http://schemas.microsoft.com/office/powerpoint/2010/main" val="1633648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1346D-8701-456D-ABF7-4455A487D2D4}"/>
              </a:ext>
            </a:extLst>
          </p:cNvPr>
          <p:cNvSpPr>
            <a:spLocks noGrp="1"/>
          </p:cNvSpPr>
          <p:nvPr>
            <p:ph type="title"/>
          </p:nvPr>
        </p:nvSpPr>
        <p:spPr/>
        <p:txBody>
          <a:bodyPr/>
          <a:lstStyle/>
          <a:p>
            <a:endParaRPr lang="en-GB" dirty="0"/>
          </a:p>
        </p:txBody>
      </p:sp>
      <p:sp>
        <p:nvSpPr>
          <p:cNvPr id="5" name="TextBox 4">
            <a:extLst>
              <a:ext uri="{FF2B5EF4-FFF2-40B4-BE49-F238E27FC236}">
                <a16:creationId xmlns:a16="http://schemas.microsoft.com/office/drawing/2014/main" id="{094BE0E5-C16C-43A8-8BD3-550A137B0296}"/>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Contextual Information</a:t>
            </a:r>
          </a:p>
        </p:txBody>
      </p:sp>
      <p:pic>
        <p:nvPicPr>
          <p:cNvPr id="7" name="Online Media 6" title="Christopher Marlowe in &quot;Shakespeare in Love&quot;">
            <a:hlinkClick r:id="" action="ppaction://media"/>
            <a:extLst>
              <a:ext uri="{FF2B5EF4-FFF2-40B4-BE49-F238E27FC236}">
                <a16:creationId xmlns:a16="http://schemas.microsoft.com/office/drawing/2014/main" id="{3CE4FEAC-5627-47CB-8549-4B7E8D45FB26}"/>
              </a:ext>
            </a:extLst>
          </p:cNvPr>
          <p:cNvPicPr>
            <a:picLocks noGrp="1" noRot="1" noChangeAspect="1"/>
          </p:cNvPicPr>
          <p:nvPr>
            <p:ph idx="1"/>
            <a:videoFile r:link="rId1"/>
          </p:nvPr>
        </p:nvPicPr>
        <p:blipFill>
          <a:blip r:embed="rId4"/>
          <a:stretch>
            <a:fillRect/>
          </a:stretch>
        </p:blipFill>
        <p:spPr>
          <a:xfrm>
            <a:off x="1595666" y="409284"/>
            <a:ext cx="9000668" cy="6039429"/>
          </a:xfrm>
          <a:prstGeom prst="rect">
            <a:avLst/>
          </a:prstGeom>
        </p:spPr>
      </p:pic>
      <p:sp>
        <p:nvSpPr>
          <p:cNvPr id="8" name="TextBox 7">
            <a:extLst>
              <a:ext uri="{FF2B5EF4-FFF2-40B4-BE49-F238E27FC236}">
                <a16:creationId xmlns:a16="http://schemas.microsoft.com/office/drawing/2014/main" id="{8E7C9686-40CF-4A46-86AB-BAEB35799B14}"/>
              </a:ext>
            </a:extLst>
          </p:cNvPr>
          <p:cNvSpPr txBox="1"/>
          <p:nvPr/>
        </p:nvSpPr>
        <p:spPr>
          <a:xfrm>
            <a:off x="829994" y="6488668"/>
            <a:ext cx="7375161" cy="369332"/>
          </a:xfrm>
          <a:prstGeom prst="rect">
            <a:avLst/>
          </a:prstGeom>
          <a:noFill/>
        </p:spPr>
        <p:txBody>
          <a:bodyPr wrap="square" rtlCol="0">
            <a:spAutoFit/>
          </a:bodyPr>
          <a:lstStyle/>
          <a:p>
            <a:r>
              <a:rPr lang="en-GB" dirty="0"/>
              <a:t>LO: To explore the presentation of religion through Marlowe and Shakespeare.</a:t>
            </a:r>
          </a:p>
        </p:txBody>
      </p:sp>
    </p:spTree>
    <p:extLst>
      <p:ext uri="{BB962C8B-B14F-4D97-AF65-F5344CB8AC3E}">
        <p14:creationId xmlns:p14="http://schemas.microsoft.com/office/powerpoint/2010/main" val="173858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3ECE8-062F-43B1-847A-E22D66DF6FE6}"/>
              </a:ext>
            </a:extLst>
          </p:cNvPr>
          <p:cNvSpPr>
            <a:spLocks noGrp="1"/>
          </p:cNvSpPr>
          <p:nvPr>
            <p:ph type="title"/>
          </p:nvPr>
        </p:nvSpPr>
        <p:spPr>
          <a:xfrm>
            <a:off x="821407" y="0"/>
            <a:ext cx="6811577" cy="1499616"/>
          </a:xfrm>
        </p:spPr>
        <p:txBody>
          <a:bodyPr>
            <a:noAutofit/>
          </a:bodyPr>
          <a:lstStyle/>
          <a:p>
            <a:r>
              <a:rPr lang="en-GB" sz="4800" dirty="0">
                <a:solidFill>
                  <a:schemeClr val="accent1"/>
                </a:solidFill>
              </a:rPr>
              <a:t>Read both the ‘Doctor Faustus’ and ‘Macbeth’ extracts. </a:t>
            </a:r>
            <a:endParaRPr lang="en-GB" sz="4400" dirty="0"/>
          </a:p>
        </p:txBody>
      </p:sp>
      <p:sp>
        <p:nvSpPr>
          <p:cNvPr id="3" name="Content Placeholder 2">
            <a:extLst>
              <a:ext uri="{FF2B5EF4-FFF2-40B4-BE49-F238E27FC236}">
                <a16:creationId xmlns:a16="http://schemas.microsoft.com/office/drawing/2014/main" id="{85B351F0-3554-4646-9A78-193E8D3AD1F5}"/>
              </a:ext>
            </a:extLst>
          </p:cNvPr>
          <p:cNvSpPr>
            <a:spLocks noGrp="1"/>
          </p:cNvSpPr>
          <p:nvPr>
            <p:ph idx="1"/>
          </p:nvPr>
        </p:nvSpPr>
        <p:spPr>
          <a:xfrm>
            <a:off x="1038263" y="1930065"/>
            <a:ext cx="6515661" cy="4023360"/>
          </a:xfrm>
        </p:spPr>
        <p:txBody>
          <a:bodyPr>
            <a:normAutofit/>
          </a:bodyPr>
          <a:lstStyle/>
          <a:p>
            <a:pPr marL="742950" indent="-742950">
              <a:buFont typeface="+mj-lt"/>
              <a:buAutoNum type="arabicPeriod"/>
            </a:pPr>
            <a:r>
              <a:rPr lang="en-GB" sz="3200" dirty="0">
                <a:solidFill>
                  <a:schemeClr val="bg2">
                    <a:lumMod val="50000"/>
                  </a:schemeClr>
                </a:solidFill>
              </a:rPr>
              <a:t>Annotate the words you think have the most impact. What are their effects?</a:t>
            </a:r>
          </a:p>
          <a:p>
            <a:pPr marL="742950" indent="-742950">
              <a:buFont typeface="+mj-lt"/>
              <a:buAutoNum type="arabicPeriod"/>
            </a:pPr>
            <a:r>
              <a:rPr lang="en-GB" sz="3200" dirty="0">
                <a:solidFill>
                  <a:schemeClr val="bg2">
                    <a:lumMod val="50000"/>
                  </a:schemeClr>
                </a:solidFill>
              </a:rPr>
              <a:t>Create a table for similarities/ differences between the two texts.</a:t>
            </a:r>
          </a:p>
          <a:p>
            <a:pPr marL="0" indent="0">
              <a:buNone/>
            </a:pPr>
            <a:br>
              <a:rPr lang="en-GB" sz="3600" dirty="0">
                <a:solidFill>
                  <a:schemeClr val="bg2">
                    <a:lumMod val="50000"/>
                  </a:schemeClr>
                </a:solidFill>
              </a:rPr>
            </a:br>
            <a:endParaRPr lang="en-GB" dirty="0"/>
          </a:p>
        </p:txBody>
      </p:sp>
      <p:sp>
        <p:nvSpPr>
          <p:cNvPr id="4" name="TextBox 3">
            <a:extLst>
              <a:ext uri="{FF2B5EF4-FFF2-40B4-BE49-F238E27FC236}">
                <a16:creationId xmlns:a16="http://schemas.microsoft.com/office/drawing/2014/main" id="{918BDDC9-14C1-43AF-B94F-9C4A12D9C8D3}"/>
              </a:ext>
            </a:extLst>
          </p:cNvPr>
          <p:cNvSpPr txBox="1"/>
          <p:nvPr/>
        </p:nvSpPr>
        <p:spPr>
          <a:xfrm>
            <a:off x="821407" y="6199208"/>
            <a:ext cx="7375161" cy="646331"/>
          </a:xfrm>
          <a:prstGeom prst="rect">
            <a:avLst/>
          </a:prstGeom>
          <a:noFill/>
        </p:spPr>
        <p:txBody>
          <a:bodyPr wrap="square" rtlCol="0">
            <a:spAutoFit/>
          </a:bodyPr>
          <a:lstStyle/>
          <a:p>
            <a:r>
              <a:rPr lang="en-GB" dirty="0"/>
              <a:t>LO: To explore the presentation of religion through </a:t>
            </a:r>
          </a:p>
          <a:p>
            <a:r>
              <a:rPr lang="en-GB" dirty="0"/>
              <a:t>      Marlowe and Shakespeare</a:t>
            </a:r>
            <a:r>
              <a:rPr lang="en-GB" dirty="0">
                <a:solidFill>
                  <a:schemeClr val="bg1">
                    <a:lumMod val="50000"/>
                  </a:schemeClr>
                </a:solidFill>
              </a:rPr>
              <a:t>.</a:t>
            </a:r>
          </a:p>
        </p:txBody>
      </p:sp>
      <p:pic>
        <p:nvPicPr>
          <p:cNvPr id="6" name="Picture 5">
            <a:extLst>
              <a:ext uri="{FF2B5EF4-FFF2-40B4-BE49-F238E27FC236}">
                <a16:creationId xmlns:a16="http://schemas.microsoft.com/office/drawing/2014/main" id="{5E6724DD-00B9-479F-8DE0-CD1275A56649}"/>
              </a:ext>
            </a:extLst>
          </p:cNvPr>
          <p:cNvPicPr>
            <a:picLocks noChangeAspect="1"/>
          </p:cNvPicPr>
          <p:nvPr/>
        </p:nvPicPr>
        <p:blipFill>
          <a:blip r:embed="rId3"/>
          <a:stretch>
            <a:fillRect/>
          </a:stretch>
        </p:blipFill>
        <p:spPr>
          <a:xfrm>
            <a:off x="7712045" y="0"/>
            <a:ext cx="4479955" cy="6880477"/>
          </a:xfrm>
          <a:prstGeom prst="rect">
            <a:avLst/>
          </a:prstGeom>
        </p:spPr>
      </p:pic>
      <p:sp>
        <p:nvSpPr>
          <p:cNvPr id="7" name="TextBox 6">
            <a:extLst>
              <a:ext uri="{FF2B5EF4-FFF2-40B4-BE49-F238E27FC236}">
                <a16:creationId xmlns:a16="http://schemas.microsoft.com/office/drawing/2014/main" id="{422C0D01-6768-4864-ADC3-7F4A267E83BA}"/>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graphicFrame>
        <p:nvGraphicFramePr>
          <p:cNvPr id="5" name="Table 7">
            <a:extLst>
              <a:ext uri="{FF2B5EF4-FFF2-40B4-BE49-F238E27FC236}">
                <a16:creationId xmlns:a16="http://schemas.microsoft.com/office/drawing/2014/main" id="{479A86F5-9832-4408-8EE4-39F62FEE31FD}"/>
              </a:ext>
            </a:extLst>
          </p:cNvPr>
          <p:cNvGraphicFramePr>
            <a:graphicFrameLocks noGrp="1"/>
          </p:cNvGraphicFramePr>
          <p:nvPr>
            <p:extLst>
              <p:ext uri="{D42A27DB-BD31-4B8C-83A1-F6EECF244321}">
                <p14:modId xmlns:p14="http://schemas.microsoft.com/office/powerpoint/2010/main" val="2640762027"/>
              </p:ext>
            </p:extLst>
          </p:nvPr>
        </p:nvGraphicFramePr>
        <p:xfrm>
          <a:off x="1327159" y="4577635"/>
          <a:ext cx="5937868" cy="1494890"/>
        </p:xfrm>
        <a:graphic>
          <a:graphicData uri="http://schemas.openxmlformats.org/drawingml/2006/table">
            <a:tbl>
              <a:tblPr firstRow="1" bandRow="1">
                <a:tableStyleId>{073A0DAA-6AF3-43AB-8588-CEC1D06C72B9}</a:tableStyleId>
              </a:tblPr>
              <a:tblGrid>
                <a:gridCol w="2968934">
                  <a:extLst>
                    <a:ext uri="{9D8B030D-6E8A-4147-A177-3AD203B41FA5}">
                      <a16:colId xmlns:a16="http://schemas.microsoft.com/office/drawing/2014/main" val="1542032976"/>
                    </a:ext>
                  </a:extLst>
                </a:gridCol>
                <a:gridCol w="2968934">
                  <a:extLst>
                    <a:ext uri="{9D8B030D-6E8A-4147-A177-3AD203B41FA5}">
                      <a16:colId xmlns:a16="http://schemas.microsoft.com/office/drawing/2014/main" val="1023366151"/>
                    </a:ext>
                  </a:extLst>
                </a:gridCol>
              </a:tblGrid>
              <a:tr h="462021">
                <a:tc>
                  <a:txBody>
                    <a:bodyPr/>
                    <a:lstStyle/>
                    <a:p>
                      <a:r>
                        <a:rPr lang="en-GB" dirty="0"/>
                        <a:t>Similarities</a:t>
                      </a:r>
                    </a:p>
                  </a:txBody>
                  <a:tcPr/>
                </a:tc>
                <a:tc>
                  <a:txBody>
                    <a:bodyPr/>
                    <a:lstStyle/>
                    <a:p>
                      <a:r>
                        <a:rPr lang="en-GB" dirty="0"/>
                        <a:t>Differences</a:t>
                      </a:r>
                    </a:p>
                  </a:txBody>
                  <a:tcPr/>
                </a:tc>
                <a:extLst>
                  <a:ext uri="{0D108BD9-81ED-4DB2-BD59-A6C34878D82A}">
                    <a16:rowId xmlns:a16="http://schemas.microsoft.com/office/drawing/2014/main" val="440364532"/>
                  </a:ext>
                </a:extLst>
              </a:tr>
              <a:tr h="1032869">
                <a:tc>
                  <a:txBody>
                    <a:bodyPr/>
                    <a:lstStyle/>
                    <a:p>
                      <a:endParaRPr lang="en-GB"/>
                    </a:p>
                  </a:txBody>
                  <a:tcPr/>
                </a:tc>
                <a:tc>
                  <a:txBody>
                    <a:bodyPr/>
                    <a:lstStyle/>
                    <a:p>
                      <a:endParaRPr lang="en-GB" dirty="0"/>
                    </a:p>
                  </a:txBody>
                  <a:tcPr/>
                </a:tc>
                <a:extLst>
                  <a:ext uri="{0D108BD9-81ED-4DB2-BD59-A6C34878D82A}">
                    <a16:rowId xmlns:a16="http://schemas.microsoft.com/office/drawing/2014/main" val="666291055"/>
                  </a:ext>
                </a:extLst>
              </a:tr>
            </a:tbl>
          </a:graphicData>
        </a:graphic>
      </p:graphicFrame>
    </p:spTree>
    <p:extLst>
      <p:ext uri="{BB962C8B-B14F-4D97-AF65-F5344CB8AC3E}">
        <p14:creationId xmlns:p14="http://schemas.microsoft.com/office/powerpoint/2010/main" val="28483154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130</TotalTime>
  <Words>976</Words>
  <Application>Microsoft Office PowerPoint</Application>
  <PresentationFormat>Widescreen</PresentationFormat>
  <Paragraphs>114</Paragraphs>
  <Slides>15</Slides>
  <Notes>9</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Calibri</vt:lpstr>
      <vt:lpstr>Century Gothic</vt:lpstr>
      <vt:lpstr>Times New Roman</vt:lpstr>
      <vt:lpstr>Tw Cen MT</vt:lpstr>
      <vt:lpstr>Tw Cen MT Condensed</vt:lpstr>
      <vt:lpstr>Wingdings 3</vt:lpstr>
      <vt:lpstr>Integral</vt:lpstr>
      <vt:lpstr>Lesson 7: Marlowe and Shakespeare</vt:lpstr>
      <vt:lpstr>Starter – COUNTDOWN!  HOW MANY WORDS CAN YOU MAKE FROM THESE LETTERS IN 2 MINUTES?</vt:lpstr>
      <vt:lpstr>Testing your long term memory:</vt:lpstr>
      <vt:lpstr>Add to your timeline</vt:lpstr>
      <vt:lpstr>Match the vocabulary to the correct definitions</vt:lpstr>
      <vt:lpstr>Check your answers:</vt:lpstr>
      <vt:lpstr>Christopher Marlowe </vt:lpstr>
      <vt:lpstr>PowerPoint Presentation</vt:lpstr>
      <vt:lpstr>Read both the ‘Doctor Faustus’ and ‘Macbeth’ extracts. </vt:lpstr>
      <vt:lpstr>‘Doctor Faustus’ and ‘Macbeth’ extracts. </vt:lpstr>
      <vt:lpstr>‘Doctor Faustus’ and ‘Macbeth’ extracts. </vt:lpstr>
      <vt:lpstr>How is religion presented? </vt:lpstr>
      <vt:lpstr>PowerPoint Presentation</vt:lpstr>
      <vt:lpstr>POST IT PREDICTION PLENARY</vt:lpstr>
      <vt:lpstr>The Representation of Religion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7: Marlowe and shakespeare</dc:title>
  <dc:creator>Lauran Hampshire - Dell</dc:creator>
  <cp:lastModifiedBy>S Ryan</cp:lastModifiedBy>
  <cp:revision>19</cp:revision>
  <cp:lastPrinted>2020-10-08T13:44:33Z</cp:lastPrinted>
  <dcterms:created xsi:type="dcterms:W3CDTF">2017-07-25T14:16:11Z</dcterms:created>
  <dcterms:modified xsi:type="dcterms:W3CDTF">2020-10-08T13:46:59Z</dcterms:modified>
</cp:coreProperties>
</file>