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CE0F-A53C-4541-BEF1-F42C4D492B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8C25-D067-4DFB-B070-886F2A936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lesson is quite full so for a lower ability set you may want to break this down over two or more lessons.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9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Annotate with students on the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7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Reinforce use of PEA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3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be used</a:t>
            </a:r>
            <a:r>
              <a:rPr lang="en-GB" baseline="0" dirty="0" smtClean="0"/>
              <a:t> as a DO NOW next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3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Resources: Printable slide for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0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2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5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8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5A5E-F19B-4CB1-85DA-F20A9EB92C5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6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5988"/>
            <a:ext cx="8604448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320680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LO: To explore how Shakespeare introduces lady Macbeth. 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ST: I can explore how Jacobean women behaved.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Learning content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637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Quotation: Make Notes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038600" cy="3705630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1628799"/>
            <a:ext cx="8860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prstClr val="black"/>
                </a:solidFill>
              </a:rPr>
              <a:t>“Look like the innocent flower, but be the serpent under’t”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2136630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The renaissance audience would automatically associate the serpent with the </a:t>
            </a:r>
            <a:r>
              <a:rPr lang="en-GB" sz="2000" b="1" dirty="0">
                <a:solidFill>
                  <a:srgbClr val="C0504D">
                    <a:lumMod val="75000"/>
                  </a:srgbClr>
                </a:solidFill>
              </a:rPr>
              <a:t>Garden of Eden </a:t>
            </a:r>
            <a:r>
              <a:rPr lang="en-GB" sz="2000" dirty="0">
                <a:solidFill>
                  <a:prstClr val="black"/>
                </a:solidFill>
              </a:rPr>
              <a:t>and the 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</a:rPr>
              <a:t>Fall of Man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Lady Macbeth is encouraging her husband to </a:t>
            </a:r>
            <a:r>
              <a:rPr lang="en-GB" sz="2000" b="1" dirty="0">
                <a:solidFill>
                  <a:srgbClr val="4BACC6">
                    <a:lumMod val="75000"/>
                  </a:srgbClr>
                </a:solidFill>
              </a:rPr>
              <a:t>disregard his chivalric code of honour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Like the witches, Lady Macbeth </a:t>
            </a:r>
            <a:r>
              <a:rPr lang="en-GB" sz="2000" b="1" dirty="0">
                <a:solidFill>
                  <a:srgbClr val="9BBB59">
                    <a:lumMod val="75000"/>
                  </a:srgbClr>
                </a:solidFill>
              </a:rPr>
              <a:t>tempts</a:t>
            </a:r>
            <a:r>
              <a:rPr lang="en-GB" sz="200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Macbeth with power and uses her words (considered a woman’s weapon) to </a:t>
            </a:r>
            <a:r>
              <a:rPr lang="en-GB" sz="2000" b="1" dirty="0">
                <a:solidFill>
                  <a:srgbClr val="7030A0"/>
                </a:solidFill>
              </a:rPr>
              <a:t>manipulate</a:t>
            </a:r>
            <a:r>
              <a:rPr lang="en-GB" sz="2000" dirty="0">
                <a:solidFill>
                  <a:prstClr val="black"/>
                </a:solidFill>
              </a:rPr>
              <a:t> him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5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Context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043" y="1595927"/>
            <a:ext cx="4244280" cy="1833073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en-GB" sz="2400" dirty="0" smtClean="0"/>
              <a:t>Read the context question and highlight at least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five key aspects </a:t>
            </a:r>
            <a:r>
              <a:rPr lang="en-GB" sz="2400" dirty="0" smtClean="0"/>
              <a:t>of the speech that reveal Lady Macbeth’s character.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737" y="3717031"/>
            <a:ext cx="3960440" cy="101566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Consider her words in relation to how women were expected to act at the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879535"/>
            <a:ext cx="3960440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Lady Macbeth conjures up strong imagery in this extract – does that remind you of any other character(s) we have met so far?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95597"/>
            <a:ext cx="3396149" cy="48585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22712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600" dirty="0" smtClean="0"/>
              <a:t>Context question: Act 1, Scene 5</a:t>
            </a:r>
            <a:br>
              <a:rPr lang="en-GB" sz="3600" dirty="0" smtClean="0"/>
            </a:br>
            <a:r>
              <a:rPr lang="en-GB" sz="3600" dirty="0" smtClean="0"/>
              <a:t>What do we learn about LM in this extract?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556792"/>
            <a:ext cx="4258816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LADY MACBETH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raven himself is hoarse</a:t>
            </a:r>
          </a:p>
          <a:p>
            <a:pPr marL="0" indent="0">
              <a:buNone/>
            </a:pPr>
            <a:r>
              <a:rPr lang="en-GB" dirty="0" smtClean="0"/>
              <a:t>That croaks the fatal entrance of Duncan</a:t>
            </a:r>
          </a:p>
          <a:p>
            <a:pPr marL="0" indent="0">
              <a:buNone/>
            </a:pPr>
            <a:r>
              <a:rPr lang="en-GB" dirty="0" smtClean="0"/>
              <a:t>Under my battlements. Come, you spirits</a:t>
            </a:r>
          </a:p>
          <a:p>
            <a:pPr marL="0" indent="0">
              <a:buNone/>
            </a:pPr>
            <a:r>
              <a:rPr lang="en-GB" dirty="0" smtClean="0"/>
              <a:t>That tend on mortal thoughts, unsex me here,</a:t>
            </a:r>
          </a:p>
          <a:p>
            <a:pPr marL="0" indent="0">
              <a:buNone/>
            </a:pPr>
            <a:r>
              <a:rPr lang="en-GB" dirty="0" smtClean="0"/>
              <a:t>And fill me from the crown to the toe top-full</a:t>
            </a:r>
          </a:p>
          <a:p>
            <a:pPr marL="0" indent="0">
              <a:buNone/>
            </a:pPr>
            <a:r>
              <a:rPr lang="en-GB" dirty="0" smtClean="0"/>
              <a:t>Of direst cruelty! Make thick my blood;</a:t>
            </a:r>
          </a:p>
          <a:p>
            <a:pPr marL="0" indent="0">
              <a:buNone/>
            </a:pPr>
            <a:r>
              <a:rPr lang="en-GB" dirty="0" smtClean="0"/>
              <a:t>Stop up the access and passage to remorse,</a:t>
            </a:r>
          </a:p>
          <a:p>
            <a:pPr marL="0" indent="0">
              <a:buNone/>
            </a:pPr>
            <a:r>
              <a:rPr lang="en-GB" dirty="0" smtClean="0"/>
              <a:t>That no compunctious </a:t>
            </a:r>
            <a:r>
              <a:rPr lang="en-GB" dirty="0" err="1" smtClean="0"/>
              <a:t>visitings</a:t>
            </a:r>
            <a:r>
              <a:rPr lang="en-GB" dirty="0" smtClean="0"/>
              <a:t> of nature</a:t>
            </a:r>
          </a:p>
          <a:p>
            <a:pPr marL="0" indent="0">
              <a:buNone/>
            </a:pPr>
            <a:r>
              <a:rPr lang="en-GB" dirty="0" smtClean="0"/>
              <a:t>Shake my fell purpose, nor keep peace between</a:t>
            </a:r>
          </a:p>
          <a:p>
            <a:pPr marL="0" indent="0">
              <a:buNone/>
            </a:pPr>
            <a:r>
              <a:rPr lang="en-GB" dirty="0" smtClean="0"/>
              <a:t>The effect and it! Come to my woman's breasts,</a:t>
            </a:r>
          </a:p>
          <a:p>
            <a:pPr marL="0" indent="0">
              <a:buNone/>
            </a:pPr>
            <a:r>
              <a:rPr lang="en-GB" dirty="0" smtClean="0"/>
              <a:t>And take my milk for gall, you murdering ministers,</a:t>
            </a:r>
          </a:p>
          <a:p>
            <a:pPr marL="0" indent="0">
              <a:buNone/>
            </a:pPr>
            <a:r>
              <a:rPr lang="en-GB" dirty="0" smtClean="0"/>
              <a:t>Wherever in your sightless substances</a:t>
            </a:r>
          </a:p>
          <a:p>
            <a:pPr marL="0" indent="0">
              <a:buNone/>
            </a:pPr>
            <a:r>
              <a:rPr lang="en-GB" dirty="0" smtClean="0"/>
              <a:t>You wait on nature's mischief! Come, thick night,</a:t>
            </a:r>
          </a:p>
          <a:p>
            <a:pPr marL="0" indent="0">
              <a:buNone/>
            </a:pPr>
            <a:r>
              <a:rPr lang="en-GB" dirty="0" smtClean="0"/>
              <a:t>And pall thee in the </a:t>
            </a:r>
            <a:r>
              <a:rPr lang="en-GB" dirty="0" err="1" smtClean="0"/>
              <a:t>dunnest</a:t>
            </a:r>
            <a:r>
              <a:rPr lang="en-GB" dirty="0" smtClean="0"/>
              <a:t> smoke of hell,</a:t>
            </a:r>
          </a:p>
          <a:p>
            <a:pPr marL="0" indent="0">
              <a:buNone/>
            </a:pPr>
            <a:r>
              <a:rPr lang="en-GB" dirty="0" smtClean="0"/>
              <a:t>That my keen knife see not the wound it makes,</a:t>
            </a:r>
          </a:p>
          <a:p>
            <a:pPr marL="0" indent="0">
              <a:buNone/>
            </a:pPr>
            <a:r>
              <a:rPr lang="en-GB" dirty="0" smtClean="0"/>
              <a:t>Nor heaven peep through the blanket of the dark,</a:t>
            </a:r>
          </a:p>
          <a:p>
            <a:pPr marL="0" indent="0">
              <a:buNone/>
            </a:pPr>
            <a:r>
              <a:rPr lang="en-GB" dirty="0" smtClean="0"/>
              <a:t>To cry 'Hold, hold!'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4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Task: Now answer the question in 2-3 paragraphs using the quotations you have highlighted.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23885"/>
            <a:ext cx="6696743" cy="421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9300" y="2223885"/>
            <a:ext cx="4244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What do we learn about LM in this extract?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392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Women in the 1600s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572000" cy="3167232"/>
          </a:xfrm>
        </p:spPr>
        <p:txBody>
          <a:bodyPr>
            <a:normAutofit/>
          </a:bodyPr>
          <a:lstStyle/>
          <a:p>
            <a:pPr marL="633222" indent="-514350" algn="just">
              <a:buFont typeface="+mj-lt"/>
              <a:buAutoNum type="arabicPeriod"/>
            </a:pPr>
            <a:r>
              <a:rPr lang="en-GB" sz="2400" dirty="0" smtClean="0"/>
              <a:t>Stick the role of women worksheet into your exercise book</a:t>
            </a:r>
          </a:p>
          <a:p>
            <a:pPr marL="633222" indent="-514350" algn="just">
              <a:buFont typeface="+mj-lt"/>
              <a:buAutoNum type="arabicPeriod"/>
            </a:pPr>
            <a:endParaRPr lang="en-GB" sz="1600" dirty="0"/>
          </a:p>
          <a:p>
            <a:pPr marL="633222" indent="-514350" algn="just">
              <a:buFont typeface="+mj-lt"/>
              <a:buAutoNum type="arabicPeriod"/>
            </a:pPr>
            <a:r>
              <a:rPr lang="en-GB" sz="2400" dirty="0" smtClean="0"/>
              <a:t>Highlight the top five interesting facts about women at the time of the play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229200"/>
            <a:ext cx="410445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prstClr val="black"/>
                </a:solidFill>
              </a:rPr>
              <a:t>What are your expectations about Lady Macbeth based on the role of women at the time?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2449219"/>
            <a:ext cx="3526268" cy="22039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Extension task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2465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78" y="1484784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What does Macbeth’s letter to his wife reveal about what he is feeling/thinking?</a:t>
            </a:r>
          </a:p>
          <a:p>
            <a:r>
              <a:rPr lang="en-US" sz="4400" dirty="0" smtClean="0"/>
              <a:t>Why is Lady Macbeth not shocked at hearing about the witches and their predictions? What does this suggest about her character?</a:t>
            </a:r>
          </a:p>
          <a:p>
            <a:r>
              <a:rPr lang="en-US" sz="4400" dirty="0" smtClean="0"/>
              <a:t>How does Lady Macbeth feel about her husband’s nature?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Plenary: Cloze Summary (Act 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894" y="1628800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____________ to create a sense of moral confusion. Macbeth’s reputation as a loyal and valiant gentleman is established before he is awarded the title ________________ for his heroism in battle.</a:t>
            </a:r>
          </a:p>
          <a:p>
            <a:pPr marL="118872" indent="0" algn="just">
              <a:buNone/>
            </a:pPr>
            <a:r>
              <a:rPr lang="en-GB" sz="1500" dirty="0" smtClean="0"/>
              <a:t>       Macbeth </a:t>
            </a:r>
            <a:r>
              <a:rPr lang="en-GB" sz="1500" dirty="0"/>
              <a:t>and his loyal friend, __________, 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 smtClean="0"/>
              <a:t>     After </a:t>
            </a:r>
            <a:r>
              <a:rPr lang="en-GB" sz="1500" dirty="0"/>
              <a:t>the battle, King Duncan names Malcolm, The Prince of Cumberland, his heir. In a ______________, 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 smtClean="0"/>
              <a:t>       His </a:t>
            </a:r>
            <a:r>
              <a:rPr lang="en-GB" sz="1500" dirty="0"/>
              <a:t>wife receives his letter and states that he is ambitious, but too ___________. 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 smtClean="0"/>
              <a:t>       King </a:t>
            </a:r>
            <a:r>
              <a:rPr lang="en-GB" sz="1500" dirty="0"/>
              <a:t>Duncan arrives at Macbeth’s castle and Macbeth decides to go no further in the murder plot. Lady Macbeth questions Macbeth’s ______________, so they decide the murder will happen.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9538" y="1556792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</a:t>
            </a:r>
            <a:r>
              <a:rPr lang="en-GB" sz="1500" b="1" dirty="0" smtClean="0">
                <a:solidFill>
                  <a:srgbClr val="7030A0"/>
                </a:solidFill>
              </a:rPr>
              <a:t>paradoxes</a:t>
            </a:r>
            <a:r>
              <a:rPr lang="en-GB" sz="1500" dirty="0" smtClean="0"/>
              <a:t> </a:t>
            </a:r>
            <a:r>
              <a:rPr lang="en-GB" sz="1500" dirty="0"/>
              <a:t>to create a sense of moral confusion. Macbeth’s reputation as a loyal and valiant gentleman is established before he is awarded the title </a:t>
            </a:r>
            <a:r>
              <a:rPr lang="en-GB" sz="1500" b="1" dirty="0" smtClean="0">
                <a:solidFill>
                  <a:srgbClr val="7030A0"/>
                </a:solidFill>
              </a:rPr>
              <a:t>Thane of Cawdor </a:t>
            </a:r>
            <a:r>
              <a:rPr lang="en-GB" sz="1500" dirty="0" smtClean="0"/>
              <a:t>for </a:t>
            </a:r>
            <a:r>
              <a:rPr lang="en-GB" sz="1500" dirty="0"/>
              <a:t>his heroism in battle.</a:t>
            </a:r>
          </a:p>
          <a:p>
            <a:pPr marL="118872" indent="0" algn="just">
              <a:buNone/>
            </a:pPr>
            <a:r>
              <a:rPr lang="en-GB" sz="1500" dirty="0" smtClean="0"/>
              <a:t>       Macbeth </a:t>
            </a:r>
            <a:r>
              <a:rPr lang="en-GB" sz="1500" dirty="0"/>
              <a:t>and his loyal friend, </a:t>
            </a:r>
            <a:r>
              <a:rPr lang="en-GB" sz="1500" b="1" dirty="0" smtClean="0">
                <a:solidFill>
                  <a:srgbClr val="7030A0"/>
                </a:solidFill>
              </a:rPr>
              <a:t>Banquo</a:t>
            </a:r>
            <a:r>
              <a:rPr lang="en-GB" sz="1500" dirty="0" smtClean="0"/>
              <a:t>, </a:t>
            </a:r>
            <a:r>
              <a:rPr lang="en-GB" sz="1500" dirty="0"/>
              <a:t>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 smtClean="0"/>
              <a:t>     After </a:t>
            </a:r>
            <a:r>
              <a:rPr lang="en-GB" sz="1500" dirty="0"/>
              <a:t>the battle, King Duncan names Malcolm, The Prince of Cumberland, his heir. In a </a:t>
            </a:r>
            <a:r>
              <a:rPr lang="en-GB" sz="1500" b="1" dirty="0" smtClean="0">
                <a:solidFill>
                  <a:srgbClr val="7030A0"/>
                </a:solidFill>
              </a:rPr>
              <a:t>soliloquy</a:t>
            </a:r>
            <a:r>
              <a:rPr lang="en-GB" sz="1500" dirty="0" smtClean="0"/>
              <a:t>, </a:t>
            </a:r>
            <a:r>
              <a:rPr lang="en-GB" sz="1500" dirty="0"/>
              <a:t>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 smtClean="0"/>
              <a:t>       His </a:t>
            </a:r>
            <a:r>
              <a:rPr lang="en-GB" sz="1500" dirty="0"/>
              <a:t>wife receives his letter and states that he is ambitious, but too </a:t>
            </a:r>
            <a:r>
              <a:rPr lang="en-GB" sz="1500" b="1" dirty="0" smtClean="0">
                <a:solidFill>
                  <a:srgbClr val="7030A0"/>
                </a:solidFill>
              </a:rPr>
              <a:t>honest</a:t>
            </a:r>
            <a:r>
              <a:rPr lang="en-GB" sz="1500" dirty="0" smtClean="0"/>
              <a:t>. </a:t>
            </a:r>
            <a:r>
              <a:rPr lang="en-GB" sz="1500" dirty="0"/>
              <a:t>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 smtClean="0"/>
              <a:t>       King </a:t>
            </a:r>
            <a:r>
              <a:rPr lang="en-GB" sz="1500" dirty="0"/>
              <a:t>Duncan arrives at Macbeth’s castle and Macbeth decides to go no further in the murder plot. Lady Macbeth questions Macbeth’s </a:t>
            </a:r>
            <a:r>
              <a:rPr lang="en-GB" sz="1500" b="1" dirty="0" smtClean="0">
                <a:solidFill>
                  <a:srgbClr val="7030A0"/>
                </a:solidFill>
              </a:rPr>
              <a:t>masculinity</a:t>
            </a:r>
            <a:r>
              <a:rPr lang="en-GB" sz="1500" dirty="0" smtClean="0"/>
              <a:t>, </a:t>
            </a:r>
            <a:r>
              <a:rPr lang="en-GB" sz="1500" dirty="0"/>
              <a:t>so they decide the murder will happen.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778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Consolidating knowledge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8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32078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54" y="17479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3431004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67" y="3455056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9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3066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Make a connection between what we have read so far and the images below.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25" y="256490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424833" cy="236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41" y="460906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90954"/>
            <a:ext cx="1838299" cy="13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16" y="5013176"/>
            <a:ext cx="1939850" cy="16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DO NOW!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5903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 smtClean="0"/>
              <a:t>Match the word to the definition.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55" y="908720"/>
            <a:ext cx="8388424" cy="367240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_____________ </a:t>
            </a:r>
            <a:r>
              <a:rPr lang="en-GB" b="1" dirty="0" smtClean="0">
                <a:solidFill>
                  <a:schemeClr val="tx1"/>
                </a:solidFill>
              </a:rPr>
              <a:t>qualities or attributes regarded as characteristic of men. 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 </a:t>
            </a:r>
            <a:r>
              <a:rPr lang="en-GB" b="1" dirty="0" smtClean="0">
                <a:solidFill>
                  <a:schemeClr val="tx1"/>
                </a:solidFill>
              </a:rPr>
              <a:t> brutal behaviour or attitudes.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__________ control or influence (a person or situation) cleverly or unscrupulously.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____________  a large snake.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26452" y="4788202"/>
            <a:ext cx="7416824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Serpent      Manipulate</a:t>
            </a:r>
            <a:endParaRPr lang="en-GB" sz="4800" dirty="0">
              <a:solidFill>
                <a:prstClr val="white"/>
              </a:solidFill>
            </a:endParaRPr>
          </a:p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Cruelty     Masculinity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Answers! Please give yourself a tick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B050"/>
                </a:solidFill>
              </a:rPr>
              <a:t>Masculinity</a:t>
            </a:r>
            <a:r>
              <a:rPr lang="en-GB" sz="4000" b="1" dirty="0" smtClean="0">
                <a:solidFill>
                  <a:schemeClr val="tx1"/>
                </a:solidFill>
              </a:rPr>
              <a:t> qualities or attributes regarded as characteristic of men. </a:t>
            </a:r>
          </a:p>
          <a:p>
            <a:r>
              <a:rPr lang="en-GB" sz="4000" b="1" u="sng" dirty="0" smtClean="0">
                <a:solidFill>
                  <a:srgbClr val="00B050"/>
                </a:solidFill>
              </a:rPr>
              <a:t>Cruelty </a:t>
            </a:r>
            <a:r>
              <a:rPr lang="en-GB" sz="4000" b="1" dirty="0" smtClean="0">
                <a:solidFill>
                  <a:schemeClr val="tx1"/>
                </a:solidFill>
              </a:rPr>
              <a:t>brutal behaviour or attitudes.</a:t>
            </a:r>
          </a:p>
          <a:p>
            <a:r>
              <a:rPr lang="en-GB" sz="4000" b="1" u="sng" dirty="0" smtClean="0">
                <a:solidFill>
                  <a:srgbClr val="00B050"/>
                </a:solidFill>
              </a:rPr>
              <a:t>Manipulate</a:t>
            </a:r>
            <a:r>
              <a:rPr lang="en-GB" sz="4000" b="1" dirty="0" smtClean="0">
                <a:solidFill>
                  <a:schemeClr val="tx1"/>
                </a:solidFill>
              </a:rPr>
              <a:t> control or influence (a person or situation) cleverly or unscrupulously.</a:t>
            </a:r>
          </a:p>
          <a:p>
            <a:r>
              <a:rPr lang="en-GB" sz="4000" b="1" u="sng" dirty="0" smtClean="0">
                <a:solidFill>
                  <a:srgbClr val="00B050"/>
                </a:solidFill>
              </a:rPr>
              <a:t>Serpent </a:t>
            </a:r>
            <a:r>
              <a:rPr lang="en-GB" sz="4000" b="1" dirty="0" smtClean="0">
                <a:solidFill>
                  <a:schemeClr val="tx1"/>
                </a:solidFill>
              </a:rPr>
              <a:t> a large snake.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2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Act 1, scene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772816"/>
            <a:ext cx="4267200" cy="4625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 this scene we will need the following roles:</a:t>
            </a:r>
          </a:p>
          <a:p>
            <a:pPr lvl="1"/>
            <a:r>
              <a:rPr lang="en-US" sz="4000" dirty="0" smtClean="0"/>
              <a:t>Lady Macbeth</a:t>
            </a:r>
          </a:p>
          <a:p>
            <a:pPr lvl="1"/>
            <a:r>
              <a:rPr lang="en-US" sz="4000" dirty="0" smtClean="0"/>
              <a:t>Attendant</a:t>
            </a:r>
          </a:p>
          <a:p>
            <a:pPr lvl="1"/>
            <a:r>
              <a:rPr lang="en-US" sz="4000" dirty="0" smtClean="0"/>
              <a:t>Macbeth</a:t>
            </a:r>
            <a:endParaRPr lang="en-US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885094" cy="26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Reading task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/>
          <a:lstStyle/>
          <a:p>
            <a:r>
              <a:rPr lang="en-US" dirty="0" smtClean="0"/>
              <a:t>This is Lady Macbeth’s first appearance in the play.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Based on the way Shakespeare has her speak, how do you visualise her?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(age, costume, phsyical apperance, etc)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Thinking task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862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3599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65" y="0"/>
            <a:ext cx="5728735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0"/>
            <a:ext cx="2857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0" y="2730711"/>
            <a:ext cx="6293544" cy="41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76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91" y="3345007"/>
            <a:ext cx="31561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Macbeth’s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75086"/>
            <a:ext cx="4608512" cy="462381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GB" sz="2600" dirty="0" smtClean="0"/>
              <a:t>Act 1, Scene 5 begins with Lady Macbeth reading her husband’s letter and responding to it. What do we learn about:</a:t>
            </a:r>
          </a:p>
          <a:p>
            <a:pPr marL="118872" indent="0">
              <a:buNone/>
            </a:pPr>
            <a:endParaRPr lang="en-GB" sz="2000" dirty="0"/>
          </a:p>
          <a:p>
            <a:pPr marL="633222" indent="-514350">
              <a:buFont typeface="+mj-lt"/>
              <a:buAutoNum type="alphaLcParenR"/>
            </a:pPr>
            <a:r>
              <a:rPr lang="en-GB" dirty="0" smtClean="0"/>
              <a:t>Macbeth’s state of mind</a:t>
            </a:r>
          </a:p>
          <a:p>
            <a:pPr marL="633222" indent="-514350">
              <a:buFont typeface="+mj-lt"/>
              <a:buAutoNum type="alphaLcParenR"/>
            </a:pPr>
            <a:endParaRPr lang="en-GB" sz="2000" dirty="0" smtClean="0"/>
          </a:p>
          <a:p>
            <a:pPr marL="633222" indent="-514350">
              <a:buFont typeface="+mj-lt"/>
              <a:buAutoNum type="alphaLcParenR"/>
            </a:pPr>
            <a:r>
              <a:rPr lang="en-GB" dirty="0" smtClean="0"/>
              <a:t>Lady Macbeth’s character</a:t>
            </a:r>
          </a:p>
          <a:p>
            <a:pPr marL="633222" indent="-514350">
              <a:buFont typeface="+mj-lt"/>
              <a:buAutoNum type="alphaLcParenR"/>
            </a:pPr>
            <a:endParaRPr lang="en-GB" sz="2000" dirty="0" smtClean="0"/>
          </a:p>
          <a:p>
            <a:pPr marL="633222" indent="-514350">
              <a:buFont typeface="+mj-lt"/>
              <a:buAutoNum type="alphaLcParenR"/>
            </a:pPr>
            <a:r>
              <a:rPr lang="en-GB" dirty="0" smtClean="0"/>
              <a:t>Their relationship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r="11623"/>
          <a:stretch/>
        </p:blipFill>
        <p:spPr bwMode="auto">
          <a:xfrm>
            <a:off x="5355858" y="1844824"/>
            <a:ext cx="3803841" cy="42843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Thinking task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12906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1049</Words>
  <Application>Microsoft Office PowerPoint</Application>
  <PresentationFormat>On-screen Show (4:3)</PresentationFormat>
  <Paragraphs>105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Make a connection between what we have read so far and the images below.</vt:lpstr>
      <vt:lpstr>Match the word to the definition.</vt:lpstr>
      <vt:lpstr>Answers! Please give yourself a tick </vt:lpstr>
      <vt:lpstr>Act 1, scene 5</vt:lpstr>
      <vt:lpstr>Questions</vt:lpstr>
      <vt:lpstr>PowerPoint Presentation</vt:lpstr>
      <vt:lpstr>PowerPoint Presentation</vt:lpstr>
      <vt:lpstr>Macbeth’s Letter</vt:lpstr>
      <vt:lpstr>Key Quotation: Make Notes</vt:lpstr>
      <vt:lpstr>Context Question</vt:lpstr>
      <vt:lpstr>Context question: Act 1, Scene 5 What do we learn about LM in this extract?</vt:lpstr>
      <vt:lpstr>Task: Now answer the question in 2-3 paragraphs using the quotations you have highlighted.</vt:lpstr>
      <vt:lpstr>Women in the 1600s</vt:lpstr>
      <vt:lpstr>Thinking questions</vt:lpstr>
      <vt:lpstr>Plenary: Cloze Summary (Act 1)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Deb</cp:lastModifiedBy>
  <cp:revision>8</cp:revision>
  <dcterms:created xsi:type="dcterms:W3CDTF">2020-06-09T11:33:11Z</dcterms:created>
  <dcterms:modified xsi:type="dcterms:W3CDTF">2020-06-10T13:47:13Z</dcterms:modified>
</cp:coreProperties>
</file>