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2" r:id="rId3"/>
    <p:sldId id="293" r:id="rId4"/>
    <p:sldId id="294" r:id="rId5"/>
    <p:sldId id="408" r:id="rId6"/>
    <p:sldId id="295" r:id="rId7"/>
    <p:sldId id="29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5EE3-6C42-49F7-B2A9-E32DCF4A50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D5D50C0-4825-4A78-8638-D10E359FD2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EFD5EE-D5F0-4A10-B5D8-E8845267FEC6}"/>
              </a:ext>
            </a:extLst>
          </p:cNvPr>
          <p:cNvSpPr>
            <a:spLocks noGrp="1"/>
          </p:cNvSpPr>
          <p:nvPr>
            <p:ph type="dt" sz="half" idx="10"/>
          </p:nvPr>
        </p:nvSpPr>
        <p:spPr/>
        <p:txBody>
          <a:bodyPr/>
          <a:lstStyle/>
          <a:p>
            <a:fld id="{692D11DD-180B-44CA-92AD-64D9DC5AAEC2}" type="datetimeFigureOut">
              <a:rPr lang="en-GB" smtClean="0"/>
              <a:t>22/09/2020</a:t>
            </a:fld>
            <a:endParaRPr lang="en-GB"/>
          </a:p>
        </p:txBody>
      </p:sp>
      <p:sp>
        <p:nvSpPr>
          <p:cNvPr id="5" name="Footer Placeholder 4">
            <a:extLst>
              <a:ext uri="{FF2B5EF4-FFF2-40B4-BE49-F238E27FC236}">
                <a16:creationId xmlns:a16="http://schemas.microsoft.com/office/drawing/2014/main" id="{933F0994-7644-42EA-8945-3FC07CF96E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000A62-AF57-4420-A7EE-CD171031ECBE}"/>
              </a:ext>
            </a:extLst>
          </p:cNvPr>
          <p:cNvSpPr>
            <a:spLocks noGrp="1"/>
          </p:cNvSpPr>
          <p:nvPr>
            <p:ph type="sldNum" sz="quarter" idx="12"/>
          </p:nvPr>
        </p:nvSpPr>
        <p:spPr/>
        <p:txBody>
          <a:bodyPr/>
          <a:lstStyle/>
          <a:p>
            <a:fld id="{63CC8D0D-0DFC-4AA4-83FB-7FB718B522ED}" type="slidenum">
              <a:rPr lang="en-GB" smtClean="0"/>
              <a:t>‹#›</a:t>
            </a:fld>
            <a:endParaRPr lang="en-GB"/>
          </a:p>
        </p:txBody>
      </p:sp>
    </p:spTree>
    <p:extLst>
      <p:ext uri="{BB962C8B-B14F-4D97-AF65-F5344CB8AC3E}">
        <p14:creationId xmlns:p14="http://schemas.microsoft.com/office/powerpoint/2010/main" val="364238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1F0D0-0F52-4FD9-B270-9FA733357B8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8C5DF7-AD71-4CEB-B765-675CA9E1CE2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6301DD-4E73-4DA9-B36E-8E6FFB2B8C00}"/>
              </a:ext>
            </a:extLst>
          </p:cNvPr>
          <p:cNvSpPr>
            <a:spLocks noGrp="1"/>
          </p:cNvSpPr>
          <p:nvPr>
            <p:ph type="dt" sz="half" idx="10"/>
          </p:nvPr>
        </p:nvSpPr>
        <p:spPr/>
        <p:txBody>
          <a:bodyPr/>
          <a:lstStyle/>
          <a:p>
            <a:fld id="{692D11DD-180B-44CA-92AD-64D9DC5AAEC2}" type="datetimeFigureOut">
              <a:rPr lang="en-GB" smtClean="0"/>
              <a:t>22/09/2020</a:t>
            </a:fld>
            <a:endParaRPr lang="en-GB"/>
          </a:p>
        </p:txBody>
      </p:sp>
      <p:sp>
        <p:nvSpPr>
          <p:cNvPr id="5" name="Footer Placeholder 4">
            <a:extLst>
              <a:ext uri="{FF2B5EF4-FFF2-40B4-BE49-F238E27FC236}">
                <a16:creationId xmlns:a16="http://schemas.microsoft.com/office/drawing/2014/main" id="{14B3FB2D-3B64-4758-96EA-6E0D07395F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D44E00-D161-44F3-949E-373B91110176}"/>
              </a:ext>
            </a:extLst>
          </p:cNvPr>
          <p:cNvSpPr>
            <a:spLocks noGrp="1"/>
          </p:cNvSpPr>
          <p:nvPr>
            <p:ph type="sldNum" sz="quarter" idx="12"/>
          </p:nvPr>
        </p:nvSpPr>
        <p:spPr/>
        <p:txBody>
          <a:bodyPr/>
          <a:lstStyle/>
          <a:p>
            <a:fld id="{63CC8D0D-0DFC-4AA4-83FB-7FB718B522ED}" type="slidenum">
              <a:rPr lang="en-GB" smtClean="0"/>
              <a:t>‹#›</a:t>
            </a:fld>
            <a:endParaRPr lang="en-GB"/>
          </a:p>
        </p:txBody>
      </p:sp>
    </p:spTree>
    <p:extLst>
      <p:ext uri="{BB962C8B-B14F-4D97-AF65-F5344CB8AC3E}">
        <p14:creationId xmlns:p14="http://schemas.microsoft.com/office/powerpoint/2010/main" val="126697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788A56-96B6-4D2B-BED1-89C536896D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2E1F57-45A1-4C18-903F-34ED287770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D12901-3145-4925-BE78-591A1FBD1A98}"/>
              </a:ext>
            </a:extLst>
          </p:cNvPr>
          <p:cNvSpPr>
            <a:spLocks noGrp="1"/>
          </p:cNvSpPr>
          <p:nvPr>
            <p:ph type="dt" sz="half" idx="10"/>
          </p:nvPr>
        </p:nvSpPr>
        <p:spPr/>
        <p:txBody>
          <a:bodyPr/>
          <a:lstStyle/>
          <a:p>
            <a:fld id="{692D11DD-180B-44CA-92AD-64D9DC5AAEC2}" type="datetimeFigureOut">
              <a:rPr lang="en-GB" smtClean="0"/>
              <a:t>22/09/2020</a:t>
            </a:fld>
            <a:endParaRPr lang="en-GB"/>
          </a:p>
        </p:txBody>
      </p:sp>
      <p:sp>
        <p:nvSpPr>
          <p:cNvPr id="5" name="Footer Placeholder 4">
            <a:extLst>
              <a:ext uri="{FF2B5EF4-FFF2-40B4-BE49-F238E27FC236}">
                <a16:creationId xmlns:a16="http://schemas.microsoft.com/office/drawing/2014/main" id="{D241148D-9C16-4937-B106-75E1A0380E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F0F157-39C3-46C1-9162-FA55D00795D4}"/>
              </a:ext>
            </a:extLst>
          </p:cNvPr>
          <p:cNvSpPr>
            <a:spLocks noGrp="1"/>
          </p:cNvSpPr>
          <p:nvPr>
            <p:ph type="sldNum" sz="quarter" idx="12"/>
          </p:nvPr>
        </p:nvSpPr>
        <p:spPr/>
        <p:txBody>
          <a:bodyPr/>
          <a:lstStyle/>
          <a:p>
            <a:fld id="{63CC8D0D-0DFC-4AA4-83FB-7FB718B522ED}" type="slidenum">
              <a:rPr lang="en-GB" smtClean="0"/>
              <a:t>‹#›</a:t>
            </a:fld>
            <a:endParaRPr lang="en-GB"/>
          </a:p>
        </p:txBody>
      </p:sp>
    </p:spTree>
    <p:extLst>
      <p:ext uri="{BB962C8B-B14F-4D97-AF65-F5344CB8AC3E}">
        <p14:creationId xmlns:p14="http://schemas.microsoft.com/office/powerpoint/2010/main" val="235142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40541-BA6C-4963-857C-CB1AF2F85A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FEE166-6A82-444E-A8F3-66AC25402C0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905490-818A-4A16-9500-A3E945EA1ED5}"/>
              </a:ext>
            </a:extLst>
          </p:cNvPr>
          <p:cNvSpPr>
            <a:spLocks noGrp="1"/>
          </p:cNvSpPr>
          <p:nvPr>
            <p:ph type="dt" sz="half" idx="10"/>
          </p:nvPr>
        </p:nvSpPr>
        <p:spPr/>
        <p:txBody>
          <a:bodyPr/>
          <a:lstStyle/>
          <a:p>
            <a:fld id="{692D11DD-180B-44CA-92AD-64D9DC5AAEC2}" type="datetimeFigureOut">
              <a:rPr lang="en-GB" smtClean="0"/>
              <a:t>22/09/2020</a:t>
            </a:fld>
            <a:endParaRPr lang="en-GB"/>
          </a:p>
        </p:txBody>
      </p:sp>
      <p:sp>
        <p:nvSpPr>
          <p:cNvPr id="5" name="Footer Placeholder 4">
            <a:extLst>
              <a:ext uri="{FF2B5EF4-FFF2-40B4-BE49-F238E27FC236}">
                <a16:creationId xmlns:a16="http://schemas.microsoft.com/office/drawing/2014/main" id="{5834B8CC-C38C-4BF5-AD9D-AB9D770043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F0DF28-F61F-420F-8C23-09EDDFD5CCF7}"/>
              </a:ext>
            </a:extLst>
          </p:cNvPr>
          <p:cNvSpPr>
            <a:spLocks noGrp="1"/>
          </p:cNvSpPr>
          <p:nvPr>
            <p:ph type="sldNum" sz="quarter" idx="12"/>
          </p:nvPr>
        </p:nvSpPr>
        <p:spPr/>
        <p:txBody>
          <a:bodyPr/>
          <a:lstStyle/>
          <a:p>
            <a:fld id="{63CC8D0D-0DFC-4AA4-83FB-7FB718B522ED}" type="slidenum">
              <a:rPr lang="en-GB" smtClean="0"/>
              <a:t>‹#›</a:t>
            </a:fld>
            <a:endParaRPr lang="en-GB"/>
          </a:p>
        </p:txBody>
      </p:sp>
    </p:spTree>
    <p:extLst>
      <p:ext uri="{BB962C8B-B14F-4D97-AF65-F5344CB8AC3E}">
        <p14:creationId xmlns:p14="http://schemas.microsoft.com/office/powerpoint/2010/main" val="2060005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5CF1A-AFEE-451F-B1EB-F44C65C5FB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2EE3FC0-AE51-4C1D-9966-A2CDFF42A5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AC181A-F49A-4638-967B-99A351C49EF1}"/>
              </a:ext>
            </a:extLst>
          </p:cNvPr>
          <p:cNvSpPr>
            <a:spLocks noGrp="1"/>
          </p:cNvSpPr>
          <p:nvPr>
            <p:ph type="dt" sz="half" idx="10"/>
          </p:nvPr>
        </p:nvSpPr>
        <p:spPr/>
        <p:txBody>
          <a:bodyPr/>
          <a:lstStyle/>
          <a:p>
            <a:fld id="{692D11DD-180B-44CA-92AD-64D9DC5AAEC2}" type="datetimeFigureOut">
              <a:rPr lang="en-GB" smtClean="0"/>
              <a:t>22/09/2020</a:t>
            </a:fld>
            <a:endParaRPr lang="en-GB"/>
          </a:p>
        </p:txBody>
      </p:sp>
      <p:sp>
        <p:nvSpPr>
          <p:cNvPr id="5" name="Footer Placeholder 4">
            <a:extLst>
              <a:ext uri="{FF2B5EF4-FFF2-40B4-BE49-F238E27FC236}">
                <a16:creationId xmlns:a16="http://schemas.microsoft.com/office/drawing/2014/main" id="{930A5EEF-4C50-4526-82F2-B95DA244B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437A76-CE33-4314-AD71-89D3F0DAC0A8}"/>
              </a:ext>
            </a:extLst>
          </p:cNvPr>
          <p:cNvSpPr>
            <a:spLocks noGrp="1"/>
          </p:cNvSpPr>
          <p:nvPr>
            <p:ph type="sldNum" sz="quarter" idx="12"/>
          </p:nvPr>
        </p:nvSpPr>
        <p:spPr/>
        <p:txBody>
          <a:bodyPr/>
          <a:lstStyle/>
          <a:p>
            <a:fld id="{63CC8D0D-0DFC-4AA4-83FB-7FB718B522ED}" type="slidenum">
              <a:rPr lang="en-GB" smtClean="0"/>
              <a:t>‹#›</a:t>
            </a:fld>
            <a:endParaRPr lang="en-GB"/>
          </a:p>
        </p:txBody>
      </p:sp>
    </p:spTree>
    <p:extLst>
      <p:ext uri="{BB962C8B-B14F-4D97-AF65-F5344CB8AC3E}">
        <p14:creationId xmlns:p14="http://schemas.microsoft.com/office/powerpoint/2010/main" val="2425093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8547-35C3-4114-A444-5DADD08E04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4E44C0-23A8-46E8-B711-A595C91D97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9E9C436-D136-4395-81A5-1A28C2E3B89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953ABCC-621C-4BB5-9B25-F49977A6F388}"/>
              </a:ext>
            </a:extLst>
          </p:cNvPr>
          <p:cNvSpPr>
            <a:spLocks noGrp="1"/>
          </p:cNvSpPr>
          <p:nvPr>
            <p:ph type="dt" sz="half" idx="10"/>
          </p:nvPr>
        </p:nvSpPr>
        <p:spPr/>
        <p:txBody>
          <a:bodyPr/>
          <a:lstStyle/>
          <a:p>
            <a:fld id="{692D11DD-180B-44CA-92AD-64D9DC5AAEC2}" type="datetimeFigureOut">
              <a:rPr lang="en-GB" smtClean="0"/>
              <a:t>22/09/2020</a:t>
            </a:fld>
            <a:endParaRPr lang="en-GB"/>
          </a:p>
        </p:txBody>
      </p:sp>
      <p:sp>
        <p:nvSpPr>
          <p:cNvPr id="6" name="Footer Placeholder 5">
            <a:extLst>
              <a:ext uri="{FF2B5EF4-FFF2-40B4-BE49-F238E27FC236}">
                <a16:creationId xmlns:a16="http://schemas.microsoft.com/office/drawing/2014/main" id="{3134E39A-C94B-488F-9E2B-4CB761D80F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2F245E-34B5-4FFF-B02A-CFC3DE1A0365}"/>
              </a:ext>
            </a:extLst>
          </p:cNvPr>
          <p:cNvSpPr>
            <a:spLocks noGrp="1"/>
          </p:cNvSpPr>
          <p:nvPr>
            <p:ph type="sldNum" sz="quarter" idx="12"/>
          </p:nvPr>
        </p:nvSpPr>
        <p:spPr/>
        <p:txBody>
          <a:bodyPr/>
          <a:lstStyle/>
          <a:p>
            <a:fld id="{63CC8D0D-0DFC-4AA4-83FB-7FB718B522ED}" type="slidenum">
              <a:rPr lang="en-GB" smtClean="0"/>
              <a:t>‹#›</a:t>
            </a:fld>
            <a:endParaRPr lang="en-GB"/>
          </a:p>
        </p:txBody>
      </p:sp>
    </p:spTree>
    <p:extLst>
      <p:ext uri="{BB962C8B-B14F-4D97-AF65-F5344CB8AC3E}">
        <p14:creationId xmlns:p14="http://schemas.microsoft.com/office/powerpoint/2010/main" val="348282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4797-5938-4539-A30C-3496F6F2E50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33CD06D-164E-4A1A-9C5B-355DB8E1E6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92FD9A6-E0BC-4D1F-B547-3CAF0476A4B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AC49DA1-46C2-45B8-8BAE-685D115061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59C84D-BB34-40CE-BE64-54C69B91F3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7B46D13-F34E-4360-8235-E901413F6462}"/>
              </a:ext>
            </a:extLst>
          </p:cNvPr>
          <p:cNvSpPr>
            <a:spLocks noGrp="1"/>
          </p:cNvSpPr>
          <p:nvPr>
            <p:ph type="dt" sz="half" idx="10"/>
          </p:nvPr>
        </p:nvSpPr>
        <p:spPr/>
        <p:txBody>
          <a:bodyPr/>
          <a:lstStyle/>
          <a:p>
            <a:fld id="{692D11DD-180B-44CA-92AD-64D9DC5AAEC2}" type="datetimeFigureOut">
              <a:rPr lang="en-GB" smtClean="0"/>
              <a:t>22/09/2020</a:t>
            </a:fld>
            <a:endParaRPr lang="en-GB"/>
          </a:p>
        </p:txBody>
      </p:sp>
      <p:sp>
        <p:nvSpPr>
          <p:cNvPr id="8" name="Footer Placeholder 7">
            <a:extLst>
              <a:ext uri="{FF2B5EF4-FFF2-40B4-BE49-F238E27FC236}">
                <a16:creationId xmlns:a16="http://schemas.microsoft.com/office/drawing/2014/main" id="{B274D16B-6F08-462A-9DBD-887B32A07BC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5AF65C-DE90-42D3-9E8A-84BB990724BA}"/>
              </a:ext>
            </a:extLst>
          </p:cNvPr>
          <p:cNvSpPr>
            <a:spLocks noGrp="1"/>
          </p:cNvSpPr>
          <p:nvPr>
            <p:ph type="sldNum" sz="quarter" idx="12"/>
          </p:nvPr>
        </p:nvSpPr>
        <p:spPr/>
        <p:txBody>
          <a:bodyPr/>
          <a:lstStyle/>
          <a:p>
            <a:fld id="{63CC8D0D-0DFC-4AA4-83FB-7FB718B522ED}" type="slidenum">
              <a:rPr lang="en-GB" smtClean="0"/>
              <a:t>‹#›</a:t>
            </a:fld>
            <a:endParaRPr lang="en-GB"/>
          </a:p>
        </p:txBody>
      </p:sp>
    </p:spTree>
    <p:extLst>
      <p:ext uri="{BB962C8B-B14F-4D97-AF65-F5344CB8AC3E}">
        <p14:creationId xmlns:p14="http://schemas.microsoft.com/office/powerpoint/2010/main" val="3684539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DDDD0-1063-4C9E-A9EF-A1D0353797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522BDD5-8517-4C37-9E85-C1E277336DAA}"/>
              </a:ext>
            </a:extLst>
          </p:cNvPr>
          <p:cNvSpPr>
            <a:spLocks noGrp="1"/>
          </p:cNvSpPr>
          <p:nvPr>
            <p:ph type="dt" sz="half" idx="10"/>
          </p:nvPr>
        </p:nvSpPr>
        <p:spPr/>
        <p:txBody>
          <a:bodyPr/>
          <a:lstStyle/>
          <a:p>
            <a:fld id="{692D11DD-180B-44CA-92AD-64D9DC5AAEC2}" type="datetimeFigureOut">
              <a:rPr lang="en-GB" smtClean="0"/>
              <a:t>22/09/2020</a:t>
            </a:fld>
            <a:endParaRPr lang="en-GB"/>
          </a:p>
        </p:txBody>
      </p:sp>
      <p:sp>
        <p:nvSpPr>
          <p:cNvPr id="4" name="Footer Placeholder 3">
            <a:extLst>
              <a:ext uri="{FF2B5EF4-FFF2-40B4-BE49-F238E27FC236}">
                <a16:creationId xmlns:a16="http://schemas.microsoft.com/office/drawing/2014/main" id="{1B3DF4D3-CD84-4953-8A63-3945AE32755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E1F462-4610-4F09-BB95-64F942FBC878}"/>
              </a:ext>
            </a:extLst>
          </p:cNvPr>
          <p:cNvSpPr>
            <a:spLocks noGrp="1"/>
          </p:cNvSpPr>
          <p:nvPr>
            <p:ph type="sldNum" sz="quarter" idx="12"/>
          </p:nvPr>
        </p:nvSpPr>
        <p:spPr/>
        <p:txBody>
          <a:bodyPr/>
          <a:lstStyle/>
          <a:p>
            <a:fld id="{63CC8D0D-0DFC-4AA4-83FB-7FB718B522ED}" type="slidenum">
              <a:rPr lang="en-GB" smtClean="0"/>
              <a:t>‹#›</a:t>
            </a:fld>
            <a:endParaRPr lang="en-GB"/>
          </a:p>
        </p:txBody>
      </p:sp>
    </p:spTree>
    <p:extLst>
      <p:ext uri="{BB962C8B-B14F-4D97-AF65-F5344CB8AC3E}">
        <p14:creationId xmlns:p14="http://schemas.microsoft.com/office/powerpoint/2010/main" val="3799317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B601A-FEA7-4674-8ADF-548511538AA5}"/>
              </a:ext>
            </a:extLst>
          </p:cNvPr>
          <p:cNvSpPr>
            <a:spLocks noGrp="1"/>
          </p:cNvSpPr>
          <p:nvPr>
            <p:ph type="dt" sz="half" idx="10"/>
          </p:nvPr>
        </p:nvSpPr>
        <p:spPr/>
        <p:txBody>
          <a:bodyPr/>
          <a:lstStyle/>
          <a:p>
            <a:fld id="{692D11DD-180B-44CA-92AD-64D9DC5AAEC2}" type="datetimeFigureOut">
              <a:rPr lang="en-GB" smtClean="0"/>
              <a:t>22/09/2020</a:t>
            </a:fld>
            <a:endParaRPr lang="en-GB"/>
          </a:p>
        </p:txBody>
      </p:sp>
      <p:sp>
        <p:nvSpPr>
          <p:cNvPr id="3" name="Footer Placeholder 2">
            <a:extLst>
              <a:ext uri="{FF2B5EF4-FFF2-40B4-BE49-F238E27FC236}">
                <a16:creationId xmlns:a16="http://schemas.microsoft.com/office/drawing/2014/main" id="{A648C220-51B7-4E22-AC8E-DEB7327571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407866-DC5D-4081-BB88-91CD6EE8106C}"/>
              </a:ext>
            </a:extLst>
          </p:cNvPr>
          <p:cNvSpPr>
            <a:spLocks noGrp="1"/>
          </p:cNvSpPr>
          <p:nvPr>
            <p:ph type="sldNum" sz="quarter" idx="12"/>
          </p:nvPr>
        </p:nvSpPr>
        <p:spPr/>
        <p:txBody>
          <a:bodyPr/>
          <a:lstStyle/>
          <a:p>
            <a:fld id="{63CC8D0D-0DFC-4AA4-83FB-7FB718B522ED}" type="slidenum">
              <a:rPr lang="en-GB" smtClean="0"/>
              <a:t>‹#›</a:t>
            </a:fld>
            <a:endParaRPr lang="en-GB"/>
          </a:p>
        </p:txBody>
      </p:sp>
    </p:spTree>
    <p:extLst>
      <p:ext uri="{BB962C8B-B14F-4D97-AF65-F5344CB8AC3E}">
        <p14:creationId xmlns:p14="http://schemas.microsoft.com/office/powerpoint/2010/main" val="309198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847E9-8BAE-4F1C-965E-7E620F2FDC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18D9B4-7E83-4409-9B06-0253E4EBBC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DEA0478-03B8-42E1-95B7-4C106B013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09C704-9A46-48AD-9A9E-FC0CAA8D4E1F}"/>
              </a:ext>
            </a:extLst>
          </p:cNvPr>
          <p:cNvSpPr>
            <a:spLocks noGrp="1"/>
          </p:cNvSpPr>
          <p:nvPr>
            <p:ph type="dt" sz="half" idx="10"/>
          </p:nvPr>
        </p:nvSpPr>
        <p:spPr/>
        <p:txBody>
          <a:bodyPr/>
          <a:lstStyle/>
          <a:p>
            <a:fld id="{692D11DD-180B-44CA-92AD-64D9DC5AAEC2}" type="datetimeFigureOut">
              <a:rPr lang="en-GB" smtClean="0"/>
              <a:t>22/09/2020</a:t>
            </a:fld>
            <a:endParaRPr lang="en-GB"/>
          </a:p>
        </p:txBody>
      </p:sp>
      <p:sp>
        <p:nvSpPr>
          <p:cNvPr id="6" name="Footer Placeholder 5">
            <a:extLst>
              <a:ext uri="{FF2B5EF4-FFF2-40B4-BE49-F238E27FC236}">
                <a16:creationId xmlns:a16="http://schemas.microsoft.com/office/drawing/2014/main" id="{81B60789-224C-4EA7-BF49-B5F979CF29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4972A8-ECBB-4A0E-8600-C077827F5CFC}"/>
              </a:ext>
            </a:extLst>
          </p:cNvPr>
          <p:cNvSpPr>
            <a:spLocks noGrp="1"/>
          </p:cNvSpPr>
          <p:nvPr>
            <p:ph type="sldNum" sz="quarter" idx="12"/>
          </p:nvPr>
        </p:nvSpPr>
        <p:spPr/>
        <p:txBody>
          <a:bodyPr/>
          <a:lstStyle/>
          <a:p>
            <a:fld id="{63CC8D0D-0DFC-4AA4-83FB-7FB718B522ED}" type="slidenum">
              <a:rPr lang="en-GB" smtClean="0"/>
              <a:t>‹#›</a:t>
            </a:fld>
            <a:endParaRPr lang="en-GB"/>
          </a:p>
        </p:txBody>
      </p:sp>
    </p:spTree>
    <p:extLst>
      <p:ext uri="{BB962C8B-B14F-4D97-AF65-F5344CB8AC3E}">
        <p14:creationId xmlns:p14="http://schemas.microsoft.com/office/powerpoint/2010/main" val="171319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1891-FC7A-4E20-B9E5-045CBE6B15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842CF2F-E855-45E3-96F6-45F14E0F3A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7EC813E-E7CA-4F5A-BE9F-5BE1F9BEFE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2BAA1C-F6C7-4176-BB67-5B005C28E694}"/>
              </a:ext>
            </a:extLst>
          </p:cNvPr>
          <p:cNvSpPr>
            <a:spLocks noGrp="1"/>
          </p:cNvSpPr>
          <p:nvPr>
            <p:ph type="dt" sz="half" idx="10"/>
          </p:nvPr>
        </p:nvSpPr>
        <p:spPr/>
        <p:txBody>
          <a:bodyPr/>
          <a:lstStyle/>
          <a:p>
            <a:fld id="{692D11DD-180B-44CA-92AD-64D9DC5AAEC2}" type="datetimeFigureOut">
              <a:rPr lang="en-GB" smtClean="0"/>
              <a:t>22/09/2020</a:t>
            </a:fld>
            <a:endParaRPr lang="en-GB"/>
          </a:p>
        </p:txBody>
      </p:sp>
      <p:sp>
        <p:nvSpPr>
          <p:cNvPr id="6" name="Footer Placeholder 5">
            <a:extLst>
              <a:ext uri="{FF2B5EF4-FFF2-40B4-BE49-F238E27FC236}">
                <a16:creationId xmlns:a16="http://schemas.microsoft.com/office/drawing/2014/main" id="{CD4EC472-55A5-42A0-BE76-743BE8BFC6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1668A6-85D5-4C4A-BD43-4E87694DD53F}"/>
              </a:ext>
            </a:extLst>
          </p:cNvPr>
          <p:cNvSpPr>
            <a:spLocks noGrp="1"/>
          </p:cNvSpPr>
          <p:nvPr>
            <p:ph type="sldNum" sz="quarter" idx="12"/>
          </p:nvPr>
        </p:nvSpPr>
        <p:spPr/>
        <p:txBody>
          <a:bodyPr/>
          <a:lstStyle/>
          <a:p>
            <a:fld id="{63CC8D0D-0DFC-4AA4-83FB-7FB718B522ED}" type="slidenum">
              <a:rPr lang="en-GB" smtClean="0"/>
              <a:t>‹#›</a:t>
            </a:fld>
            <a:endParaRPr lang="en-GB"/>
          </a:p>
        </p:txBody>
      </p:sp>
    </p:spTree>
    <p:extLst>
      <p:ext uri="{BB962C8B-B14F-4D97-AF65-F5344CB8AC3E}">
        <p14:creationId xmlns:p14="http://schemas.microsoft.com/office/powerpoint/2010/main" val="432437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0517C3-62E9-4525-BCA9-A4F3707F86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F1FB99-6C8A-4BC4-ACDC-D01BEB7A42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055481-CE83-4DCD-A83F-AD2A1F98A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D11DD-180B-44CA-92AD-64D9DC5AAEC2}" type="datetimeFigureOut">
              <a:rPr lang="en-GB" smtClean="0"/>
              <a:t>22/09/2020</a:t>
            </a:fld>
            <a:endParaRPr lang="en-GB"/>
          </a:p>
        </p:txBody>
      </p:sp>
      <p:sp>
        <p:nvSpPr>
          <p:cNvPr id="5" name="Footer Placeholder 4">
            <a:extLst>
              <a:ext uri="{FF2B5EF4-FFF2-40B4-BE49-F238E27FC236}">
                <a16:creationId xmlns:a16="http://schemas.microsoft.com/office/drawing/2014/main" id="{0AA4A608-F188-4173-B919-C1936E1825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2B33559-105C-47BC-BFEF-159C993F7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C8D0D-0DFC-4AA4-83FB-7FB718B522ED}" type="slidenum">
              <a:rPr lang="en-GB" smtClean="0"/>
              <a:t>‹#›</a:t>
            </a:fld>
            <a:endParaRPr lang="en-GB"/>
          </a:p>
        </p:txBody>
      </p:sp>
    </p:spTree>
    <p:extLst>
      <p:ext uri="{BB962C8B-B14F-4D97-AF65-F5344CB8AC3E}">
        <p14:creationId xmlns:p14="http://schemas.microsoft.com/office/powerpoint/2010/main" val="1192524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lstStyle/>
          <a:p>
            <a:r>
              <a:rPr lang="en-GB" b="1" u="sng" dirty="0"/>
              <a:t>Question A2 &amp; A3</a:t>
            </a:r>
          </a:p>
        </p:txBody>
      </p:sp>
      <p:sp>
        <p:nvSpPr>
          <p:cNvPr id="3" name="Content Placeholder 2"/>
          <p:cNvSpPr>
            <a:spLocks noGrp="1"/>
          </p:cNvSpPr>
          <p:nvPr>
            <p:ph idx="1"/>
          </p:nvPr>
        </p:nvSpPr>
        <p:spPr>
          <a:solidFill>
            <a:schemeClr val="tx2">
              <a:lumMod val="10000"/>
              <a:lumOff val="90000"/>
            </a:schemeClr>
          </a:solidFill>
        </p:spPr>
        <p:txBody>
          <a:bodyPr>
            <a:normAutofit/>
          </a:bodyPr>
          <a:lstStyle/>
          <a:p>
            <a:pPr marL="114300" indent="0">
              <a:buNone/>
            </a:pPr>
            <a:r>
              <a:rPr lang="en-GB" sz="4800" dirty="0"/>
              <a:t>LO: To answer a GCSE language paper 1 question A2 &amp; A3 extract.</a:t>
            </a:r>
          </a:p>
          <a:p>
            <a:pPr marL="114300" indent="0">
              <a:buNone/>
            </a:pPr>
            <a:r>
              <a:rPr lang="en-GB" sz="4800" dirty="0"/>
              <a:t>ST: I can meet assessment objective 2</a:t>
            </a:r>
          </a:p>
        </p:txBody>
      </p:sp>
    </p:spTree>
    <p:extLst>
      <p:ext uri="{BB962C8B-B14F-4D97-AF65-F5344CB8AC3E}">
        <p14:creationId xmlns:p14="http://schemas.microsoft.com/office/powerpoint/2010/main" val="377247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260648"/>
            <a:ext cx="2530624" cy="4954562"/>
          </a:xfrm>
          <a:solidFill>
            <a:srgbClr val="FFFF00"/>
          </a:solidFill>
        </p:spPr>
        <p:txBody>
          <a:bodyPr/>
          <a:lstStyle/>
          <a:p>
            <a:r>
              <a:rPr lang="en-GB" dirty="0"/>
              <a:t>Starter: Match the quotation to the linguistic device.</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39816" y="123178"/>
            <a:ext cx="5369024" cy="6450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4914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715200" cy="6034682"/>
          </a:xfrm>
        </p:spPr>
        <p:txBody>
          <a:bodyPr/>
          <a:lstStyle/>
          <a:p>
            <a:r>
              <a:rPr lang="en-GB" dirty="0"/>
              <a:t>Task: Look at the first extract and answer the question – you have 15 minutes to write 3-4 paragraphs. Choose your second extract and answer the question. </a:t>
            </a:r>
            <a:r>
              <a:rPr lang="en-GB" b="1" dirty="0">
                <a:solidFill>
                  <a:srgbClr val="C00000"/>
                </a:solidFill>
              </a:rPr>
              <a:t>REMEMBER</a:t>
            </a:r>
            <a:r>
              <a:rPr lang="en-GB" dirty="0"/>
              <a:t> Use the</a:t>
            </a:r>
            <a:r>
              <a:rPr lang="en-GB" dirty="0">
                <a:solidFill>
                  <a:srgbClr val="FF0000"/>
                </a:solidFill>
              </a:rPr>
              <a:t> P</a:t>
            </a:r>
            <a:r>
              <a:rPr lang="en-GB" dirty="0"/>
              <a:t>.</a:t>
            </a:r>
            <a:r>
              <a:rPr lang="en-GB" dirty="0">
                <a:solidFill>
                  <a:srgbClr val="0070C0"/>
                </a:solidFill>
              </a:rPr>
              <a:t>E</a:t>
            </a:r>
            <a:r>
              <a:rPr lang="en-GB" dirty="0"/>
              <a:t>.</a:t>
            </a:r>
            <a:r>
              <a:rPr lang="en-GB" dirty="0">
                <a:solidFill>
                  <a:srgbClr val="00B050"/>
                </a:solidFill>
              </a:rPr>
              <a:t>T</a:t>
            </a:r>
            <a:r>
              <a:rPr lang="en-GB" dirty="0"/>
              <a:t>.</a:t>
            </a:r>
            <a:r>
              <a:rPr lang="en-GB" dirty="0">
                <a:solidFill>
                  <a:srgbClr val="7030A0"/>
                </a:solidFill>
              </a:rPr>
              <a:t>E</a:t>
            </a:r>
            <a:r>
              <a:rPr lang="en-GB" dirty="0"/>
              <a:t>.</a:t>
            </a:r>
            <a:r>
              <a:rPr lang="en-GB" dirty="0">
                <a:solidFill>
                  <a:srgbClr val="FFC000"/>
                </a:solidFill>
              </a:rPr>
              <a:t>R</a:t>
            </a:r>
            <a:r>
              <a:rPr lang="en-GB" dirty="0"/>
              <a:t>. structure aim for four features – four paragraphs! To TARGET QUESTION A3</a:t>
            </a:r>
          </a:p>
        </p:txBody>
      </p:sp>
    </p:spTree>
    <p:extLst>
      <p:ext uri="{BB962C8B-B14F-4D97-AF65-F5344CB8AC3E}">
        <p14:creationId xmlns:p14="http://schemas.microsoft.com/office/powerpoint/2010/main" val="2405799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439"/>
            <a:ext cx="7956376" cy="1403337"/>
          </a:xfrm>
        </p:spPr>
        <p:txBody>
          <a:bodyPr/>
          <a:lstStyle/>
          <a:p>
            <a:r>
              <a:rPr lang="en-GB" sz="1800" b="1" dirty="0"/>
              <a:t>Extract 1, </a:t>
            </a:r>
            <a:r>
              <a:rPr lang="en-GB" sz="1800" b="1" i="1" dirty="0"/>
              <a:t>Heroes</a:t>
            </a:r>
            <a:r>
              <a:rPr lang="en-GB" sz="1800" b="1" dirty="0"/>
              <a:t> by Robert Cormier: How does the writer use language to show how badly Francis has been injured?  You could include the writer’s choice of: </a:t>
            </a:r>
            <a:br>
              <a:rPr lang="en-GB" sz="1800" b="1" dirty="0"/>
            </a:br>
            <a:r>
              <a:rPr lang="en-GB" sz="1800" b="1" dirty="0"/>
              <a:t>*words and phrases</a:t>
            </a:r>
            <a:br>
              <a:rPr lang="en-GB" sz="1800" b="1" dirty="0"/>
            </a:br>
            <a:r>
              <a:rPr lang="en-GB" sz="1800" b="1" dirty="0"/>
              <a:t>*language features and techniques</a:t>
            </a:r>
            <a:br>
              <a:rPr lang="en-GB" sz="1800" b="1" dirty="0"/>
            </a:br>
            <a:r>
              <a:rPr lang="en-GB" sz="1800" b="1" dirty="0"/>
              <a:t>*sentence forms</a:t>
            </a:r>
          </a:p>
        </p:txBody>
      </p:sp>
      <p:sp>
        <p:nvSpPr>
          <p:cNvPr id="5" name="Content Placeholder 4"/>
          <p:cNvSpPr>
            <a:spLocks noGrp="1"/>
          </p:cNvSpPr>
          <p:nvPr>
            <p:ph idx="1"/>
          </p:nvPr>
        </p:nvSpPr>
        <p:spPr>
          <a:xfrm>
            <a:off x="1703512" y="1412776"/>
            <a:ext cx="8136904" cy="5328592"/>
          </a:xfrm>
        </p:spPr>
        <p:txBody>
          <a:bodyPr>
            <a:normAutofit fontScale="70000" lnSpcReduction="20000"/>
          </a:bodyPr>
          <a:lstStyle/>
          <a:p>
            <a:pPr marL="114300" indent="0">
              <a:buNone/>
            </a:pPr>
            <a:r>
              <a:rPr lang="en-GB" dirty="0"/>
              <a:t>My name is Francis Joseph Cassavant and I have just returned to Frenchtown in Monument and the war is over and I have no face.</a:t>
            </a:r>
          </a:p>
          <a:p>
            <a:pPr marL="114300" indent="0">
              <a:buNone/>
            </a:pPr>
            <a:r>
              <a:rPr lang="en-GB" dirty="0"/>
              <a:t>Oh, I have eyes because I can see and ear-drums because I can hear but no ears to speak of, just bits of dangling flesh. But that’s fine, like Dr Abrams says, because it’s sight and hearing that count and I was not handsome to begin with. He was joking, of course. He was always trying to make me laugh.</a:t>
            </a:r>
          </a:p>
          <a:p>
            <a:pPr marL="114300" indent="0">
              <a:buNone/>
            </a:pPr>
            <a:r>
              <a:rPr lang="en-GB" dirty="0"/>
              <a:t>If anything bothers me, it’s my nose. Or, rather, the absence of my nose. My nostrils are like two small caves and they sometimes get blocked and I have to breathe through my mouth. This dries up my throat and makes it hard for me to swallow. I also become hoarse and cough a lot. My teeth are gone but my jaw is intact and my gums are firm so it’s possible for me to wear dentures. In the past few weeks, my gums began to shrink, however, and the dentures have become loose and they click when I talk and slip around inside my mouth.</a:t>
            </a:r>
          </a:p>
          <a:p>
            <a:pPr marL="114300" indent="0">
              <a:buNone/>
            </a:pPr>
            <a:r>
              <a:rPr lang="en-GB" dirty="0"/>
              <a:t>I have no eyebrows, but eyebrows are minor, really. I do have cheeks. Sort of. I mean, the skin that forms my cheeks was grafted from my thighs and has taken a long time to heal. My thighs sting when my pants rub against them. Dr Abrams says that all my skin will heal in time and my cheeks will someday be as smooth as a baby’s arse. That’s the way he pronounced it: arse. In the meantime, he said, don’t expect anybody to select you for a dance when it’s the Girls’ Choice at the Canteen. </a:t>
            </a:r>
          </a:p>
          <a:p>
            <a:endParaRPr lang="en-GB" dirty="0"/>
          </a:p>
        </p:txBody>
      </p:sp>
    </p:spTree>
    <p:extLst>
      <p:ext uri="{BB962C8B-B14F-4D97-AF65-F5344CB8AC3E}">
        <p14:creationId xmlns:p14="http://schemas.microsoft.com/office/powerpoint/2010/main" val="390237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439"/>
            <a:ext cx="7164288" cy="1115306"/>
          </a:xfrm>
        </p:spPr>
        <p:style>
          <a:lnRef idx="1">
            <a:schemeClr val="accent1"/>
          </a:lnRef>
          <a:fillRef idx="2">
            <a:schemeClr val="accent1"/>
          </a:fillRef>
          <a:effectRef idx="1">
            <a:schemeClr val="accent1"/>
          </a:effectRef>
          <a:fontRef idx="minor">
            <a:schemeClr val="dk1"/>
          </a:fontRef>
        </p:style>
        <p:txBody>
          <a:bodyPr>
            <a:normAutofit/>
          </a:bodyPr>
          <a:lstStyle/>
          <a:p>
            <a:r>
              <a:rPr lang="en-GB" sz="2800" b="1" dirty="0"/>
              <a:t>How does the writer use language to show how badly Francis has been injured?  </a:t>
            </a:r>
          </a:p>
        </p:txBody>
      </p:sp>
      <p:sp>
        <p:nvSpPr>
          <p:cNvPr id="5" name="Content Placeholder 4"/>
          <p:cNvSpPr>
            <a:spLocks noGrp="1"/>
          </p:cNvSpPr>
          <p:nvPr>
            <p:ph idx="1"/>
          </p:nvPr>
        </p:nvSpPr>
        <p:spPr>
          <a:xfrm>
            <a:off x="1703512" y="1412776"/>
            <a:ext cx="8280920" cy="5328592"/>
          </a:xfrm>
        </p:spPr>
        <p:txBody>
          <a:bodyPr>
            <a:normAutofit fontScale="70000" lnSpcReduction="20000"/>
          </a:bodyPr>
          <a:lstStyle/>
          <a:p>
            <a:pPr marL="114300" indent="0">
              <a:buNone/>
            </a:pPr>
            <a:r>
              <a:rPr lang="en-GB" dirty="0"/>
              <a:t>My name is Francis Joseph Cassavant and I have just returned to Frenchtown in Monument and the war is over </a:t>
            </a:r>
            <a:r>
              <a:rPr lang="en-GB" b="1" dirty="0">
                <a:solidFill>
                  <a:srgbClr val="FF0000"/>
                </a:solidFill>
              </a:rPr>
              <a:t>and I have no face.</a:t>
            </a:r>
          </a:p>
          <a:p>
            <a:pPr marL="114300" indent="0">
              <a:buNone/>
            </a:pPr>
            <a:r>
              <a:rPr lang="en-GB" dirty="0"/>
              <a:t>Oh, I have eyes because I can see and ear-drums because I can hear but no ears to speak of</a:t>
            </a:r>
            <a:r>
              <a:rPr lang="en-GB" b="1" dirty="0"/>
              <a:t>, </a:t>
            </a:r>
            <a:r>
              <a:rPr lang="en-GB" b="1" dirty="0">
                <a:solidFill>
                  <a:srgbClr val="FF0000"/>
                </a:solidFill>
              </a:rPr>
              <a:t>just bits of dangling flesh</a:t>
            </a:r>
            <a:r>
              <a:rPr lang="en-GB" dirty="0"/>
              <a:t>. But that’s fine, like Dr Abrams says, because it’s sight and hearing that count and I was not handsome to begin with. He was joking, of course. He was always trying to make me laugh.</a:t>
            </a:r>
          </a:p>
          <a:p>
            <a:pPr marL="114300" indent="0">
              <a:buNone/>
            </a:pPr>
            <a:r>
              <a:rPr lang="en-GB" dirty="0"/>
              <a:t>If anything bothers me, it’s my nose. Or, rather, the absence of my nose. </a:t>
            </a:r>
            <a:r>
              <a:rPr lang="en-GB" b="1" dirty="0">
                <a:solidFill>
                  <a:srgbClr val="FF0000"/>
                </a:solidFill>
              </a:rPr>
              <a:t>My nostrils are like two small caves</a:t>
            </a:r>
            <a:r>
              <a:rPr lang="en-GB" dirty="0"/>
              <a:t> and they sometimes get blocked and I have to breathe through my mouth. This dries up my throat and makes it hard for me to swallow. I also become hoarse and cough a lot. My teeth are gone but my jaw is intact and my gums are firm so it’s possible for me to wear dentures. In the past few weeks, my gums began to shrink, however, and the dentures have become loose and they click when I talk and slip around inside my mouth.</a:t>
            </a:r>
          </a:p>
          <a:p>
            <a:pPr marL="114300" indent="0">
              <a:buNone/>
            </a:pPr>
            <a:r>
              <a:rPr lang="en-GB" dirty="0"/>
              <a:t>I have no eyebrows, but eyebrows are minor, really</a:t>
            </a:r>
            <a:r>
              <a:rPr lang="en-GB" b="1" dirty="0"/>
              <a:t>. </a:t>
            </a:r>
            <a:r>
              <a:rPr lang="en-GB" b="1" dirty="0">
                <a:solidFill>
                  <a:srgbClr val="FF0000"/>
                </a:solidFill>
              </a:rPr>
              <a:t>I do have cheeks. Sort of.</a:t>
            </a:r>
            <a:r>
              <a:rPr lang="en-GB" dirty="0"/>
              <a:t> I mean, the skin that forms my cheeks was grafted from my thighs and has taken a long time to heal. My thighs sting when my pants rub against them. Dr Abrams says that all my skin will heal in time and my cheeks will someday be as smooth as a baby’s arse. That’s the way he pronounced it: arse. In the meantime, he said, don’t expect anybody to select you for a dance when it’s the Girls’ Choice at the Canteen. </a:t>
            </a:r>
          </a:p>
          <a:p>
            <a:endParaRPr lang="en-GB" dirty="0"/>
          </a:p>
        </p:txBody>
      </p:sp>
      <p:sp>
        <p:nvSpPr>
          <p:cNvPr id="3" name="Rounded Rectangle 2"/>
          <p:cNvSpPr/>
          <p:nvPr/>
        </p:nvSpPr>
        <p:spPr>
          <a:xfrm>
            <a:off x="8935152" y="378068"/>
            <a:ext cx="1692188" cy="64807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EXAMPLE OF CHOSEN QUOTATIONS</a:t>
            </a:r>
          </a:p>
        </p:txBody>
      </p:sp>
      <p:sp>
        <p:nvSpPr>
          <p:cNvPr id="4" name="Rounded Rectangle 3"/>
          <p:cNvSpPr/>
          <p:nvPr/>
        </p:nvSpPr>
        <p:spPr>
          <a:xfrm>
            <a:off x="7536160" y="1268760"/>
            <a:ext cx="3240360" cy="57606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 face gives identity, a reader would find this shocking.</a:t>
            </a:r>
          </a:p>
        </p:txBody>
      </p:sp>
      <p:sp>
        <p:nvSpPr>
          <p:cNvPr id="6" name="Rounded Rectangle 5"/>
          <p:cNvSpPr/>
          <p:nvPr/>
        </p:nvSpPr>
        <p:spPr>
          <a:xfrm>
            <a:off x="6023992" y="2276872"/>
            <a:ext cx="4392488" cy="576064"/>
          </a:xfrm>
          <a:prstGeom prst="round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powerful word, ‘dangling’ helps to give a vivid picture, it is emotive language.</a:t>
            </a:r>
          </a:p>
        </p:txBody>
      </p:sp>
      <p:sp>
        <p:nvSpPr>
          <p:cNvPr id="7" name="Rounded Rectangle 6"/>
          <p:cNvSpPr/>
          <p:nvPr/>
        </p:nvSpPr>
        <p:spPr>
          <a:xfrm>
            <a:off x="1919536" y="3429000"/>
            <a:ext cx="6192688" cy="1080120"/>
          </a:xfrm>
          <a:prstGeom prst="round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use of a simile adds further imagery to the young soldier’s injuries. What connotations are there for the word cave? Is it scary? If someone has caved in have they given up/in?</a:t>
            </a:r>
          </a:p>
        </p:txBody>
      </p:sp>
      <p:sp>
        <p:nvSpPr>
          <p:cNvPr id="8" name="Rounded Rectangle 7"/>
          <p:cNvSpPr/>
          <p:nvPr/>
        </p:nvSpPr>
        <p:spPr>
          <a:xfrm>
            <a:off x="4367808" y="5157192"/>
            <a:ext cx="5760640" cy="1512168"/>
          </a:xfrm>
          <a:prstGeom prst="round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sentence forms are simple/short. ‘sort of’ is a vague term he is applying to his own statement – does he believe he has cheeks? The words are also emotive, a reader learns the reality of his feelings towards his injuries – he is unsure.</a:t>
            </a:r>
          </a:p>
        </p:txBody>
      </p:sp>
    </p:spTree>
    <p:extLst>
      <p:ext uri="{BB962C8B-B14F-4D97-AF65-F5344CB8AC3E}">
        <p14:creationId xmlns:p14="http://schemas.microsoft.com/office/powerpoint/2010/main" val="1643361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1800" dirty="0"/>
              <a:t>Extract 2, </a:t>
            </a:r>
            <a:r>
              <a:rPr lang="en-GB" sz="1800" i="1" dirty="0"/>
              <a:t>To Build a Fire </a:t>
            </a:r>
            <a:r>
              <a:rPr lang="en-GB" sz="1800" dirty="0"/>
              <a:t>by Jack London: How does the writer use language to show the man’s desperation?</a:t>
            </a:r>
            <a:r>
              <a:rPr lang="en-GB" sz="1800" b="1" dirty="0"/>
              <a:t> You could include the writer’s choice of: </a:t>
            </a:r>
            <a:br>
              <a:rPr lang="en-GB" sz="1800" b="1" dirty="0"/>
            </a:br>
            <a:r>
              <a:rPr lang="en-GB" sz="1800" b="1" dirty="0"/>
              <a:t>*words and phrases</a:t>
            </a:r>
            <a:br>
              <a:rPr lang="en-GB" sz="1800" b="1" dirty="0"/>
            </a:br>
            <a:r>
              <a:rPr lang="en-GB" sz="1800" b="1" dirty="0"/>
              <a:t>*language features and techniques</a:t>
            </a:r>
            <a:br>
              <a:rPr lang="en-GB" sz="1800" b="1" dirty="0"/>
            </a:br>
            <a:r>
              <a:rPr lang="en-GB" sz="1800" b="1" dirty="0"/>
              <a:t>*sentence forms                                                                                     (10 Marks)</a:t>
            </a:r>
            <a:endParaRPr lang="en-GB" sz="1800" dirty="0"/>
          </a:p>
        </p:txBody>
      </p:sp>
      <p:sp>
        <p:nvSpPr>
          <p:cNvPr id="3" name="Content Placeholder 2"/>
          <p:cNvSpPr>
            <a:spLocks noGrp="1"/>
          </p:cNvSpPr>
          <p:nvPr>
            <p:ph idx="1"/>
          </p:nvPr>
        </p:nvSpPr>
        <p:spPr>
          <a:xfrm>
            <a:off x="1847528" y="1556792"/>
            <a:ext cx="7920880" cy="5112568"/>
          </a:xfrm>
        </p:spPr>
        <p:txBody>
          <a:bodyPr>
            <a:normAutofit fontScale="70000" lnSpcReduction="20000"/>
          </a:bodyPr>
          <a:lstStyle/>
          <a:p>
            <a:pPr marL="114300" indent="0">
              <a:buNone/>
            </a:pPr>
            <a:r>
              <a:rPr lang="en-GB" dirty="0"/>
              <a:t>A certain fear of death, dull and oppressive, came to him. This fear quickly became poignant as he realised that it was no longer a mere matter of freezing his fingers and toes, or of losing his hands and feet, but it was a matter of life and death with the chances against him. This threw him into a panic, and he turned and ran up the creek- bed along the old, dim trail. The dog joined in behind and kept up with him. He ran blindly, without intention, in fear such as he had never known in his life. Slowly, as he ploughed and floundered through the snow, he began to see things again – the banks of the creek, the old timber-jams, the leafless aspens, and the sky. The running made him feel better. He did not shiver. Maybe, if he ran on, his feet would thaw out; and, anyway, if he ran far enough, he would reach camp with the boys. Without doubt he would lose some fingers and toes and some of his face; but the boys would take care of him, and save the rest of him when he got there. And at the same time there was another thought in his mind that said he would never get to the camp and the boys; that it was too many miles away, that the freezing had too great a start on him, and that he would soon  be stiff and dead. This thought he kept in the background and refused to consider. Sometimes it pushed itself forward and demanded to be heard, but he thrust it back and strove to think of other things.</a:t>
            </a:r>
          </a:p>
          <a:p>
            <a:pPr marL="114300" indent="0">
              <a:buNone/>
            </a:pPr>
            <a:endParaRPr lang="en-GB" dirty="0"/>
          </a:p>
        </p:txBody>
      </p:sp>
    </p:spTree>
    <p:extLst>
      <p:ext uri="{BB962C8B-B14F-4D97-AF65-F5344CB8AC3E}">
        <p14:creationId xmlns:p14="http://schemas.microsoft.com/office/powerpoint/2010/main" val="1635335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064896" cy="1498178"/>
          </a:xfrm>
        </p:spPr>
        <p:txBody>
          <a:bodyPr>
            <a:noAutofit/>
          </a:bodyPr>
          <a:lstStyle/>
          <a:p>
            <a:r>
              <a:rPr lang="en-GB" sz="3200" dirty="0"/>
              <a:t>Peer assessment: Swap your answer with a partner and critique their answer. Use </a:t>
            </a:r>
            <a:r>
              <a:rPr lang="en-GB" sz="3200" b="1" i="1" dirty="0">
                <a:solidFill>
                  <a:srgbClr val="00B050"/>
                </a:solidFill>
              </a:rPr>
              <a:t>green pen </a:t>
            </a:r>
            <a:r>
              <a:rPr lang="en-GB" sz="3200" dirty="0"/>
              <a:t>to write your feedback.</a:t>
            </a:r>
          </a:p>
        </p:txBody>
      </p:sp>
      <p:sp>
        <p:nvSpPr>
          <p:cNvPr id="3" name="Content Placeholder 2"/>
          <p:cNvSpPr>
            <a:spLocks noGrp="1"/>
          </p:cNvSpPr>
          <p:nvPr>
            <p:ph idx="1"/>
          </p:nvPr>
        </p:nvSpPr>
        <p:spPr>
          <a:xfrm>
            <a:off x="1919536" y="2034774"/>
            <a:ext cx="7620000" cy="4562578"/>
          </a:xfrm>
          <a:solidFill>
            <a:schemeClr val="tx2">
              <a:lumMod val="25000"/>
              <a:lumOff val="75000"/>
            </a:schemeClr>
          </a:solidFill>
        </p:spPr>
        <p:txBody>
          <a:bodyPr>
            <a:normAutofit fontScale="92500" lnSpcReduction="10000"/>
          </a:bodyPr>
          <a:lstStyle/>
          <a:p>
            <a:r>
              <a:rPr lang="en-GB" sz="3200" b="1" dirty="0"/>
              <a:t>Have they used </a:t>
            </a:r>
            <a:r>
              <a:rPr lang="en-GB" sz="3200" b="1" dirty="0">
                <a:solidFill>
                  <a:srgbClr val="FF0000"/>
                </a:solidFill>
              </a:rPr>
              <a:t>P</a:t>
            </a:r>
            <a:r>
              <a:rPr lang="en-GB" sz="3200" b="1" dirty="0"/>
              <a:t>.</a:t>
            </a:r>
            <a:r>
              <a:rPr lang="en-GB" sz="3200" b="1" dirty="0">
                <a:solidFill>
                  <a:srgbClr val="0070C0"/>
                </a:solidFill>
              </a:rPr>
              <a:t>E</a:t>
            </a:r>
            <a:r>
              <a:rPr lang="en-GB" sz="3200" b="1" dirty="0"/>
              <a:t>.</a:t>
            </a:r>
            <a:r>
              <a:rPr lang="en-GB" sz="3200" b="1" dirty="0">
                <a:solidFill>
                  <a:srgbClr val="00B050"/>
                </a:solidFill>
              </a:rPr>
              <a:t>T</a:t>
            </a:r>
            <a:r>
              <a:rPr lang="en-GB" sz="3200" b="1" dirty="0"/>
              <a:t>.</a:t>
            </a:r>
            <a:r>
              <a:rPr lang="en-GB" sz="3200" b="1" dirty="0">
                <a:solidFill>
                  <a:srgbClr val="7030A0"/>
                </a:solidFill>
              </a:rPr>
              <a:t>E</a:t>
            </a:r>
            <a:r>
              <a:rPr lang="en-GB" sz="3200" b="1" dirty="0"/>
              <a:t>.</a:t>
            </a:r>
            <a:r>
              <a:rPr lang="en-GB" sz="3200" b="1" dirty="0">
                <a:solidFill>
                  <a:srgbClr val="FFC000"/>
                </a:solidFill>
              </a:rPr>
              <a:t>R</a:t>
            </a:r>
            <a:r>
              <a:rPr lang="en-GB" sz="3200" b="1" dirty="0"/>
              <a:t>.  (</a:t>
            </a:r>
            <a:r>
              <a:rPr lang="en-GB" sz="3200" b="1" dirty="0">
                <a:solidFill>
                  <a:srgbClr val="FF0000"/>
                </a:solidFill>
              </a:rPr>
              <a:t>Point</a:t>
            </a:r>
            <a:r>
              <a:rPr lang="en-GB" sz="3200" b="1" dirty="0"/>
              <a:t>, </a:t>
            </a:r>
            <a:r>
              <a:rPr lang="en-GB" sz="3200" b="1" dirty="0">
                <a:solidFill>
                  <a:srgbClr val="0070C0"/>
                </a:solidFill>
              </a:rPr>
              <a:t>Evidence</a:t>
            </a:r>
            <a:r>
              <a:rPr lang="en-GB" sz="3200" b="1" dirty="0"/>
              <a:t>, </a:t>
            </a:r>
            <a:r>
              <a:rPr lang="en-GB" sz="3200" b="1" dirty="0">
                <a:solidFill>
                  <a:srgbClr val="00B050"/>
                </a:solidFill>
              </a:rPr>
              <a:t>Terminology</a:t>
            </a:r>
            <a:r>
              <a:rPr lang="en-GB" b="1" dirty="0"/>
              <a:t>, </a:t>
            </a:r>
            <a:r>
              <a:rPr lang="en-GB" sz="3200" b="1" dirty="0">
                <a:solidFill>
                  <a:srgbClr val="7030A0"/>
                </a:solidFill>
              </a:rPr>
              <a:t>Effect/Explanation</a:t>
            </a:r>
            <a:r>
              <a:rPr lang="en-GB" sz="3200" b="1" dirty="0"/>
              <a:t>, </a:t>
            </a:r>
            <a:r>
              <a:rPr lang="en-GB" sz="3200" b="1" dirty="0">
                <a:solidFill>
                  <a:srgbClr val="FFC000"/>
                </a:solidFill>
              </a:rPr>
              <a:t>Reader</a:t>
            </a:r>
            <a:r>
              <a:rPr lang="en-GB" sz="3200" b="1" dirty="0"/>
              <a:t>)</a:t>
            </a:r>
          </a:p>
          <a:p>
            <a:r>
              <a:rPr lang="en-GB" sz="3200" b="1" dirty="0"/>
              <a:t>Have they used specific subject terminology i.e. verbs, adjective, complex sentence etc. and explained their effect?</a:t>
            </a:r>
          </a:p>
          <a:p>
            <a:r>
              <a:rPr lang="en-GB" sz="3200" b="1" dirty="0"/>
              <a:t>Does their response explore and explain the language choices?</a:t>
            </a:r>
          </a:p>
          <a:p>
            <a:r>
              <a:rPr lang="en-GB" sz="3200" b="1" dirty="0"/>
              <a:t>GIVE CONSTRUCTIVE FEEDBACK explaining what they have done well and how they can improve.</a:t>
            </a:r>
            <a:endParaRPr lang="en-GB" b="1" dirty="0"/>
          </a:p>
        </p:txBody>
      </p:sp>
    </p:spTree>
    <p:extLst>
      <p:ext uri="{BB962C8B-B14F-4D97-AF65-F5344CB8AC3E}">
        <p14:creationId xmlns:p14="http://schemas.microsoft.com/office/powerpoint/2010/main" val="3447480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1396</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Question A2 &amp; A3</vt:lpstr>
      <vt:lpstr>Starter: Match the quotation to the linguistic device.</vt:lpstr>
      <vt:lpstr>Task: Look at the first extract and answer the question – you have 15 minutes to write 3-4 paragraphs. Choose your second extract and answer the question. REMEMBER Use the P.E.T.E.R. structure aim for four features – four paragraphs! To TARGET QUESTION A3</vt:lpstr>
      <vt:lpstr>Extract 1, Heroes by Robert Cormier: How does the writer use language to show how badly Francis has been injured?  You could include the writer’s choice of:  *words and phrases *language features and techniques *sentence forms</vt:lpstr>
      <vt:lpstr>How does the writer use language to show how badly Francis has been injured?  </vt:lpstr>
      <vt:lpstr>Extract 2, To Build a Fire by Jack London: How does the writer use language to show the man’s desperation? You could include the writer’s choice of:  *words and phrases *language features and techniques *sentence forms                                                                                     (10 Marks)</vt:lpstr>
      <vt:lpstr>Peer assessment: Swap your answer with a partner and critique their answer. Use green pen to write your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A2 &amp; A3</dc:title>
  <dc:creator>D Weatherhead</dc:creator>
  <cp:lastModifiedBy>D Weatherhead</cp:lastModifiedBy>
  <cp:revision>1</cp:revision>
  <dcterms:created xsi:type="dcterms:W3CDTF">2020-09-22T07:48:04Z</dcterms:created>
  <dcterms:modified xsi:type="dcterms:W3CDTF">2020-09-22T07:50:28Z</dcterms:modified>
</cp:coreProperties>
</file>