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57" r:id="rId3"/>
    <p:sldId id="263" r:id="rId4"/>
    <p:sldId id="264" r:id="rId5"/>
    <p:sldId id="265" r:id="rId6"/>
    <p:sldId id="258" r:id="rId7"/>
    <p:sldId id="259" r:id="rId8"/>
    <p:sldId id="261" r:id="rId9"/>
    <p:sldId id="260" r:id="rId10"/>
    <p:sldId id="262"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81" d="100"/>
          <a:sy n="81" d="100"/>
        </p:scale>
        <p:origin x="108" y="4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0DBBA-01AE-40CC-A8E2-E834A3B43D81}" type="datetimeFigureOut">
              <a:rPr lang="en-GB" smtClean="0"/>
              <a:t>30/09/2020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27EB92-A2D2-4934-B409-2FEC95812D9E}" type="slidenum">
              <a:rPr lang="en-GB" smtClean="0"/>
              <a:t>‹#›</a:t>
            </a:fld>
            <a:endParaRPr lang="en-GB"/>
          </a:p>
        </p:txBody>
      </p:sp>
    </p:spTree>
    <p:extLst>
      <p:ext uri="{BB962C8B-B14F-4D97-AF65-F5344CB8AC3E}">
        <p14:creationId xmlns:p14="http://schemas.microsoft.com/office/powerpoint/2010/main" val="1418611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Can be printed for students.</a:t>
            </a:r>
          </a:p>
        </p:txBody>
      </p:sp>
      <p:sp>
        <p:nvSpPr>
          <p:cNvPr id="4" name="Slide Number Placeholder 3"/>
          <p:cNvSpPr>
            <a:spLocks noGrp="1"/>
          </p:cNvSpPr>
          <p:nvPr>
            <p:ph type="sldNum" sz="quarter" idx="5"/>
          </p:nvPr>
        </p:nvSpPr>
        <p:spPr/>
        <p:txBody>
          <a:bodyPr/>
          <a:lstStyle/>
          <a:p>
            <a:fld id="{9B27EB92-A2D2-4934-B409-2FEC95812D9E}" type="slidenum">
              <a:rPr lang="en-GB" smtClean="0"/>
              <a:t>4</a:t>
            </a:fld>
            <a:endParaRPr lang="en-GB"/>
          </a:p>
        </p:txBody>
      </p:sp>
    </p:spTree>
    <p:extLst>
      <p:ext uri="{BB962C8B-B14F-4D97-AF65-F5344CB8AC3E}">
        <p14:creationId xmlns:p14="http://schemas.microsoft.com/office/powerpoint/2010/main" val="518160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Can be printed for students.</a:t>
            </a:r>
          </a:p>
        </p:txBody>
      </p:sp>
      <p:sp>
        <p:nvSpPr>
          <p:cNvPr id="4" name="Slide Number Placeholder 3"/>
          <p:cNvSpPr>
            <a:spLocks noGrp="1"/>
          </p:cNvSpPr>
          <p:nvPr>
            <p:ph type="sldNum" sz="quarter" idx="5"/>
          </p:nvPr>
        </p:nvSpPr>
        <p:spPr/>
        <p:txBody>
          <a:bodyPr/>
          <a:lstStyle/>
          <a:p>
            <a:fld id="{9B27EB92-A2D2-4934-B409-2FEC95812D9E}" type="slidenum">
              <a:rPr lang="en-GB" smtClean="0"/>
              <a:t>5</a:t>
            </a:fld>
            <a:endParaRPr lang="en-GB"/>
          </a:p>
        </p:txBody>
      </p:sp>
    </p:spTree>
    <p:extLst>
      <p:ext uri="{BB962C8B-B14F-4D97-AF65-F5344CB8AC3E}">
        <p14:creationId xmlns:p14="http://schemas.microsoft.com/office/powerpoint/2010/main" val="1816686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https://youtu.be/6EAMqKUimr8</a:t>
            </a:r>
          </a:p>
        </p:txBody>
      </p:sp>
      <p:sp>
        <p:nvSpPr>
          <p:cNvPr id="4" name="Slide Number Placeholder 3"/>
          <p:cNvSpPr>
            <a:spLocks noGrp="1"/>
          </p:cNvSpPr>
          <p:nvPr>
            <p:ph type="sldNum" sz="quarter" idx="10"/>
          </p:nvPr>
        </p:nvSpPr>
        <p:spPr/>
        <p:txBody>
          <a:bodyPr/>
          <a:lstStyle/>
          <a:p>
            <a:fld id="{9B27EB92-A2D2-4934-B409-2FEC95812D9E}" type="slidenum">
              <a:rPr lang="en-GB" smtClean="0"/>
              <a:t>8</a:t>
            </a:fld>
            <a:endParaRPr lang="en-GB"/>
          </a:p>
        </p:txBody>
      </p:sp>
    </p:spTree>
    <p:extLst>
      <p:ext uri="{BB962C8B-B14F-4D97-AF65-F5344CB8AC3E}">
        <p14:creationId xmlns:p14="http://schemas.microsoft.com/office/powerpoint/2010/main" val="429086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Print out slide for students</a:t>
            </a:r>
          </a:p>
        </p:txBody>
      </p:sp>
      <p:sp>
        <p:nvSpPr>
          <p:cNvPr id="4" name="Slide Number Placeholder 3"/>
          <p:cNvSpPr>
            <a:spLocks noGrp="1"/>
          </p:cNvSpPr>
          <p:nvPr>
            <p:ph type="sldNum" sz="quarter" idx="5"/>
          </p:nvPr>
        </p:nvSpPr>
        <p:spPr/>
        <p:txBody>
          <a:bodyPr/>
          <a:lstStyle/>
          <a:p>
            <a:fld id="{9B27EB92-A2D2-4934-B409-2FEC95812D9E}" type="slidenum">
              <a:rPr lang="en-GB" smtClean="0"/>
              <a:t>10</a:t>
            </a:fld>
            <a:endParaRPr lang="en-GB"/>
          </a:p>
        </p:txBody>
      </p:sp>
    </p:spTree>
    <p:extLst>
      <p:ext uri="{BB962C8B-B14F-4D97-AF65-F5344CB8AC3E}">
        <p14:creationId xmlns:p14="http://schemas.microsoft.com/office/powerpoint/2010/main" val="2566856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9/30/2020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9/30/2020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9/30/2020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9/30/2020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9/30/2020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9/30/2020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9/30/2020</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www.youtube.com/embed/6EAMqKUimr8" TargetMode="Externa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FC283-D604-4D57-B615-182D1B91160A}"/>
              </a:ext>
            </a:extLst>
          </p:cNvPr>
          <p:cNvSpPr>
            <a:spLocks noGrp="1"/>
          </p:cNvSpPr>
          <p:nvPr>
            <p:ph type="ctrTitle"/>
          </p:nvPr>
        </p:nvSpPr>
        <p:spPr>
          <a:xfrm>
            <a:off x="2119746" y="-1028217"/>
            <a:ext cx="7772400" cy="1463040"/>
          </a:xfrm>
        </p:spPr>
        <p:txBody>
          <a:bodyPr/>
          <a:lstStyle/>
          <a:p>
            <a:r>
              <a:rPr lang="en-GB" dirty="0"/>
              <a:t>Lesson 6: Chaucer</a:t>
            </a:r>
          </a:p>
        </p:txBody>
      </p:sp>
      <p:sp>
        <p:nvSpPr>
          <p:cNvPr id="3" name="Subtitle 2">
            <a:extLst>
              <a:ext uri="{FF2B5EF4-FFF2-40B4-BE49-F238E27FC236}">
                <a16:creationId xmlns:a16="http://schemas.microsoft.com/office/drawing/2014/main" id="{4ACE0BF7-1DBA-4DAF-ACC0-AF1D2BB7A383}"/>
              </a:ext>
            </a:extLst>
          </p:cNvPr>
          <p:cNvSpPr>
            <a:spLocks noGrp="1"/>
          </p:cNvSpPr>
          <p:nvPr>
            <p:ph type="subTitle" idx="1"/>
          </p:nvPr>
        </p:nvSpPr>
        <p:spPr/>
        <p:txBody>
          <a:bodyPr/>
          <a:lstStyle/>
          <a:p>
            <a:r>
              <a:rPr lang="en-GB" dirty="0"/>
              <a:t>LO: To explore attitudes to religion through ‘The Canterbury Tales’</a:t>
            </a:r>
          </a:p>
        </p:txBody>
      </p:sp>
    </p:spTree>
    <p:extLst>
      <p:ext uri="{BB962C8B-B14F-4D97-AF65-F5344CB8AC3E}">
        <p14:creationId xmlns:p14="http://schemas.microsoft.com/office/powerpoint/2010/main" val="3731644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E4DF2-BD2C-49B6-8511-D84C98CE438F}"/>
              </a:ext>
            </a:extLst>
          </p:cNvPr>
          <p:cNvSpPr>
            <a:spLocks noGrp="1"/>
          </p:cNvSpPr>
          <p:nvPr>
            <p:ph type="title"/>
          </p:nvPr>
        </p:nvSpPr>
        <p:spPr>
          <a:xfrm>
            <a:off x="897519" y="0"/>
            <a:ext cx="9720072" cy="1499616"/>
          </a:xfrm>
        </p:spPr>
        <p:txBody>
          <a:bodyPr/>
          <a:lstStyle/>
          <a:p>
            <a:r>
              <a:rPr lang="en-GB" dirty="0"/>
              <a:t>The Murder of Thomas Becket</a:t>
            </a:r>
          </a:p>
        </p:txBody>
      </p:sp>
      <p:pic>
        <p:nvPicPr>
          <p:cNvPr id="6" name="Content Placeholder 5">
            <a:extLst>
              <a:ext uri="{FF2B5EF4-FFF2-40B4-BE49-F238E27FC236}">
                <a16:creationId xmlns:a16="http://schemas.microsoft.com/office/drawing/2014/main" id="{D5367D6E-BCA2-4879-9A15-FE5A99D96DF3}"/>
              </a:ext>
            </a:extLst>
          </p:cNvPr>
          <p:cNvPicPr>
            <a:picLocks noGrp="1" noChangeAspect="1"/>
          </p:cNvPicPr>
          <p:nvPr>
            <p:ph idx="1"/>
          </p:nvPr>
        </p:nvPicPr>
        <p:blipFill rotWithShape="1">
          <a:blip r:embed="rId3"/>
          <a:srcRect l="25577" t="27020" r="26955" b="36678"/>
          <a:stretch/>
        </p:blipFill>
        <p:spPr>
          <a:xfrm>
            <a:off x="532596" y="1069145"/>
            <a:ext cx="11825403" cy="5084532"/>
          </a:xfrm>
          <a:prstGeom prst="rect">
            <a:avLst/>
          </a:prstGeom>
        </p:spPr>
      </p:pic>
      <p:sp>
        <p:nvSpPr>
          <p:cNvPr id="4" name="TextBox 3">
            <a:extLst>
              <a:ext uri="{FF2B5EF4-FFF2-40B4-BE49-F238E27FC236}">
                <a16:creationId xmlns:a16="http://schemas.microsoft.com/office/drawing/2014/main" id="{8DB888A3-D102-4BFB-885C-652D71C89989}"/>
              </a:ext>
            </a:extLst>
          </p:cNvPr>
          <p:cNvSpPr txBox="1"/>
          <p:nvPr/>
        </p:nvSpPr>
        <p:spPr>
          <a:xfrm rot="16200000">
            <a:off x="-3075058" y="3075056"/>
            <a:ext cx="6858002"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
        <p:nvSpPr>
          <p:cNvPr id="5" name="Rectangle 4">
            <a:extLst>
              <a:ext uri="{FF2B5EF4-FFF2-40B4-BE49-F238E27FC236}">
                <a16:creationId xmlns:a16="http://schemas.microsoft.com/office/drawing/2014/main" id="{0E0B583E-ACD0-46A1-B9A1-25D485CF7960}"/>
              </a:ext>
            </a:extLst>
          </p:cNvPr>
          <p:cNvSpPr/>
          <p:nvPr/>
        </p:nvSpPr>
        <p:spPr>
          <a:xfrm>
            <a:off x="829994" y="6488668"/>
            <a:ext cx="7421880" cy="369332"/>
          </a:xfrm>
          <a:prstGeom prst="rect">
            <a:avLst/>
          </a:prstGeom>
        </p:spPr>
        <p:txBody>
          <a:bodyPr wrap="square">
            <a:spAutoFit/>
          </a:bodyPr>
          <a:lstStyle/>
          <a:p>
            <a:r>
              <a:rPr lang="en-GB" dirty="0"/>
              <a:t>LO: To explore attitudes to religion through ‘The Canterbury Tales’.</a:t>
            </a:r>
          </a:p>
        </p:txBody>
      </p:sp>
    </p:spTree>
    <p:extLst>
      <p:ext uri="{BB962C8B-B14F-4D97-AF65-F5344CB8AC3E}">
        <p14:creationId xmlns:p14="http://schemas.microsoft.com/office/powerpoint/2010/main" val="2002034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180D-ED9E-46BF-8B1B-5EE8E9265DC5}"/>
              </a:ext>
            </a:extLst>
          </p:cNvPr>
          <p:cNvSpPr>
            <a:spLocks noGrp="1"/>
          </p:cNvSpPr>
          <p:nvPr>
            <p:ph type="title"/>
          </p:nvPr>
        </p:nvSpPr>
        <p:spPr>
          <a:xfrm>
            <a:off x="1558700" y="247592"/>
            <a:ext cx="9720072" cy="1499616"/>
          </a:xfrm>
        </p:spPr>
        <p:txBody>
          <a:bodyPr>
            <a:normAutofit fontScale="90000"/>
          </a:bodyPr>
          <a:lstStyle/>
          <a:p>
            <a:r>
              <a:rPr lang="en-GB" dirty="0"/>
              <a:t>Read the Article: ‘</a:t>
            </a:r>
            <a:r>
              <a:rPr lang="en-GB" b="1" dirty="0"/>
              <a:t>Why Was Thomas Becket Murdered in Canterbury Cathedral?</a:t>
            </a:r>
            <a:r>
              <a:rPr lang="en-GB" dirty="0"/>
              <a:t>’</a:t>
            </a:r>
            <a:br>
              <a:rPr lang="en-GB" dirty="0"/>
            </a:br>
            <a:endParaRPr lang="en-GB" dirty="0"/>
          </a:p>
        </p:txBody>
      </p:sp>
      <p:sp>
        <p:nvSpPr>
          <p:cNvPr id="3" name="Content Placeholder 2">
            <a:extLst>
              <a:ext uri="{FF2B5EF4-FFF2-40B4-BE49-F238E27FC236}">
                <a16:creationId xmlns:a16="http://schemas.microsoft.com/office/drawing/2014/main" id="{C5C99DD1-8F74-4DA5-8726-959FFCAC8ED6}"/>
              </a:ext>
            </a:extLst>
          </p:cNvPr>
          <p:cNvSpPr>
            <a:spLocks noGrp="1"/>
          </p:cNvSpPr>
          <p:nvPr>
            <p:ph idx="1"/>
          </p:nvPr>
        </p:nvSpPr>
        <p:spPr>
          <a:xfrm>
            <a:off x="996624" y="1965582"/>
            <a:ext cx="9720073" cy="4023360"/>
          </a:xfrm>
        </p:spPr>
        <p:txBody>
          <a:bodyPr>
            <a:normAutofit/>
          </a:bodyPr>
          <a:lstStyle/>
          <a:p>
            <a:r>
              <a:rPr lang="en-GB" sz="3600" dirty="0"/>
              <a:t>Create notes (mind map?/bullet points?) about the additional information you learn about Thomas Becket’s murder from </a:t>
            </a:r>
          </a:p>
          <a:p>
            <a:r>
              <a:rPr lang="en-GB" sz="3600" dirty="0"/>
              <a:t>this secondary source.</a:t>
            </a:r>
          </a:p>
        </p:txBody>
      </p:sp>
      <p:sp>
        <p:nvSpPr>
          <p:cNvPr id="4" name="Rectangle 3">
            <a:extLst>
              <a:ext uri="{FF2B5EF4-FFF2-40B4-BE49-F238E27FC236}">
                <a16:creationId xmlns:a16="http://schemas.microsoft.com/office/drawing/2014/main" id="{54142F7A-ED02-4B10-A7D5-F61C26E7D455}"/>
              </a:ext>
            </a:extLst>
          </p:cNvPr>
          <p:cNvSpPr/>
          <p:nvPr/>
        </p:nvSpPr>
        <p:spPr>
          <a:xfrm>
            <a:off x="829994" y="6488668"/>
            <a:ext cx="7421880" cy="369332"/>
          </a:xfrm>
          <a:prstGeom prst="rect">
            <a:avLst/>
          </a:prstGeom>
        </p:spPr>
        <p:txBody>
          <a:bodyPr wrap="square">
            <a:spAutoFit/>
          </a:bodyPr>
          <a:lstStyle/>
          <a:p>
            <a:r>
              <a:rPr lang="en-GB" dirty="0"/>
              <a:t>LO: To explore attitudes to religion through ‘The Canterbury Tales’.</a:t>
            </a:r>
          </a:p>
        </p:txBody>
      </p:sp>
      <p:sp>
        <p:nvSpPr>
          <p:cNvPr id="5" name="TextBox 4">
            <a:extLst>
              <a:ext uri="{FF2B5EF4-FFF2-40B4-BE49-F238E27FC236}">
                <a16:creationId xmlns:a16="http://schemas.microsoft.com/office/drawing/2014/main" id="{7CCAC1C6-2341-4F6C-BA93-3C655199AA85}"/>
              </a:ext>
            </a:extLst>
          </p:cNvPr>
          <p:cNvSpPr txBox="1"/>
          <p:nvPr/>
        </p:nvSpPr>
        <p:spPr>
          <a:xfrm rot="16200000">
            <a:off x="-3075058" y="3075056"/>
            <a:ext cx="6858002"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Extension Activity</a:t>
            </a:r>
          </a:p>
        </p:txBody>
      </p:sp>
      <p:pic>
        <p:nvPicPr>
          <p:cNvPr id="3074" name="Picture 2" descr="The Death of Thomas Becket in Canterbury Cathedral">
            <a:extLst>
              <a:ext uri="{FF2B5EF4-FFF2-40B4-BE49-F238E27FC236}">
                <a16:creationId xmlns:a16="http://schemas.microsoft.com/office/drawing/2014/main" id="{7BE99094-E829-4370-91FF-7BB8995114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414" y="3185047"/>
            <a:ext cx="6213231" cy="31947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2143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180D-ED9E-46BF-8B1B-5EE8E9265DC5}"/>
              </a:ext>
            </a:extLst>
          </p:cNvPr>
          <p:cNvSpPr>
            <a:spLocks noGrp="1"/>
          </p:cNvSpPr>
          <p:nvPr>
            <p:ph type="title"/>
          </p:nvPr>
        </p:nvSpPr>
        <p:spPr>
          <a:xfrm>
            <a:off x="829994" y="0"/>
            <a:ext cx="9720072" cy="1499616"/>
          </a:xfrm>
        </p:spPr>
        <p:txBody>
          <a:bodyPr>
            <a:normAutofit/>
          </a:bodyPr>
          <a:lstStyle/>
          <a:p>
            <a:r>
              <a:rPr lang="en-GB" sz="5800" dirty="0"/>
              <a:t>Newspaper Article: </a:t>
            </a:r>
          </a:p>
        </p:txBody>
      </p:sp>
      <p:sp>
        <p:nvSpPr>
          <p:cNvPr id="3" name="Content Placeholder 2">
            <a:extLst>
              <a:ext uri="{FF2B5EF4-FFF2-40B4-BE49-F238E27FC236}">
                <a16:creationId xmlns:a16="http://schemas.microsoft.com/office/drawing/2014/main" id="{C5C99DD1-8F74-4DA5-8726-959FFCAC8ED6}"/>
              </a:ext>
            </a:extLst>
          </p:cNvPr>
          <p:cNvSpPr>
            <a:spLocks noGrp="1"/>
          </p:cNvSpPr>
          <p:nvPr>
            <p:ph idx="1"/>
          </p:nvPr>
        </p:nvSpPr>
        <p:spPr>
          <a:xfrm>
            <a:off x="1026942" y="1266092"/>
            <a:ext cx="4594095" cy="5043268"/>
          </a:xfrm>
        </p:spPr>
        <p:txBody>
          <a:bodyPr>
            <a:normAutofit/>
          </a:bodyPr>
          <a:lstStyle/>
          <a:p>
            <a:r>
              <a:rPr lang="en-GB" sz="4400" dirty="0"/>
              <a:t>Use the planning sheet and your notes to create a newspaper article reporting on the murder of Thomas Becket.</a:t>
            </a:r>
          </a:p>
        </p:txBody>
      </p:sp>
      <p:sp>
        <p:nvSpPr>
          <p:cNvPr id="4" name="Rectangle 3">
            <a:extLst>
              <a:ext uri="{FF2B5EF4-FFF2-40B4-BE49-F238E27FC236}">
                <a16:creationId xmlns:a16="http://schemas.microsoft.com/office/drawing/2014/main" id="{54142F7A-ED02-4B10-A7D5-F61C26E7D455}"/>
              </a:ext>
            </a:extLst>
          </p:cNvPr>
          <p:cNvSpPr/>
          <p:nvPr/>
        </p:nvSpPr>
        <p:spPr>
          <a:xfrm>
            <a:off x="829994" y="6488668"/>
            <a:ext cx="7421880" cy="369332"/>
          </a:xfrm>
          <a:prstGeom prst="rect">
            <a:avLst/>
          </a:prstGeom>
        </p:spPr>
        <p:txBody>
          <a:bodyPr wrap="square">
            <a:spAutoFit/>
          </a:bodyPr>
          <a:lstStyle/>
          <a:p>
            <a:r>
              <a:rPr lang="en-GB" dirty="0"/>
              <a:t>LO: To explore attitudes to religion through ‘The Canterbury Tales’.</a:t>
            </a:r>
          </a:p>
        </p:txBody>
      </p:sp>
      <p:sp>
        <p:nvSpPr>
          <p:cNvPr id="5" name="TextBox 4">
            <a:extLst>
              <a:ext uri="{FF2B5EF4-FFF2-40B4-BE49-F238E27FC236}">
                <a16:creationId xmlns:a16="http://schemas.microsoft.com/office/drawing/2014/main" id="{7CCAC1C6-2341-4F6C-BA93-3C655199AA85}"/>
              </a:ext>
            </a:extLst>
          </p:cNvPr>
          <p:cNvSpPr txBox="1"/>
          <p:nvPr/>
        </p:nvSpPr>
        <p:spPr>
          <a:xfrm rot="16200000">
            <a:off x="-3075058" y="3075056"/>
            <a:ext cx="6858002"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Extension Writing Activity</a:t>
            </a:r>
          </a:p>
        </p:txBody>
      </p:sp>
      <p:pic>
        <p:nvPicPr>
          <p:cNvPr id="6" name="Picture 5">
            <a:extLst>
              <a:ext uri="{FF2B5EF4-FFF2-40B4-BE49-F238E27FC236}">
                <a16:creationId xmlns:a16="http://schemas.microsoft.com/office/drawing/2014/main" id="{ED876185-45D0-4025-83FE-E67F0D42EA1F}"/>
              </a:ext>
            </a:extLst>
          </p:cNvPr>
          <p:cNvPicPr>
            <a:picLocks noChangeAspect="1"/>
          </p:cNvPicPr>
          <p:nvPr/>
        </p:nvPicPr>
        <p:blipFill rotWithShape="1">
          <a:blip r:embed="rId2"/>
          <a:srcRect l="21923" t="16804" r="37347" b="11571"/>
          <a:stretch/>
        </p:blipFill>
        <p:spPr>
          <a:xfrm>
            <a:off x="5621037" y="126610"/>
            <a:ext cx="6434976" cy="6362058"/>
          </a:xfrm>
          <a:prstGeom prst="rect">
            <a:avLst/>
          </a:prstGeom>
        </p:spPr>
      </p:pic>
    </p:spTree>
    <p:extLst>
      <p:ext uri="{BB962C8B-B14F-4D97-AF65-F5344CB8AC3E}">
        <p14:creationId xmlns:p14="http://schemas.microsoft.com/office/powerpoint/2010/main" val="1336712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44674-D33F-42EB-9B48-689D34AF4897}"/>
              </a:ext>
            </a:extLst>
          </p:cNvPr>
          <p:cNvSpPr>
            <a:spLocks noGrp="1"/>
          </p:cNvSpPr>
          <p:nvPr>
            <p:ph type="title"/>
          </p:nvPr>
        </p:nvSpPr>
        <p:spPr>
          <a:xfrm>
            <a:off x="1024128" y="585216"/>
            <a:ext cx="10649316" cy="1499616"/>
          </a:xfrm>
        </p:spPr>
        <p:txBody>
          <a:bodyPr>
            <a:normAutofit/>
          </a:bodyPr>
          <a:lstStyle/>
          <a:p>
            <a:r>
              <a:rPr lang="en-GB" sz="3600" dirty="0"/>
              <a:t>Title: Chaucer</a:t>
            </a:r>
            <a:br>
              <a:rPr lang="en-GB" sz="3600" dirty="0"/>
            </a:br>
            <a:r>
              <a:rPr lang="en-GB" sz="3600" dirty="0"/>
              <a:t>How much do you know about religions and their rules? </a:t>
            </a:r>
          </a:p>
        </p:txBody>
      </p:sp>
      <p:sp>
        <p:nvSpPr>
          <p:cNvPr id="3" name="Content Placeholder 2">
            <a:extLst>
              <a:ext uri="{FF2B5EF4-FFF2-40B4-BE49-F238E27FC236}">
                <a16:creationId xmlns:a16="http://schemas.microsoft.com/office/drawing/2014/main" id="{04D93C8D-753A-4927-9995-E27F6C3234B3}"/>
              </a:ext>
            </a:extLst>
          </p:cNvPr>
          <p:cNvSpPr>
            <a:spLocks noGrp="1"/>
          </p:cNvSpPr>
          <p:nvPr>
            <p:ph idx="1"/>
          </p:nvPr>
        </p:nvSpPr>
        <p:spPr>
          <a:xfrm>
            <a:off x="1811918" y="1906172"/>
            <a:ext cx="9720073" cy="4023360"/>
          </a:xfrm>
        </p:spPr>
        <p:txBody>
          <a:bodyPr>
            <a:normAutofit/>
          </a:bodyPr>
          <a:lstStyle/>
          <a:p>
            <a:br>
              <a:rPr lang="en-GB" sz="4800" dirty="0"/>
            </a:br>
            <a:r>
              <a:rPr lang="en-GB" sz="4800" dirty="0"/>
              <a:t>Make a mind map. </a:t>
            </a:r>
          </a:p>
          <a:p>
            <a:r>
              <a:rPr lang="en-GB" sz="4800" dirty="0"/>
              <a:t>You could start with Christianity/ Catholicism and then add other religions.</a:t>
            </a:r>
          </a:p>
        </p:txBody>
      </p:sp>
      <p:sp>
        <p:nvSpPr>
          <p:cNvPr id="4" name="TextBox 3">
            <a:extLst>
              <a:ext uri="{FF2B5EF4-FFF2-40B4-BE49-F238E27FC236}">
                <a16:creationId xmlns:a16="http://schemas.microsoft.com/office/drawing/2014/main" id="{69B564FE-7501-4D68-B473-C18358B23B1E}"/>
              </a:ext>
            </a:extLst>
          </p:cNvPr>
          <p:cNvSpPr txBox="1"/>
          <p:nvPr/>
        </p:nvSpPr>
        <p:spPr>
          <a:xfrm>
            <a:off x="707887" y="6488668"/>
            <a:ext cx="7772400" cy="369332"/>
          </a:xfrm>
          <a:prstGeom prst="rect">
            <a:avLst/>
          </a:prstGeom>
          <a:noFill/>
        </p:spPr>
        <p:txBody>
          <a:bodyPr wrap="square" rtlCol="0">
            <a:spAutoFit/>
          </a:bodyPr>
          <a:lstStyle/>
          <a:p>
            <a:r>
              <a:rPr lang="en-GB" dirty="0"/>
              <a:t>LO: To explore attitudes to religion through ‘The Canterbury Tales’.</a:t>
            </a:r>
          </a:p>
        </p:txBody>
      </p:sp>
      <p:sp>
        <p:nvSpPr>
          <p:cNvPr id="5" name="TextBox 4">
            <a:extLst>
              <a:ext uri="{FF2B5EF4-FFF2-40B4-BE49-F238E27FC236}">
                <a16:creationId xmlns:a16="http://schemas.microsoft.com/office/drawing/2014/main" id="{3AABC7D0-9E6F-45D0-BBF4-70866806CD48}"/>
              </a:ext>
            </a:extLst>
          </p:cNvPr>
          <p:cNvSpPr txBox="1"/>
          <p:nvPr/>
        </p:nvSpPr>
        <p:spPr>
          <a:xfrm rot="16200000">
            <a:off x="-3075058" y="3075056"/>
            <a:ext cx="6858002"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Do Now</a:t>
            </a:r>
          </a:p>
        </p:txBody>
      </p:sp>
    </p:spTree>
    <p:extLst>
      <p:ext uri="{BB962C8B-B14F-4D97-AF65-F5344CB8AC3E}">
        <p14:creationId xmlns:p14="http://schemas.microsoft.com/office/powerpoint/2010/main" val="934010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44674-D33F-42EB-9B48-689D34AF4897}"/>
              </a:ext>
            </a:extLst>
          </p:cNvPr>
          <p:cNvSpPr>
            <a:spLocks noGrp="1"/>
          </p:cNvSpPr>
          <p:nvPr>
            <p:ph type="title"/>
          </p:nvPr>
        </p:nvSpPr>
        <p:spPr/>
        <p:txBody>
          <a:bodyPr>
            <a:noAutofit/>
          </a:bodyPr>
          <a:lstStyle/>
          <a:p>
            <a:r>
              <a:rPr lang="en-GB" sz="4800" dirty="0"/>
              <a:t>How much do you know about religions and their rules? </a:t>
            </a:r>
          </a:p>
        </p:txBody>
      </p:sp>
      <p:sp>
        <p:nvSpPr>
          <p:cNvPr id="3" name="Content Placeholder 2">
            <a:extLst>
              <a:ext uri="{FF2B5EF4-FFF2-40B4-BE49-F238E27FC236}">
                <a16:creationId xmlns:a16="http://schemas.microsoft.com/office/drawing/2014/main" id="{04D93C8D-753A-4927-9995-E27F6C3234B3}"/>
              </a:ext>
            </a:extLst>
          </p:cNvPr>
          <p:cNvSpPr>
            <a:spLocks noGrp="1"/>
          </p:cNvSpPr>
          <p:nvPr>
            <p:ph idx="1"/>
          </p:nvPr>
        </p:nvSpPr>
        <p:spPr>
          <a:xfrm>
            <a:off x="1811918" y="1906172"/>
            <a:ext cx="9720073" cy="4023360"/>
          </a:xfrm>
        </p:spPr>
        <p:txBody>
          <a:bodyPr>
            <a:normAutofit/>
          </a:bodyPr>
          <a:lstStyle/>
          <a:p>
            <a:br>
              <a:rPr lang="en-GB" sz="4800" dirty="0"/>
            </a:br>
            <a:endParaRPr lang="en-GB" sz="4800" dirty="0"/>
          </a:p>
        </p:txBody>
      </p:sp>
      <p:sp>
        <p:nvSpPr>
          <p:cNvPr id="4" name="TextBox 3">
            <a:extLst>
              <a:ext uri="{FF2B5EF4-FFF2-40B4-BE49-F238E27FC236}">
                <a16:creationId xmlns:a16="http://schemas.microsoft.com/office/drawing/2014/main" id="{69B564FE-7501-4D68-B473-C18358B23B1E}"/>
              </a:ext>
            </a:extLst>
          </p:cNvPr>
          <p:cNvSpPr txBox="1"/>
          <p:nvPr/>
        </p:nvSpPr>
        <p:spPr>
          <a:xfrm>
            <a:off x="707887" y="6488668"/>
            <a:ext cx="7772400" cy="369332"/>
          </a:xfrm>
          <a:prstGeom prst="rect">
            <a:avLst/>
          </a:prstGeom>
          <a:noFill/>
        </p:spPr>
        <p:txBody>
          <a:bodyPr wrap="square" rtlCol="0">
            <a:spAutoFit/>
          </a:bodyPr>
          <a:lstStyle/>
          <a:p>
            <a:r>
              <a:rPr lang="en-GB" dirty="0"/>
              <a:t>LO: To explore attitudes to religion through ‘The Canterbury Tales’.</a:t>
            </a:r>
          </a:p>
        </p:txBody>
      </p:sp>
      <p:sp>
        <p:nvSpPr>
          <p:cNvPr id="5" name="TextBox 4">
            <a:extLst>
              <a:ext uri="{FF2B5EF4-FFF2-40B4-BE49-F238E27FC236}">
                <a16:creationId xmlns:a16="http://schemas.microsoft.com/office/drawing/2014/main" id="{3AABC7D0-9E6F-45D0-BBF4-70866806CD48}"/>
              </a:ext>
            </a:extLst>
          </p:cNvPr>
          <p:cNvSpPr txBox="1"/>
          <p:nvPr/>
        </p:nvSpPr>
        <p:spPr>
          <a:xfrm rot="16200000">
            <a:off x="-3075058" y="3075056"/>
            <a:ext cx="6858002"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Checking Understanding</a:t>
            </a:r>
          </a:p>
        </p:txBody>
      </p:sp>
      <p:sp>
        <p:nvSpPr>
          <p:cNvPr id="6" name="Oval 5">
            <a:extLst>
              <a:ext uri="{FF2B5EF4-FFF2-40B4-BE49-F238E27FC236}">
                <a16:creationId xmlns:a16="http://schemas.microsoft.com/office/drawing/2014/main" id="{5F4BD866-5014-42E1-8FC2-3D4ADD084001}"/>
              </a:ext>
            </a:extLst>
          </p:cNvPr>
          <p:cNvSpPr/>
          <p:nvPr/>
        </p:nvSpPr>
        <p:spPr>
          <a:xfrm>
            <a:off x="5106572" y="2996418"/>
            <a:ext cx="3052690" cy="14996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t>Religious Rules</a:t>
            </a:r>
          </a:p>
        </p:txBody>
      </p:sp>
      <p:sp>
        <p:nvSpPr>
          <p:cNvPr id="7" name="Rectangle 6">
            <a:extLst>
              <a:ext uri="{FF2B5EF4-FFF2-40B4-BE49-F238E27FC236}">
                <a16:creationId xmlns:a16="http://schemas.microsoft.com/office/drawing/2014/main" id="{19DFD8B2-F5A0-4977-82FD-646040902C09}"/>
              </a:ext>
            </a:extLst>
          </p:cNvPr>
          <p:cNvSpPr/>
          <p:nvPr/>
        </p:nvSpPr>
        <p:spPr>
          <a:xfrm>
            <a:off x="2419643" y="2841674"/>
            <a:ext cx="1716259" cy="450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Christianity</a:t>
            </a:r>
          </a:p>
        </p:txBody>
      </p:sp>
      <p:sp>
        <p:nvSpPr>
          <p:cNvPr id="8" name="Rectangle 7">
            <a:extLst>
              <a:ext uri="{FF2B5EF4-FFF2-40B4-BE49-F238E27FC236}">
                <a16:creationId xmlns:a16="http://schemas.microsoft.com/office/drawing/2014/main" id="{EA45CD02-60F7-44F2-8407-4BF95AAD3522}"/>
              </a:ext>
            </a:extLst>
          </p:cNvPr>
          <p:cNvSpPr/>
          <p:nvPr/>
        </p:nvSpPr>
        <p:spPr>
          <a:xfrm>
            <a:off x="7622157" y="1960098"/>
            <a:ext cx="1716259" cy="450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Judaism </a:t>
            </a:r>
          </a:p>
        </p:txBody>
      </p:sp>
      <p:sp>
        <p:nvSpPr>
          <p:cNvPr id="9" name="Rectangle 8">
            <a:extLst>
              <a:ext uri="{FF2B5EF4-FFF2-40B4-BE49-F238E27FC236}">
                <a16:creationId xmlns:a16="http://schemas.microsoft.com/office/drawing/2014/main" id="{E5A04FC6-9298-4072-AA75-F548A1A377F7}"/>
              </a:ext>
            </a:extLst>
          </p:cNvPr>
          <p:cNvSpPr/>
          <p:nvPr/>
        </p:nvSpPr>
        <p:spPr>
          <a:xfrm>
            <a:off x="9521952" y="3917852"/>
            <a:ext cx="1716259" cy="450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Hinduism</a:t>
            </a:r>
          </a:p>
        </p:txBody>
      </p:sp>
      <p:sp>
        <p:nvSpPr>
          <p:cNvPr id="10" name="Rectangle 9">
            <a:extLst>
              <a:ext uri="{FF2B5EF4-FFF2-40B4-BE49-F238E27FC236}">
                <a16:creationId xmlns:a16="http://schemas.microsoft.com/office/drawing/2014/main" id="{6284A826-C3BC-4CB6-9129-B03E9F8E9C38}"/>
              </a:ext>
            </a:extLst>
          </p:cNvPr>
          <p:cNvSpPr/>
          <p:nvPr/>
        </p:nvSpPr>
        <p:spPr>
          <a:xfrm>
            <a:off x="3390313" y="5407620"/>
            <a:ext cx="1716259" cy="450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Buddhism</a:t>
            </a:r>
          </a:p>
        </p:txBody>
      </p:sp>
      <p:sp>
        <p:nvSpPr>
          <p:cNvPr id="11" name="Rectangle 10">
            <a:extLst>
              <a:ext uri="{FF2B5EF4-FFF2-40B4-BE49-F238E27FC236}">
                <a16:creationId xmlns:a16="http://schemas.microsoft.com/office/drawing/2014/main" id="{43F81E91-C463-4D9D-9F68-7A0E329156AD}"/>
              </a:ext>
            </a:extLst>
          </p:cNvPr>
          <p:cNvSpPr/>
          <p:nvPr/>
        </p:nvSpPr>
        <p:spPr>
          <a:xfrm>
            <a:off x="7622157" y="5568461"/>
            <a:ext cx="1716259" cy="450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Sikhism</a:t>
            </a:r>
          </a:p>
        </p:txBody>
      </p:sp>
    </p:spTree>
    <p:extLst>
      <p:ext uri="{BB962C8B-B14F-4D97-AF65-F5344CB8AC3E}">
        <p14:creationId xmlns:p14="http://schemas.microsoft.com/office/powerpoint/2010/main" val="3569673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FDE0E-BBC0-4F26-A1F8-A36392841671}"/>
              </a:ext>
            </a:extLst>
          </p:cNvPr>
          <p:cNvSpPr>
            <a:spLocks noGrp="1"/>
          </p:cNvSpPr>
          <p:nvPr>
            <p:ph type="title"/>
          </p:nvPr>
        </p:nvSpPr>
        <p:spPr>
          <a:xfrm>
            <a:off x="1024128" y="-201168"/>
            <a:ext cx="11060020" cy="1499616"/>
          </a:xfrm>
        </p:spPr>
        <p:txBody>
          <a:bodyPr/>
          <a:lstStyle/>
          <a:p>
            <a:r>
              <a:rPr lang="en-GB" dirty="0"/>
              <a:t>Match the vocabulary to the correct definitions</a:t>
            </a:r>
          </a:p>
        </p:txBody>
      </p:sp>
      <p:sp>
        <p:nvSpPr>
          <p:cNvPr id="3" name="Content Placeholder 2">
            <a:extLst>
              <a:ext uri="{FF2B5EF4-FFF2-40B4-BE49-F238E27FC236}">
                <a16:creationId xmlns:a16="http://schemas.microsoft.com/office/drawing/2014/main" id="{C2C34498-5581-453C-8C12-955D12653F12}"/>
              </a:ext>
            </a:extLst>
          </p:cNvPr>
          <p:cNvSpPr>
            <a:spLocks noGrp="1"/>
          </p:cNvSpPr>
          <p:nvPr>
            <p:ph idx="1"/>
          </p:nvPr>
        </p:nvSpPr>
        <p:spPr>
          <a:xfrm>
            <a:off x="1024128" y="1139483"/>
            <a:ext cx="10919343" cy="4484876"/>
          </a:xfrm>
        </p:spPr>
        <p:txBody>
          <a:bodyPr>
            <a:normAutofit/>
          </a:bodyPr>
          <a:lstStyle/>
          <a:p>
            <a:r>
              <a:rPr lang="en-GB" sz="2800" dirty="0"/>
              <a:t>1. A building or buildings occupied by a community of monks living under religious vows.</a:t>
            </a:r>
          </a:p>
          <a:p>
            <a:r>
              <a:rPr lang="en-GB" sz="2800" dirty="0"/>
              <a:t>2. A man who is the head of an abbey of monks.</a:t>
            </a:r>
          </a:p>
          <a:p>
            <a:r>
              <a:rPr lang="en-GB" sz="2800" dirty="0"/>
              <a:t>3. A person who journeys to a sacred place for religious reasons.</a:t>
            </a:r>
          </a:p>
          <a:p>
            <a:r>
              <a:rPr lang="en-GB" sz="2800" dirty="0"/>
              <a:t>4. Make an amount or supply of something last longer by using or consuming it carefully.</a:t>
            </a:r>
          </a:p>
          <a:p>
            <a:r>
              <a:rPr lang="en-GB" sz="2800" dirty="0"/>
              <a:t>5. The pursuit of or indulgence in sexual pleasure.</a:t>
            </a:r>
          </a:p>
          <a:p>
            <a:r>
              <a:rPr lang="en-GB" sz="2800" dirty="0"/>
              <a:t>6.  A humorous way of criticizing people or ideas to show that they have faults or are wrong.</a:t>
            </a:r>
          </a:p>
          <a:p>
            <a:endParaRPr lang="en-GB" dirty="0"/>
          </a:p>
        </p:txBody>
      </p:sp>
      <p:sp>
        <p:nvSpPr>
          <p:cNvPr id="4" name="TextBox 3">
            <a:extLst>
              <a:ext uri="{FF2B5EF4-FFF2-40B4-BE49-F238E27FC236}">
                <a16:creationId xmlns:a16="http://schemas.microsoft.com/office/drawing/2014/main" id="{81CD5371-25D5-4E19-9DCB-EFFB9E93EE9C}"/>
              </a:ext>
            </a:extLst>
          </p:cNvPr>
          <p:cNvSpPr txBox="1"/>
          <p:nvPr/>
        </p:nvSpPr>
        <p:spPr>
          <a:xfrm rot="16200000">
            <a:off x="-3075058" y="3075056"/>
            <a:ext cx="6858002"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Unlocking Vocabulary</a:t>
            </a:r>
          </a:p>
        </p:txBody>
      </p:sp>
      <p:sp>
        <p:nvSpPr>
          <p:cNvPr id="5" name="Rectangle 4">
            <a:extLst>
              <a:ext uri="{FF2B5EF4-FFF2-40B4-BE49-F238E27FC236}">
                <a16:creationId xmlns:a16="http://schemas.microsoft.com/office/drawing/2014/main" id="{2646B1EB-AA21-4C73-AE92-FF3D323EF995}"/>
              </a:ext>
            </a:extLst>
          </p:cNvPr>
          <p:cNvSpPr/>
          <p:nvPr/>
        </p:nvSpPr>
        <p:spPr>
          <a:xfrm>
            <a:off x="816864" y="6440566"/>
            <a:ext cx="6583680" cy="369332"/>
          </a:xfrm>
          <a:prstGeom prst="rect">
            <a:avLst/>
          </a:prstGeom>
        </p:spPr>
        <p:txBody>
          <a:bodyPr wrap="square">
            <a:spAutoFit/>
          </a:bodyPr>
          <a:lstStyle/>
          <a:p>
            <a:r>
              <a:rPr lang="en-GB" dirty="0"/>
              <a:t>LO: To explore attitudes to religion through ‘The Canterbury Tales’.</a:t>
            </a:r>
          </a:p>
        </p:txBody>
      </p:sp>
      <p:sp>
        <p:nvSpPr>
          <p:cNvPr id="6" name="Rectangle 5">
            <a:extLst>
              <a:ext uri="{FF2B5EF4-FFF2-40B4-BE49-F238E27FC236}">
                <a16:creationId xmlns:a16="http://schemas.microsoft.com/office/drawing/2014/main" id="{4BC7FA98-A4C6-4EE7-A8F3-838AB9CECAEA}"/>
              </a:ext>
            </a:extLst>
          </p:cNvPr>
          <p:cNvSpPr/>
          <p:nvPr/>
        </p:nvSpPr>
        <p:spPr>
          <a:xfrm>
            <a:off x="1196692" y="5624359"/>
            <a:ext cx="11375136" cy="707886"/>
          </a:xfrm>
          <a:prstGeom prst="rect">
            <a:avLst/>
          </a:prstGeom>
        </p:spPr>
        <p:txBody>
          <a:bodyPr wrap="square">
            <a:spAutoFit/>
          </a:bodyPr>
          <a:lstStyle/>
          <a:p>
            <a:r>
              <a:rPr lang="en-GB" sz="4000" b="1" dirty="0"/>
              <a:t>Pilgrim  Satire   Venery   Monastery  Abbot   Eke</a:t>
            </a:r>
          </a:p>
        </p:txBody>
      </p:sp>
    </p:spTree>
    <p:extLst>
      <p:ext uri="{BB962C8B-B14F-4D97-AF65-F5344CB8AC3E}">
        <p14:creationId xmlns:p14="http://schemas.microsoft.com/office/powerpoint/2010/main" val="1125852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FDE0E-BBC0-4F26-A1F8-A36392841671}"/>
              </a:ext>
            </a:extLst>
          </p:cNvPr>
          <p:cNvSpPr>
            <a:spLocks noGrp="1"/>
          </p:cNvSpPr>
          <p:nvPr>
            <p:ph type="title"/>
          </p:nvPr>
        </p:nvSpPr>
        <p:spPr>
          <a:xfrm>
            <a:off x="1024128" y="-201168"/>
            <a:ext cx="11060020" cy="1499616"/>
          </a:xfrm>
        </p:spPr>
        <p:txBody>
          <a:bodyPr/>
          <a:lstStyle/>
          <a:p>
            <a:r>
              <a:rPr lang="en-GB" dirty="0"/>
              <a:t>Check Your Answers:</a:t>
            </a:r>
          </a:p>
        </p:txBody>
      </p:sp>
      <p:sp>
        <p:nvSpPr>
          <p:cNvPr id="3" name="Content Placeholder 2">
            <a:extLst>
              <a:ext uri="{FF2B5EF4-FFF2-40B4-BE49-F238E27FC236}">
                <a16:creationId xmlns:a16="http://schemas.microsoft.com/office/drawing/2014/main" id="{C2C34498-5581-453C-8C12-955D12653F12}"/>
              </a:ext>
            </a:extLst>
          </p:cNvPr>
          <p:cNvSpPr>
            <a:spLocks noGrp="1"/>
          </p:cNvSpPr>
          <p:nvPr>
            <p:ph idx="1"/>
          </p:nvPr>
        </p:nvSpPr>
        <p:spPr>
          <a:xfrm>
            <a:off x="1024128" y="1139482"/>
            <a:ext cx="10919343" cy="5301083"/>
          </a:xfrm>
        </p:spPr>
        <p:txBody>
          <a:bodyPr>
            <a:normAutofit lnSpcReduction="10000"/>
          </a:bodyPr>
          <a:lstStyle/>
          <a:p>
            <a:r>
              <a:rPr lang="en-GB" sz="3200" dirty="0"/>
              <a:t>1. </a:t>
            </a:r>
            <a:r>
              <a:rPr lang="en-GB" sz="3200" b="1" dirty="0"/>
              <a:t>Monastery: </a:t>
            </a:r>
            <a:r>
              <a:rPr lang="en-GB" sz="3200" dirty="0"/>
              <a:t>A building or buildings occupied by a community of monks living under religious vows.</a:t>
            </a:r>
          </a:p>
          <a:p>
            <a:r>
              <a:rPr lang="en-GB" sz="3200" dirty="0"/>
              <a:t>2. </a:t>
            </a:r>
            <a:r>
              <a:rPr lang="en-GB" sz="3200" b="1" dirty="0"/>
              <a:t>Abbot: </a:t>
            </a:r>
            <a:r>
              <a:rPr lang="en-GB" sz="3200" dirty="0"/>
              <a:t>A man who is the head of an abbey of monks.</a:t>
            </a:r>
          </a:p>
          <a:p>
            <a:r>
              <a:rPr lang="en-GB" sz="3200" dirty="0"/>
              <a:t>3. </a:t>
            </a:r>
            <a:r>
              <a:rPr lang="en-GB" sz="3200" b="1" dirty="0"/>
              <a:t>Pilgrim: </a:t>
            </a:r>
            <a:r>
              <a:rPr lang="en-GB" sz="3200" dirty="0"/>
              <a:t>A person who journeys to a sacred place for religious reasons.</a:t>
            </a:r>
          </a:p>
          <a:p>
            <a:r>
              <a:rPr lang="en-GB" sz="3200" dirty="0"/>
              <a:t>4. </a:t>
            </a:r>
            <a:r>
              <a:rPr lang="en-GB" sz="3200" b="1" dirty="0"/>
              <a:t>Eke: </a:t>
            </a:r>
            <a:r>
              <a:rPr lang="en-GB" sz="3200" dirty="0"/>
              <a:t>Make an amount or supply of something last longer by using or consuming it carefully.</a:t>
            </a:r>
          </a:p>
          <a:p>
            <a:r>
              <a:rPr lang="en-GB" sz="3200" dirty="0"/>
              <a:t>5.</a:t>
            </a:r>
            <a:r>
              <a:rPr lang="en-GB" sz="3200" b="1" dirty="0"/>
              <a:t>Venery: </a:t>
            </a:r>
            <a:r>
              <a:rPr lang="en-GB" sz="3200" dirty="0"/>
              <a:t>The pursuit of or indulgence in sexual pleasure.</a:t>
            </a:r>
          </a:p>
          <a:p>
            <a:r>
              <a:rPr lang="en-GB" sz="3200" dirty="0"/>
              <a:t>6. </a:t>
            </a:r>
            <a:r>
              <a:rPr lang="en-GB" sz="3200" b="1" dirty="0"/>
              <a:t>Satire:</a:t>
            </a:r>
            <a:r>
              <a:rPr lang="en-GB" sz="3200" dirty="0"/>
              <a:t> A humorous way of criticizing people or ideas to show that they have faults or are wrong.</a:t>
            </a:r>
          </a:p>
          <a:p>
            <a:endParaRPr lang="en-GB" dirty="0"/>
          </a:p>
        </p:txBody>
      </p:sp>
      <p:sp>
        <p:nvSpPr>
          <p:cNvPr id="4" name="TextBox 3">
            <a:extLst>
              <a:ext uri="{FF2B5EF4-FFF2-40B4-BE49-F238E27FC236}">
                <a16:creationId xmlns:a16="http://schemas.microsoft.com/office/drawing/2014/main" id="{81CD5371-25D5-4E19-9DCB-EFFB9E93EE9C}"/>
              </a:ext>
            </a:extLst>
          </p:cNvPr>
          <p:cNvSpPr txBox="1"/>
          <p:nvPr/>
        </p:nvSpPr>
        <p:spPr>
          <a:xfrm rot="16200000">
            <a:off x="-3075058" y="3075056"/>
            <a:ext cx="6858002"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Answers</a:t>
            </a:r>
          </a:p>
        </p:txBody>
      </p:sp>
      <p:sp>
        <p:nvSpPr>
          <p:cNvPr id="5" name="Rectangle 4">
            <a:extLst>
              <a:ext uri="{FF2B5EF4-FFF2-40B4-BE49-F238E27FC236}">
                <a16:creationId xmlns:a16="http://schemas.microsoft.com/office/drawing/2014/main" id="{2646B1EB-AA21-4C73-AE92-FF3D323EF995}"/>
              </a:ext>
            </a:extLst>
          </p:cNvPr>
          <p:cNvSpPr/>
          <p:nvPr/>
        </p:nvSpPr>
        <p:spPr>
          <a:xfrm>
            <a:off x="816864" y="6440566"/>
            <a:ext cx="6583680" cy="369332"/>
          </a:xfrm>
          <a:prstGeom prst="rect">
            <a:avLst/>
          </a:prstGeom>
        </p:spPr>
        <p:txBody>
          <a:bodyPr wrap="square">
            <a:spAutoFit/>
          </a:bodyPr>
          <a:lstStyle/>
          <a:p>
            <a:r>
              <a:rPr lang="en-GB" dirty="0"/>
              <a:t>LO: To explore attitudes to religion through ‘The Canterbury Tales’.</a:t>
            </a:r>
          </a:p>
        </p:txBody>
      </p:sp>
    </p:spTree>
    <p:extLst>
      <p:ext uri="{BB962C8B-B14F-4D97-AF65-F5344CB8AC3E}">
        <p14:creationId xmlns:p14="http://schemas.microsoft.com/office/powerpoint/2010/main" val="1372511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14871-B086-44C4-A44E-3C442CF5E09B}"/>
              </a:ext>
            </a:extLst>
          </p:cNvPr>
          <p:cNvSpPr>
            <a:spLocks noGrp="1"/>
          </p:cNvSpPr>
          <p:nvPr>
            <p:ph type="title"/>
          </p:nvPr>
        </p:nvSpPr>
        <p:spPr>
          <a:xfrm>
            <a:off x="816864" y="317376"/>
            <a:ext cx="9720072" cy="1499616"/>
          </a:xfrm>
        </p:spPr>
        <p:txBody>
          <a:bodyPr>
            <a:normAutofit/>
          </a:bodyPr>
          <a:lstStyle/>
          <a:p>
            <a:r>
              <a:rPr lang="en-GB" sz="6000" dirty="0"/>
              <a:t>ADD TO YOUR timeline</a:t>
            </a:r>
          </a:p>
        </p:txBody>
      </p:sp>
      <p:sp>
        <p:nvSpPr>
          <p:cNvPr id="3" name="Content Placeholder 2">
            <a:extLst>
              <a:ext uri="{FF2B5EF4-FFF2-40B4-BE49-F238E27FC236}">
                <a16:creationId xmlns:a16="http://schemas.microsoft.com/office/drawing/2014/main" id="{0C2A021B-053B-4E63-AD9D-6E252F61CBB3}"/>
              </a:ext>
            </a:extLst>
          </p:cNvPr>
          <p:cNvSpPr>
            <a:spLocks noGrp="1"/>
          </p:cNvSpPr>
          <p:nvPr>
            <p:ph idx="1"/>
          </p:nvPr>
        </p:nvSpPr>
        <p:spPr>
          <a:xfrm>
            <a:off x="1024128" y="4411979"/>
            <a:ext cx="9720073" cy="2050097"/>
          </a:xfrm>
        </p:spPr>
        <p:txBody>
          <a:bodyPr>
            <a:normAutofit/>
          </a:bodyPr>
          <a:lstStyle/>
          <a:p>
            <a:pPr algn="ctr"/>
            <a:r>
              <a:rPr lang="en-GB" sz="2800" dirty="0"/>
              <a:t>Today’s primary text is Geoffrey Chaucer’s ‘The Canterbury Tales’. It is over 17,000 lines long! </a:t>
            </a:r>
          </a:p>
        </p:txBody>
      </p:sp>
      <p:sp>
        <p:nvSpPr>
          <p:cNvPr id="4" name="Rectangle 3">
            <a:extLst>
              <a:ext uri="{FF2B5EF4-FFF2-40B4-BE49-F238E27FC236}">
                <a16:creationId xmlns:a16="http://schemas.microsoft.com/office/drawing/2014/main" id="{9A71C38D-4B74-44EC-835C-831387DA4F31}"/>
              </a:ext>
            </a:extLst>
          </p:cNvPr>
          <p:cNvSpPr/>
          <p:nvPr/>
        </p:nvSpPr>
        <p:spPr>
          <a:xfrm>
            <a:off x="1905001" y="3302191"/>
            <a:ext cx="1714500" cy="55245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a:effectLst/>
                <a:ea typeface="Calibri" panose="020F0502020204030204" pitchFamily="34" charset="0"/>
                <a:cs typeface="Times New Roman" panose="02020603050405020304" pitchFamily="18" charset="0"/>
              </a:rPr>
              <a:t>Ancient </a:t>
            </a:r>
            <a:br>
              <a:rPr lang="en-GB" sz="1400">
                <a:effectLst/>
                <a:ea typeface="Calibri" panose="020F0502020204030204" pitchFamily="34" charset="0"/>
                <a:cs typeface="Times New Roman" panose="02020603050405020304" pitchFamily="18" charset="0"/>
              </a:rPr>
            </a:br>
            <a:r>
              <a:rPr lang="en-GB" sz="1400">
                <a:effectLst/>
                <a:ea typeface="Calibri" panose="020F0502020204030204" pitchFamily="34" charset="0"/>
                <a:cs typeface="Times New Roman" panose="02020603050405020304" pitchFamily="18" charset="0"/>
              </a:rPr>
              <a:t>Literature</a:t>
            </a:r>
            <a:endParaRPr lang="en-GB" sz="1100">
              <a:effectLst/>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2E42FFE-6457-4FAC-AD8E-C197C779FD3F}"/>
              </a:ext>
            </a:extLst>
          </p:cNvPr>
          <p:cNvSpPr/>
          <p:nvPr/>
        </p:nvSpPr>
        <p:spPr>
          <a:xfrm>
            <a:off x="3619501" y="3303143"/>
            <a:ext cx="1828800" cy="552450"/>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dirty="0">
                <a:effectLst/>
                <a:ea typeface="Calibri" panose="020F0502020204030204" pitchFamily="34" charset="0"/>
                <a:cs typeface="Times New Roman" panose="02020603050405020304" pitchFamily="18" charset="0"/>
              </a:rPr>
              <a:t>Middle Ages/</a:t>
            </a:r>
            <a:br>
              <a:rPr lang="en-GB" sz="1400" dirty="0">
                <a:effectLst/>
                <a:ea typeface="Calibri" panose="020F0502020204030204" pitchFamily="34" charset="0"/>
                <a:cs typeface="Times New Roman" panose="02020603050405020304" pitchFamily="18" charset="0"/>
              </a:rPr>
            </a:br>
            <a:r>
              <a:rPr lang="en-GB" sz="1400" dirty="0">
                <a:effectLst/>
                <a:ea typeface="Calibri" panose="020F0502020204030204" pitchFamily="34" charset="0"/>
                <a:cs typeface="Times New Roman" panose="02020603050405020304" pitchFamily="18" charset="0"/>
              </a:rPr>
              <a:t>Renaissance</a:t>
            </a:r>
            <a:endParaRPr lang="en-GB" sz="1100" dirty="0">
              <a:effectLst/>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71ED5429-0CC0-4BF7-AAEE-B06C8686897A}"/>
              </a:ext>
            </a:extLst>
          </p:cNvPr>
          <p:cNvSpPr/>
          <p:nvPr/>
        </p:nvSpPr>
        <p:spPr>
          <a:xfrm>
            <a:off x="5448301" y="3302191"/>
            <a:ext cx="1828800" cy="552450"/>
          </a:xfrm>
          <a:prstGeom prst="rect">
            <a:avLst/>
          </a:prstGeom>
          <a:solidFill>
            <a:srgbClr val="33CC33"/>
          </a:solidFill>
          <a:ln>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a:effectLst/>
                <a:ea typeface="Calibri" panose="020F0502020204030204" pitchFamily="34" charset="0"/>
                <a:cs typeface="Times New Roman" panose="02020603050405020304" pitchFamily="18" charset="0"/>
              </a:rPr>
              <a:t>The Georgians &amp;</a:t>
            </a:r>
            <a:br>
              <a:rPr lang="en-GB" sz="1400">
                <a:effectLst/>
                <a:ea typeface="Calibri" panose="020F0502020204030204" pitchFamily="34" charset="0"/>
                <a:cs typeface="Times New Roman" panose="02020603050405020304" pitchFamily="18" charset="0"/>
              </a:rPr>
            </a:br>
            <a:r>
              <a:rPr lang="en-GB" sz="1400">
                <a:effectLst/>
                <a:ea typeface="Calibri" panose="020F0502020204030204" pitchFamily="34" charset="0"/>
                <a:cs typeface="Times New Roman" panose="02020603050405020304" pitchFamily="18" charset="0"/>
              </a:rPr>
              <a:t>Victorians</a:t>
            </a:r>
            <a:endParaRPr lang="en-GB" sz="1100">
              <a:effectLst/>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198C6978-112A-4DEB-BC9F-96069A02419E}"/>
              </a:ext>
            </a:extLst>
          </p:cNvPr>
          <p:cNvSpPr/>
          <p:nvPr/>
        </p:nvSpPr>
        <p:spPr>
          <a:xfrm>
            <a:off x="7277101" y="3302191"/>
            <a:ext cx="1828800" cy="552450"/>
          </a:xfrm>
          <a:prstGeom prst="rect">
            <a:avLst/>
          </a:prstGeom>
          <a:solidFill>
            <a:srgbClr val="009999"/>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a:effectLst/>
                <a:ea typeface="Calibri" panose="020F0502020204030204" pitchFamily="34" charset="0"/>
                <a:cs typeface="Times New Roman" panose="02020603050405020304" pitchFamily="18" charset="0"/>
              </a:rPr>
              <a:t>The Twentieth </a:t>
            </a:r>
            <a:br>
              <a:rPr lang="en-GB" sz="1400">
                <a:effectLst/>
                <a:ea typeface="Calibri" panose="020F0502020204030204" pitchFamily="34" charset="0"/>
                <a:cs typeface="Times New Roman" panose="02020603050405020304" pitchFamily="18" charset="0"/>
              </a:rPr>
            </a:br>
            <a:r>
              <a:rPr lang="en-GB" sz="1400">
                <a:effectLst/>
                <a:ea typeface="Calibri" panose="020F0502020204030204" pitchFamily="34" charset="0"/>
                <a:cs typeface="Times New Roman" panose="02020603050405020304" pitchFamily="18" charset="0"/>
              </a:rPr>
              <a:t>Century</a:t>
            </a:r>
            <a:endParaRPr lang="en-GB" sz="1100">
              <a:effectLst/>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50D765E0-B51C-4E63-B0E9-6917BFDE1689}"/>
              </a:ext>
            </a:extLst>
          </p:cNvPr>
          <p:cNvSpPr/>
          <p:nvPr/>
        </p:nvSpPr>
        <p:spPr>
          <a:xfrm>
            <a:off x="9105901" y="3302191"/>
            <a:ext cx="1638300" cy="552450"/>
          </a:xfrm>
          <a:prstGeom prst="rect">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a:effectLst/>
                <a:ea typeface="Calibri" panose="020F0502020204030204" pitchFamily="34" charset="0"/>
                <a:cs typeface="Times New Roman" panose="02020603050405020304" pitchFamily="18" charset="0"/>
              </a:rPr>
              <a:t>Representing </a:t>
            </a:r>
            <a:br>
              <a:rPr lang="en-GB" sz="1400">
                <a:effectLst/>
                <a:ea typeface="Calibri" panose="020F0502020204030204" pitchFamily="34" charset="0"/>
                <a:cs typeface="Times New Roman" panose="02020603050405020304" pitchFamily="18" charset="0"/>
              </a:rPr>
            </a:br>
            <a:r>
              <a:rPr lang="en-GB" sz="1400">
                <a:effectLst/>
                <a:ea typeface="Calibri" panose="020F0502020204030204" pitchFamily="34" charset="0"/>
                <a:cs typeface="Times New Roman" panose="02020603050405020304" pitchFamily="18" charset="0"/>
              </a:rPr>
              <a:t>change</a:t>
            </a:r>
            <a:endParaRPr lang="en-GB" sz="1100">
              <a:effectLst/>
              <a:ea typeface="Calibri" panose="020F0502020204030204" pitchFamily="34" charset="0"/>
              <a:cs typeface="Times New Roman" panose="02020603050405020304" pitchFamily="18" charset="0"/>
            </a:endParaRPr>
          </a:p>
        </p:txBody>
      </p:sp>
      <p:cxnSp>
        <p:nvCxnSpPr>
          <p:cNvPr id="9" name="Straight Connector 8">
            <a:extLst>
              <a:ext uri="{FF2B5EF4-FFF2-40B4-BE49-F238E27FC236}">
                <a16:creationId xmlns:a16="http://schemas.microsoft.com/office/drawing/2014/main" id="{61A6AA1D-7C53-40D9-B495-31DB3658CF42}"/>
              </a:ext>
            </a:extLst>
          </p:cNvPr>
          <p:cNvCxnSpPr/>
          <p:nvPr/>
        </p:nvCxnSpPr>
        <p:spPr>
          <a:xfrm flipV="1">
            <a:off x="4514851" y="2940241"/>
            <a:ext cx="0" cy="361950"/>
          </a:xfrm>
          <a:prstGeom prst="line">
            <a:avLst/>
          </a:prstGeom>
          <a:ln>
            <a:solidFill>
              <a:srgbClr val="FF9933"/>
            </a:solidFill>
          </a:ln>
        </p:spPr>
        <p:style>
          <a:lnRef idx="1">
            <a:schemeClr val="accent1"/>
          </a:lnRef>
          <a:fillRef idx="0">
            <a:schemeClr val="accent1"/>
          </a:fillRef>
          <a:effectRef idx="0">
            <a:schemeClr val="accent1"/>
          </a:effectRef>
          <a:fontRef idx="minor">
            <a:schemeClr val="tx1"/>
          </a:fontRef>
        </p:style>
      </p:cxnSp>
      <p:sp>
        <p:nvSpPr>
          <p:cNvPr id="10" name="Text Box 27">
            <a:extLst>
              <a:ext uri="{FF2B5EF4-FFF2-40B4-BE49-F238E27FC236}">
                <a16:creationId xmlns:a16="http://schemas.microsoft.com/office/drawing/2014/main" id="{D801B14C-F3CA-43F1-A6B8-C5E54733680D}"/>
              </a:ext>
            </a:extLst>
          </p:cNvPr>
          <p:cNvSpPr txBox="1"/>
          <p:nvPr/>
        </p:nvSpPr>
        <p:spPr>
          <a:xfrm>
            <a:off x="3820478" y="1624522"/>
            <a:ext cx="1426845" cy="1314767"/>
          </a:xfrm>
          <a:prstGeom prst="rect">
            <a:avLst/>
          </a:prstGeom>
          <a:solidFill>
            <a:schemeClr val="lt1"/>
          </a:solidFill>
          <a:ln w="6350">
            <a:solidFill>
              <a:srgbClr val="FF9933"/>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16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Geoffrey Chaucer ‘The Canterbury Tales’ (1387-1400)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076C8635-804D-4D0D-B7FC-D27C2A91F18F}"/>
              </a:ext>
            </a:extLst>
          </p:cNvPr>
          <p:cNvSpPr/>
          <p:nvPr/>
        </p:nvSpPr>
        <p:spPr>
          <a:xfrm>
            <a:off x="816864" y="6440566"/>
            <a:ext cx="6583680" cy="369332"/>
          </a:xfrm>
          <a:prstGeom prst="rect">
            <a:avLst/>
          </a:prstGeom>
        </p:spPr>
        <p:txBody>
          <a:bodyPr wrap="square">
            <a:spAutoFit/>
          </a:bodyPr>
          <a:lstStyle/>
          <a:p>
            <a:r>
              <a:rPr lang="en-GB" dirty="0"/>
              <a:t>LO: To explore attitudes to religion through ‘The Canterbury Tales’.</a:t>
            </a:r>
          </a:p>
        </p:txBody>
      </p:sp>
      <p:sp>
        <p:nvSpPr>
          <p:cNvPr id="12" name="TextBox 11">
            <a:extLst>
              <a:ext uri="{FF2B5EF4-FFF2-40B4-BE49-F238E27FC236}">
                <a16:creationId xmlns:a16="http://schemas.microsoft.com/office/drawing/2014/main" id="{A839ADD2-AAA7-443C-8C49-6FBE85AC6AA5}"/>
              </a:ext>
            </a:extLst>
          </p:cNvPr>
          <p:cNvSpPr txBox="1"/>
          <p:nvPr/>
        </p:nvSpPr>
        <p:spPr>
          <a:xfrm rot="16200000">
            <a:off x="-3075058" y="3075056"/>
            <a:ext cx="6858002"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Draw It</a:t>
            </a:r>
          </a:p>
        </p:txBody>
      </p:sp>
    </p:spTree>
    <p:extLst>
      <p:ext uri="{BB962C8B-B14F-4D97-AF65-F5344CB8AC3E}">
        <p14:creationId xmlns:p14="http://schemas.microsoft.com/office/powerpoint/2010/main" val="4234614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E521C-4B2E-4B9E-BB3F-438EFB693373}"/>
              </a:ext>
            </a:extLst>
          </p:cNvPr>
          <p:cNvSpPr>
            <a:spLocks noGrp="1"/>
          </p:cNvSpPr>
          <p:nvPr>
            <p:ph type="title"/>
          </p:nvPr>
        </p:nvSpPr>
        <p:spPr/>
        <p:txBody>
          <a:bodyPr/>
          <a:lstStyle/>
          <a:p>
            <a:r>
              <a:rPr lang="en-GB" dirty="0" err="1"/>
              <a:t>chaucer</a:t>
            </a:r>
            <a:endParaRPr lang="en-GB" dirty="0"/>
          </a:p>
        </p:txBody>
      </p:sp>
      <p:sp>
        <p:nvSpPr>
          <p:cNvPr id="3" name="Content Placeholder 2">
            <a:extLst>
              <a:ext uri="{FF2B5EF4-FFF2-40B4-BE49-F238E27FC236}">
                <a16:creationId xmlns:a16="http://schemas.microsoft.com/office/drawing/2014/main" id="{6718DFEA-B79F-4239-ADFC-E8937D1BA7BF}"/>
              </a:ext>
            </a:extLst>
          </p:cNvPr>
          <p:cNvSpPr>
            <a:spLocks noGrp="1"/>
          </p:cNvSpPr>
          <p:nvPr>
            <p:ph idx="1"/>
          </p:nvPr>
        </p:nvSpPr>
        <p:spPr>
          <a:xfrm>
            <a:off x="1024128" y="1920240"/>
            <a:ext cx="5757671" cy="4389120"/>
          </a:xfrm>
        </p:spPr>
        <p:txBody>
          <a:bodyPr>
            <a:normAutofit/>
          </a:bodyPr>
          <a:lstStyle/>
          <a:p>
            <a:pPr marL="0" indent="0">
              <a:buNone/>
            </a:pPr>
            <a:r>
              <a:rPr lang="en-GB" sz="2400" dirty="0"/>
              <a:t>Geoffrey Chaucer (1343 –1400), known as the Father of English literature, is widely considered the greatest English poet of the Middle Ages. He was the first poet to be buried in Poets' Corner of Westminster Abbey. </a:t>
            </a:r>
          </a:p>
          <a:p>
            <a:pPr marL="0" indent="0">
              <a:buNone/>
            </a:pPr>
            <a:r>
              <a:rPr lang="en-GB" sz="2400" dirty="0"/>
              <a:t>‘The Canterbury Tales’ is a collection of stories told by fictional pilgrims on the road to the cathedral at Canterbury. </a:t>
            </a:r>
            <a:br>
              <a:rPr lang="en-GB" sz="2400" dirty="0"/>
            </a:br>
            <a:r>
              <a:rPr lang="en-GB" sz="2400" dirty="0"/>
              <a:t>Chaucer mixes satire and realism in lively characterisations of his pilgrims. The tales offer a fascinating insight into English life during the late 14th century.</a:t>
            </a:r>
          </a:p>
        </p:txBody>
      </p:sp>
      <p:sp>
        <p:nvSpPr>
          <p:cNvPr id="4" name="Rectangle 3">
            <a:extLst>
              <a:ext uri="{FF2B5EF4-FFF2-40B4-BE49-F238E27FC236}">
                <a16:creationId xmlns:a16="http://schemas.microsoft.com/office/drawing/2014/main" id="{205E33D0-F8BB-400A-866E-5F995C37CE48}"/>
              </a:ext>
            </a:extLst>
          </p:cNvPr>
          <p:cNvSpPr/>
          <p:nvPr/>
        </p:nvSpPr>
        <p:spPr>
          <a:xfrm>
            <a:off x="707887" y="6488668"/>
            <a:ext cx="6781800" cy="369332"/>
          </a:xfrm>
          <a:prstGeom prst="rect">
            <a:avLst/>
          </a:prstGeom>
        </p:spPr>
        <p:txBody>
          <a:bodyPr wrap="square">
            <a:spAutoFit/>
          </a:bodyPr>
          <a:lstStyle/>
          <a:p>
            <a:r>
              <a:rPr lang="en-GB" dirty="0"/>
              <a:t>LO: To explore attitudes to religion through ‘The Canterbury Tales.</a:t>
            </a:r>
          </a:p>
        </p:txBody>
      </p:sp>
      <p:pic>
        <p:nvPicPr>
          <p:cNvPr id="5" name="Picture 4">
            <a:extLst>
              <a:ext uri="{FF2B5EF4-FFF2-40B4-BE49-F238E27FC236}">
                <a16:creationId xmlns:a16="http://schemas.microsoft.com/office/drawing/2014/main" id="{3C3EF311-5B67-4D47-9742-39BA791DDEB7}"/>
              </a:ext>
            </a:extLst>
          </p:cNvPr>
          <p:cNvPicPr>
            <a:picLocks noChangeAspect="1"/>
          </p:cNvPicPr>
          <p:nvPr/>
        </p:nvPicPr>
        <p:blipFill>
          <a:blip r:embed="rId2"/>
          <a:stretch>
            <a:fillRect/>
          </a:stretch>
        </p:blipFill>
        <p:spPr>
          <a:xfrm>
            <a:off x="7388542" y="0"/>
            <a:ext cx="4706470" cy="6858000"/>
          </a:xfrm>
          <a:prstGeom prst="rect">
            <a:avLst/>
          </a:prstGeom>
        </p:spPr>
      </p:pic>
      <p:sp>
        <p:nvSpPr>
          <p:cNvPr id="6" name="TextBox 5">
            <a:extLst>
              <a:ext uri="{FF2B5EF4-FFF2-40B4-BE49-F238E27FC236}">
                <a16:creationId xmlns:a16="http://schemas.microsoft.com/office/drawing/2014/main" id="{B9233E10-AEBB-40DD-806D-240E43AFDB83}"/>
              </a:ext>
            </a:extLst>
          </p:cNvPr>
          <p:cNvSpPr txBox="1"/>
          <p:nvPr/>
        </p:nvSpPr>
        <p:spPr>
          <a:xfrm rot="16200000">
            <a:off x="-3075058" y="3075056"/>
            <a:ext cx="6858002"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Contextual Information</a:t>
            </a:r>
          </a:p>
        </p:txBody>
      </p:sp>
    </p:spTree>
    <p:extLst>
      <p:ext uri="{BB962C8B-B14F-4D97-AF65-F5344CB8AC3E}">
        <p14:creationId xmlns:p14="http://schemas.microsoft.com/office/powerpoint/2010/main" val="1859548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00055-CEAD-447C-AB72-23E536589B57}"/>
              </a:ext>
            </a:extLst>
          </p:cNvPr>
          <p:cNvSpPr>
            <a:spLocks noGrp="1"/>
          </p:cNvSpPr>
          <p:nvPr>
            <p:ph type="title"/>
          </p:nvPr>
        </p:nvSpPr>
        <p:spPr/>
        <p:txBody>
          <a:bodyPr/>
          <a:lstStyle/>
          <a:p>
            <a:r>
              <a:rPr lang="en-GB" dirty="0"/>
              <a:t>The medieval era</a:t>
            </a:r>
          </a:p>
        </p:txBody>
      </p:sp>
      <p:pic>
        <p:nvPicPr>
          <p:cNvPr id="5" name="6EAMqKUimr8">
            <a:hlinkClick r:id="" action="ppaction://media"/>
            <a:extLst>
              <a:ext uri="{FF2B5EF4-FFF2-40B4-BE49-F238E27FC236}">
                <a16:creationId xmlns:a16="http://schemas.microsoft.com/office/drawing/2014/main" id="{54F1E584-19BC-40F9-B8DB-7541C86E020B}"/>
              </a:ext>
            </a:extLst>
          </p:cNvPr>
          <p:cNvPicPr>
            <a:picLocks noGrp="1" noRot="1" noChangeAspect="1"/>
          </p:cNvPicPr>
          <p:nvPr>
            <p:ph idx="1"/>
            <a:videoFile r:link="rId1"/>
          </p:nvPr>
        </p:nvPicPr>
        <p:blipFill>
          <a:blip r:embed="rId4"/>
          <a:stretch>
            <a:fillRect/>
          </a:stretch>
        </p:blipFill>
        <p:spPr>
          <a:xfrm>
            <a:off x="1457643" y="2084832"/>
            <a:ext cx="9560877" cy="4238863"/>
          </a:xfrm>
          <a:prstGeom prst="rect">
            <a:avLst/>
          </a:prstGeom>
        </p:spPr>
      </p:pic>
      <p:sp>
        <p:nvSpPr>
          <p:cNvPr id="4" name="Rectangle 3">
            <a:extLst>
              <a:ext uri="{FF2B5EF4-FFF2-40B4-BE49-F238E27FC236}">
                <a16:creationId xmlns:a16="http://schemas.microsoft.com/office/drawing/2014/main" id="{63D7B2A4-52A2-4D01-A14A-1A408AF380E6}"/>
              </a:ext>
            </a:extLst>
          </p:cNvPr>
          <p:cNvSpPr/>
          <p:nvPr/>
        </p:nvSpPr>
        <p:spPr>
          <a:xfrm>
            <a:off x="815926" y="6488668"/>
            <a:ext cx="6667500" cy="369332"/>
          </a:xfrm>
          <a:prstGeom prst="rect">
            <a:avLst/>
          </a:prstGeom>
        </p:spPr>
        <p:txBody>
          <a:bodyPr wrap="square">
            <a:spAutoFit/>
          </a:bodyPr>
          <a:lstStyle/>
          <a:p>
            <a:r>
              <a:rPr lang="en-GB" dirty="0"/>
              <a:t>LO: To explore attitudes to religion through ‘The Canterbury Tales.</a:t>
            </a:r>
          </a:p>
        </p:txBody>
      </p:sp>
      <p:sp>
        <p:nvSpPr>
          <p:cNvPr id="6" name="TextBox 5">
            <a:extLst>
              <a:ext uri="{FF2B5EF4-FFF2-40B4-BE49-F238E27FC236}">
                <a16:creationId xmlns:a16="http://schemas.microsoft.com/office/drawing/2014/main" id="{91FE9DFE-05C5-4FBC-AF77-9E145EF07F7E}"/>
              </a:ext>
            </a:extLst>
          </p:cNvPr>
          <p:cNvSpPr txBox="1"/>
          <p:nvPr/>
        </p:nvSpPr>
        <p:spPr>
          <a:xfrm rot="16200000">
            <a:off x="-3075058" y="3075056"/>
            <a:ext cx="6858002"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Contextual Information</a:t>
            </a:r>
          </a:p>
        </p:txBody>
      </p:sp>
    </p:spTree>
    <p:extLst>
      <p:ext uri="{BB962C8B-B14F-4D97-AF65-F5344CB8AC3E}">
        <p14:creationId xmlns:p14="http://schemas.microsoft.com/office/powerpoint/2010/main" val="1193630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82FF5-7296-43C3-9510-846B7CA45E54}"/>
              </a:ext>
            </a:extLst>
          </p:cNvPr>
          <p:cNvSpPr>
            <a:spLocks noGrp="1"/>
          </p:cNvSpPr>
          <p:nvPr>
            <p:ph type="title"/>
          </p:nvPr>
        </p:nvSpPr>
        <p:spPr/>
        <p:txBody>
          <a:bodyPr/>
          <a:lstStyle/>
          <a:p>
            <a:r>
              <a:rPr lang="en-GB" sz="5400" dirty="0"/>
              <a:t>Read the extract from ‘The Canterbury Tales’ </a:t>
            </a:r>
            <a:r>
              <a:rPr lang="en-GB" sz="3200" dirty="0"/>
              <a:t>(Page 11)</a:t>
            </a:r>
            <a:endParaRPr lang="en-GB" dirty="0"/>
          </a:p>
        </p:txBody>
      </p:sp>
      <p:sp>
        <p:nvSpPr>
          <p:cNvPr id="3" name="Content Placeholder 2">
            <a:extLst>
              <a:ext uri="{FF2B5EF4-FFF2-40B4-BE49-F238E27FC236}">
                <a16:creationId xmlns:a16="http://schemas.microsoft.com/office/drawing/2014/main" id="{76A9C228-9906-44BA-B61D-DFABD45872AB}"/>
              </a:ext>
            </a:extLst>
          </p:cNvPr>
          <p:cNvSpPr>
            <a:spLocks noGrp="1"/>
          </p:cNvSpPr>
          <p:nvPr>
            <p:ph idx="1"/>
          </p:nvPr>
        </p:nvSpPr>
        <p:spPr>
          <a:xfrm>
            <a:off x="1024128" y="2275070"/>
            <a:ext cx="9720073" cy="4023360"/>
          </a:xfrm>
        </p:spPr>
        <p:txBody>
          <a:bodyPr>
            <a:normAutofit/>
          </a:bodyPr>
          <a:lstStyle/>
          <a:p>
            <a:r>
              <a:rPr lang="en-GB" sz="6000" dirty="0"/>
              <a:t>What do you notice about the</a:t>
            </a:r>
          </a:p>
          <a:p>
            <a:r>
              <a:rPr lang="en-GB" sz="6000" dirty="0"/>
              <a:t>presentation of religion? </a:t>
            </a:r>
          </a:p>
        </p:txBody>
      </p:sp>
      <p:sp>
        <p:nvSpPr>
          <p:cNvPr id="4" name="Rectangle 3">
            <a:extLst>
              <a:ext uri="{FF2B5EF4-FFF2-40B4-BE49-F238E27FC236}">
                <a16:creationId xmlns:a16="http://schemas.microsoft.com/office/drawing/2014/main" id="{827F3209-2F15-42DE-8808-C1F65630BEDA}"/>
              </a:ext>
            </a:extLst>
          </p:cNvPr>
          <p:cNvSpPr/>
          <p:nvPr/>
        </p:nvSpPr>
        <p:spPr>
          <a:xfrm>
            <a:off x="829994" y="6488668"/>
            <a:ext cx="7421880" cy="369332"/>
          </a:xfrm>
          <a:prstGeom prst="rect">
            <a:avLst/>
          </a:prstGeom>
        </p:spPr>
        <p:txBody>
          <a:bodyPr wrap="square">
            <a:spAutoFit/>
          </a:bodyPr>
          <a:lstStyle/>
          <a:p>
            <a:r>
              <a:rPr lang="en-GB" dirty="0"/>
              <a:t>LO: To explore attitudes to religion through ‘The Canterbury Tales’.</a:t>
            </a:r>
          </a:p>
        </p:txBody>
      </p:sp>
      <p:sp>
        <p:nvSpPr>
          <p:cNvPr id="5" name="TextBox 4">
            <a:extLst>
              <a:ext uri="{FF2B5EF4-FFF2-40B4-BE49-F238E27FC236}">
                <a16:creationId xmlns:a16="http://schemas.microsoft.com/office/drawing/2014/main" id="{2E7DAFC5-2F4A-48A3-B6AD-4375FCD0FB6F}"/>
              </a:ext>
            </a:extLst>
          </p:cNvPr>
          <p:cNvSpPr txBox="1"/>
          <p:nvPr/>
        </p:nvSpPr>
        <p:spPr>
          <a:xfrm rot="16200000">
            <a:off x="-3075058" y="3075056"/>
            <a:ext cx="6858002"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Reading Activity</a:t>
            </a:r>
          </a:p>
        </p:txBody>
      </p:sp>
      <p:pic>
        <p:nvPicPr>
          <p:cNvPr id="1026" name="Picture 2" descr="Canterbury Tales (1) - Paul A. FreemaN - chaucerian inspirations">
            <a:extLst>
              <a:ext uri="{FF2B5EF4-FFF2-40B4-BE49-F238E27FC236}">
                <a16:creationId xmlns:a16="http://schemas.microsoft.com/office/drawing/2014/main" id="{9F5A3D0B-ACF4-4AD7-B5B2-9D604FC691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02678" y="3358634"/>
            <a:ext cx="2352675" cy="3314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10791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107</TotalTime>
  <Words>727</Words>
  <Application>Microsoft Office PowerPoint</Application>
  <PresentationFormat>Widescreen</PresentationFormat>
  <Paragraphs>79</Paragraphs>
  <Slides>12</Slides>
  <Notes>4</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Calibri</vt:lpstr>
      <vt:lpstr>Century Gothic</vt:lpstr>
      <vt:lpstr>Times New Roman</vt:lpstr>
      <vt:lpstr>Tw Cen MT</vt:lpstr>
      <vt:lpstr>Tw Cen MT Condensed</vt:lpstr>
      <vt:lpstr>Wingdings 3</vt:lpstr>
      <vt:lpstr>Integral</vt:lpstr>
      <vt:lpstr>Lesson 6: Chaucer</vt:lpstr>
      <vt:lpstr>Title: Chaucer How much do you know about religions and their rules? </vt:lpstr>
      <vt:lpstr>How much do you know about religions and their rules? </vt:lpstr>
      <vt:lpstr>Match the vocabulary to the correct definitions</vt:lpstr>
      <vt:lpstr>Check Your Answers:</vt:lpstr>
      <vt:lpstr>ADD TO YOUR timeline</vt:lpstr>
      <vt:lpstr>chaucer</vt:lpstr>
      <vt:lpstr>The medieval era</vt:lpstr>
      <vt:lpstr>Read the extract from ‘The Canterbury Tales’ (Page 11)</vt:lpstr>
      <vt:lpstr>The Murder of Thomas Becket</vt:lpstr>
      <vt:lpstr>Read the Article: ‘Why Was Thomas Becket Murdered in Canterbury Cathedral?’ </vt:lpstr>
      <vt:lpstr>Newspaper Article: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6: chaucer</dc:title>
  <dc:creator>Lauran Hampshire - Dell</dc:creator>
  <cp:lastModifiedBy>S Ryan</cp:lastModifiedBy>
  <cp:revision>17</cp:revision>
  <dcterms:created xsi:type="dcterms:W3CDTF">2017-07-25T13:31:36Z</dcterms:created>
  <dcterms:modified xsi:type="dcterms:W3CDTF">2020-09-30T14:52:14Z</dcterms:modified>
</cp:coreProperties>
</file>