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01" r:id="rId2"/>
    <p:sldId id="258" r:id="rId3"/>
    <p:sldId id="259" r:id="rId4"/>
    <p:sldId id="302" r:id="rId5"/>
    <p:sldId id="262" r:id="rId6"/>
    <p:sldId id="303" r:id="rId7"/>
    <p:sldId id="304" r:id="rId8"/>
    <p:sldId id="305" r:id="rId9"/>
    <p:sldId id="307" r:id="rId10"/>
    <p:sldId id="306" r:id="rId11"/>
    <p:sldId id="27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B35D1"/>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6323" autoAdjust="0"/>
  </p:normalViewPr>
  <p:slideViewPr>
    <p:cSldViewPr snapToGrid="0">
      <p:cViewPr varScale="1">
        <p:scale>
          <a:sx n="63" d="100"/>
          <a:sy n="63" d="100"/>
        </p:scale>
        <p:origin x="-9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DAB0-81BC-4B70-AC09-532A9D9B113B}" type="datetimeFigureOut">
              <a:rPr lang="en-GB" smtClean="0"/>
              <a:t>27/03/2020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A5FF-2233-4C43-8F15-69930E298700}" type="slidenum">
              <a:rPr lang="en-GB" smtClean="0"/>
              <a:t>‹#›</a:t>
            </a:fld>
            <a:endParaRPr lang="en-GB"/>
          </a:p>
        </p:txBody>
      </p:sp>
    </p:spTree>
    <p:extLst>
      <p:ext uri="{BB962C8B-B14F-4D97-AF65-F5344CB8AC3E}">
        <p14:creationId xmlns:p14="http://schemas.microsoft.com/office/powerpoint/2010/main" val="3186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DEA47-6A0F-48FA-929F-7425DD0BB50B}" type="slidenum">
              <a:rPr lang="en-GB" smtClean="0"/>
              <a:t>2</a:t>
            </a:fld>
            <a:endParaRPr lang="en-GB" dirty="0"/>
          </a:p>
        </p:txBody>
      </p:sp>
    </p:spTree>
    <p:extLst>
      <p:ext uri="{BB962C8B-B14F-4D97-AF65-F5344CB8AC3E}">
        <p14:creationId xmlns:p14="http://schemas.microsoft.com/office/powerpoint/2010/main" val="247907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word ‘villain’ comes from the medieval word ‘villager’ so, they are below the landed aristocracy and therefore don’t have the manners and morals gained with the power and political strength of those high in society. Thus why it is such an effective insult given by Tybalt!</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3</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word ‘villain’ comes from the medieval word ‘villager’ so, they are below the landed aristocracy and therefore don’t have the manners and morals gained with the power and political strength of those high in society. Thus why it is such an effective insult given </a:t>
            </a:r>
            <a:r>
              <a:rPr lang="en-GB" smtClean="0"/>
              <a:t>by Tybalt!</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4</a:t>
            </a:fld>
            <a:endParaRPr lang="en-GB"/>
          </a:p>
        </p:txBody>
      </p:sp>
    </p:spTree>
    <p:extLst>
      <p:ext uri="{BB962C8B-B14F-4D97-AF65-F5344CB8AC3E}">
        <p14:creationId xmlns:p14="http://schemas.microsoft.com/office/powerpoint/2010/main" val="170904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solidFill>
                  <a:srgbClr val="FF0000"/>
                </a:solidFill>
              </a:rPr>
              <a:t>This – as with all aspects of the lesson – can be edited to suit your group.</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5</a:t>
            </a:fld>
            <a:endParaRPr lang="en-GB" dirty="0"/>
          </a:p>
        </p:txBody>
      </p:sp>
    </p:spTree>
    <p:extLst>
      <p:ext uri="{BB962C8B-B14F-4D97-AF65-F5344CB8AC3E}">
        <p14:creationId xmlns:p14="http://schemas.microsoft.com/office/powerpoint/2010/main" val="3323130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slide can be printed off or </a:t>
            </a:r>
            <a:r>
              <a:rPr lang="en-GB" smtClean="0"/>
              <a:t>talked </a:t>
            </a:r>
            <a:r>
              <a:rPr lang="en-GB" smtClean="0"/>
              <a:t>through; </a:t>
            </a:r>
            <a:r>
              <a:rPr lang="en-GB" dirty="0" smtClean="0"/>
              <a:t>it links back to themes of honour</a:t>
            </a:r>
            <a:r>
              <a:rPr lang="en-GB" baseline="0" dirty="0" smtClean="0"/>
              <a:t> and chivalry.</a:t>
            </a:r>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9</a:t>
            </a:fld>
            <a:endParaRPr lang="en-GB"/>
          </a:p>
        </p:txBody>
      </p:sp>
    </p:spTree>
    <p:extLst>
      <p:ext uri="{BB962C8B-B14F-4D97-AF65-F5344CB8AC3E}">
        <p14:creationId xmlns:p14="http://schemas.microsoft.com/office/powerpoint/2010/main" val="2802442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DCDBC8-2859-47A2-BD45-D97F617738AE}" type="slidenum">
              <a:rPr lang="en-GB" smtClean="0"/>
              <a:t>10</a:t>
            </a:fld>
            <a:endParaRPr lang="en-GB"/>
          </a:p>
        </p:txBody>
      </p:sp>
    </p:spTree>
    <p:extLst>
      <p:ext uri="{BB962C8B-B14F-4D97-AF65-F5344CB8AC3E}">
        <p14:creationId xmlns:p14="http://schemas.microsoft.com/office/powerpoint/2010/main" val="3606278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Homework is optional - Print</a:t>
            </a:r>
            <a:r>
              <a:rPr lang="en-GB" baseline="0" dirty="0" smtClean="0"/>
              <a:t> off this slide to give out as homework.</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11</a:t>
            </a:fld>
            <a:endParaRPr lang="en-GB" dirty="0"/>
          </a:p>
        </p:txBody>
      </p:sp>
    </p:spTree>
    <p:extLst>
      <p:ext uri="{BB962C8B-B14F-4D97-AF65-F5344CB8AC3E}">
        <p14:creationId xmlns:p14="http://schemas.microsoft.com/office/powerpoint/2010/main" val="185020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41190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91822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6931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02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764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1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01117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2B15C0E-B7C1-448F-BE32-CE3B2BF9124F}" type="datetimeFigureOut">
              <a:rPr lang="en-GB" smtClean="0"/>
              <a:t>27/03/2020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15095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2B15C0E-B7C1-448F-BE32-CE3B2BF9124F}" type="datetimeFigureOut">
              <a:rPr lang="en-GB" smtClean="0"/>
              <a:t>27/03/2020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49980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2B15C0E-B7C1-448F-BE32-CE3B2BF9124F}" type="datetimeFigureOut">
              <a:rPr lang="en-GB" smtClean="0"/>
              <a:t>27/03/2020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26466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2B15C0E-B7C1-448F-BE32-CE3B2BF9124F}" type="datetimeFigureOut">
              <a:rPr lang="en-GB" smtClean="0"/>
              <a:t>27/03/2020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70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5C0E-B7C1-448F-BE32-CE3B2BF9124F}" type="datetimeFigureOut">
              <a:rPr lang="en-GB" smtClean="0"/>
              <a:t>27/03/2020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072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37761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27/03/2020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1543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15C0E-B7C1-448F-BE32-CE3B2BF9124F}" type="datetimeFigureOut">
              <a:rPr lang="en-GB" smtClean="0"/>
              <a:t>27/03/2020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B075-1F7B-492A-884E-CA139B25FF10}" type="slidenum">
              <a:rPr lang="en-GB" smtClean="0"/>
              <a:t>‹#›</a:t>
            </a:fld>
            <a:endParaRPr lang="en-GB"/>
          </a:p>
        </p:txBody>
      </p:sp>
    </p:spTree>
    <p:extLst>
      <p:ext uri="{BB962C8B-B14F-4D97-AF65-F5344CB8AC3E}">
        <p14:creationId xmlns:p14="http://schemas.microsoft.com/office/powerpoint/2010/main" val="236593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12192000" cy="6858000"/>
          </a:xfrm>
          <a:prstGeom prst="rect">
            <a:avLst/>
          </a:prstGeom>
        </p:spPr>
      </p:pic>
      <p:sp>
        <p:nvSpPr>
          <p:cNvPr id="5" name="Subtitle 2"/>
          <p:cNvSpPr txBox="1">
            <a:spLocks/>
          </p:cNvSpPr>
          <p:nvPr/>
        </p:nvSpPr>
        <p:spPr>
          <a:xfrm>
            <a:off x="1523999" y="5782614"/>
            <a:ext cx="9144000" cy="1077540"/>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2000" b="1" u="sng" dirty="0" smtClean="0"/>
              <a:t>Learning Objective:</a:t>
            </a:r>
          </a:p>
          <a:p>
            <a:pPr marL="0" indent="0" algn="ctr">
              <a:lnSpc>
                <a:spcPct val="100000"/>
              </a:lnSpc>
              <a:spcBef>
                <a:spcPts val="0"/>
              </a:spcBef>
              <a:buNone/>
            </a:pPr>
            <a:r>
              <a:rPr lang="en-GB" sz="2000" dirty="0"/>
              <a:t>AO2: Analyse the language, form and structure used by a writer to create meanings and effects, using relevant subject terminology where appropriate</a:t>
            </a:r>
            <a:r>
              <a:rPr lang="en-GB" sz="2000" dirty="0" smtClean="0"/>
              <a:t>.</a:t>
            </a:r>
            <a:endParaRPr lang="en-GB" sz="2000" dirty="0"/>
          </a:p>
        </p:txBody>
      </p:sp>
      <p:sp>
        <p:nvSpPr>
          <p:cNvPr id="6" name="Rounded Rectangular Callout 5"/>
          <p:cNvSpPr/>
          <p:nvPr/>
        </p:nvSpPr>
        <p:spPr>
          <a:xfrm>
            <a:off x="0" y="0"/>
            <a:ext cx="2395470" cy="1798320"/>
          </a:xfrm>
          <a:prstGeom prst="wedgeRoundRectCallout">
            <a:avLst>
              <a:gd name="adj1" fmla="val 38844"/>
              <a:gd name="adj2" fmla="val 74662"/>
              <a:gd name="adj3" fmla="val 16667"/>
            </a:avLst>
          </a:prstGeom>
          <a:solidFill>
            <a:srgbClr val="FB35D1"/>
          </a:solidFill>
          <a:ln>
            <a:solidFill>
              <a:srgbClr val="FB35D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600" b="1" u="sng" dirty="0" smtClean="0">
                <a:latin typeface="Comic Sans MS" panose="030F0702030302020204" pitchFamily="66" charset="0"/>
              </a:rPr>
              <a:t>Key Words:</a:t>
            </a:r>
          </a:p>
          <a:p>
            <a:pPr algn="ctr"/>
            <a:r>
              <a:rPr lang="en-GB" sz="1600" dirty="0" smtClean="0">
                <a:latin typeface="Comic Sans MS" panose="030F0702030302020204" pitchFamily="66" charset="0"/>
              </a:rPr>
              <a:t>Foreshadowing</a:t>
            </a:r>
          </a:p>
          <a:p>
            <a:pPr algn="ctr"/>
            <a:r>
              <a:rPr lang="en-GB" sz="1600" dirty="0" smtClean="0">
                <a:latin typeface="Comic Sans MS" panose="030F0702030302020204" pitchFamily="66" charset="0"/>
              </a:rPr>
              <a:t>Tension</a:t>
            </a:r>
          </a:p>
          <a:p>
            <a:pPr algn="ctr"/>
            <a:r>
              <a:rPr lang="en-GB" sz="1600" dirty="0" smtClean="0">
                <a:latin typeface="Comic Sans MS" panose="030F0702030302020204" pitchFamily="66" charset="0"/>
              </a:rPr>
              <a:t>Endure</a:t>
            </a:r>
          </a:p>
          <a:p>
            <a:pPr algn="ctr"/>
            <a:r>
              <a:rPr lang="en-GB" sz="1600" dirty="0" smtClean="0">
                <a:latin typeface="Comic Sans MS" panose="030F0702030302020204" pitchFamily="66" charset="0"/>
              </a:rPr>
              <a:t>Villain</a:t>
            </a:r>
          </a:p>
          <a:p>
            <a:pPr algn="ctr"/>
            <a:r>
              <a:rPr lang="en-GB" sz="1600" dirty="0" smtClean="0">
                <a:latin typeface="Comic Sans MS" panose="030F0702030302020204" pitchFamily="66" charset="0"/>
              </a:rPr>
              <a:t>solemnity</a:t>
            </a:r>
            <a:endParaRPr lang="en-GB" sz="1600" dirty="0">
              <a:latin typeface="Comic Sans MS" panose="030F0702030302020204" pitchFamily="66" charset="0"/>
            </a:endParaRPr>
          </a:p>
        </p:txBody>
      </p:sp>
      <p:sp>
        <p:nvSpPr>
          <p:cNvPr id="7" name="Title 1"/>
          <p:cNvSpPr txBox="1">
            <a:spLocks/>
          </p:cNvSpPr>
          <p:nvPr/>
        </p:nvSpPr>
        <p:spPr>
          <a:xfrm>
            <a:off x="1524000" y="4248615"/>
            <a:ext cx="6557280" cy="1257103"/>
          </a:xfrm>
          <a:prstGeom prst="rect">
            <a:avLst/>
          </a:prstGeom>
          <a:solidFill>
            <a:schemeClr val="bg1">
              <a:alpha val="40000"/>
            </a:schemeClr>
          </a:solidFill>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smtClean="0">
                <a:latin typeface="AR BERKLEY" panose="02000000000000000000" pitchFamily="2" charset="0"/>
              </a:rPr>
              <a:t>‘Romeo + Juliet’</a:t>
            </a:r>
            <a:endParaRPr lang="en-GB" sz="7200" b="1" dirty="0">
              <a:latin typeface="AR BERKLEY" panose="02000000000000000000" pitchFamily="2" charset="0"/>
            </a:endParaRPr>
          </a:p>
        </p:txBody>
      </p:sp>
      <p:sp>
        <p:nvSpPr>
          <p:cNvPr id="8" name="Rounded Rectangle 7"/>
          <p:cNvSpPr/>
          <p:nvPr/>
        </p:nvSpPr>
        <p:spPr>
          <a:xfrm>
            <a:off x="9775065" y="0"/>
            <a:ext cx="2416935" cy="1287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u="sng" dirty="0" smtClean="0"/>
              <a:t>Lesson 6: Act I, Scene 5.</a:t>
            </a:r>
          </a:p>
          <a:p>
            <a:pPr algn="ctr"/>
            <a:r>
              <a:rPr lang="en-GB" sz="2000" b="1" u="sng" dirty="0" smtClean="0"/>
              <a:t>Foreshadowing Violent Ends</a:t>
            </a:r>
            <a:endParaRPr lang="en-GB" sz="2000" b="1" u="sng" dirty="0"/>
          </a:p>
        </p:txBody>
      </p:sp>
      <p:sp>
        <p:nvSpPr>
          <p:cNvPr id="9" name="Rounded Rectangle 8"/>
          <p:cNvSpPr/>
          <p:nvPr/>
        </p:nvSpPr>
        <p:spPr>
          <a:xfrm>
            <a:off x="8822028" y="1648496"/>
            <a:ext cx="3052293" cy="37477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smtClean="0"/>
              <a:t>Success Criteria:</a:t>
            </a:r>
          </a:p>
          <a:p>
            <a:pPr algn="ctr"/>
            <a:endParaRPr lang="en-GB" b="1" u="sng" dirty="0"/>
          </a:p>
          <a:p>
            <a:pPr marL="285750" indent="-285750">
              <a:buFont typeface="Arial" panose="020B0604020202020204" pitchFamily="34" charset="0"/>
              <a:buChar char="•"/>
            </a:pPr>
            <a:r>
              <a:rPr lang="en-GB" dirty="0" smtClean="0">
                <a:solidFill>
                  <a:srgbClr val="FF0000"/>
                </a:solidFill>
              </a:rPr>
              <a:t>To use textual evidence to explore a character’s views/ personality.</a:t>
            </a:r>
          </a:p>
          <a:p>
            <a:pPr marL="285750" indent="-285750">
              <a:buFont typeface="Arial" panose="020B0604020202020204" pitchFamily="34" charset="0"/>
              <a:buChar char="•"/>
            </a:pPr>
            <a:r>
              <a:rPr lang="en-GB" dirty="0" smtClean="0">
                <a:solidFill>
                  <a:schemeClr val="accent2"/>
                </a:solidFill>
              </a:rPr>
              <a:t>To explain Shakespeare’s use of language and structure to create tension.</a:t>
            </a:r>
          </a:p>
          <a:p>
            <a:pPr marL="285750" indent="-285750">
              <a:buFont typeface="Arial" panose="020B0604020202020204" pitchFamily="34" charset="0"/>
              <a:buChar char="•"/>
            </a:pPr>
            <a:r>
              <a:rPr lang="en-GB" dirty="0" smtClean="0">
                <a:solidFill>
                  <a:srgbClr val="00B050"/>
                </a:solidFill>
              </a:rPr>
              <a:t>To use PEEL to analyse how tension is created in a scene.</a:t>
            </a:r>
            <a:endParaRPr lang="en-GB" dirty="0">
              <a:solidFill>
                <a:srgbClr val="00B050"/>
              </a:solidFill>
            </a:endParaRPr>
          </a:p>
        </p:txBody>
      </p:sp>
    </p:spTree>
    <p:extLst>
      <p:ext uri="{BB962C8B-B14F-4D97-AF65-F5344CB8AC3E}">
        <p14:creationId xmlns:p14="http://schemas.microsoft.com/office/powerpoint/2010/main" val="2983992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8640" y="167640"/>
            <a:ext cx="11494677" cy="6690360"/>
          </a:xfrm>
          <a:prstGeom prst="rect">
            <a:avLst/>
          </a:prstGeom>
        </p:spPr>
      </p:pic>
      <p:sp>
        <p:nvSpPr>
          <p:cNvPr id="3" name="TextBox 2"/>
          <p:cNvSpPr txBox="1"/>
          <p:nvPr/>
        </p:nvSpPr>
        <p:spPr>
          <a:xfrm rot="16200000">
            <a:off x="-3063541" y="3075058"/>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Extension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7914545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6200000">
            <a:off x="-3075058" y="3075058"/>
            <a:ext cx="6858002" cy="707886"/>
          </a:xfrm>
          <a:prstGeom prst="rect">
            <a:avLst/>
          </a:prstGeom>
          <a:solidFill>
            <a:srgbClr val="FF99FF"/>
          </a:solidFill>
        </p:spPr>
        <p:txBody>
          <a:bodyPr wrap="square" rtlCol="0">
            <a:spAutoFit/>
          </a:bodyPr>
          <a:lstStyle/>
          <a:p>
            <a:pPr algn="ctr"/>
            <a:r>
              <a:rPr lang="en-GB" sz="4000" b="1" dirty="0" smtClean="0">
                <a:latin typeface="Century Gothic" panose="020B0502020202020204" pitchFamily="34" charset="0"/>
              </a:rPr>
              <a:t>Homework</a:t>
            </a:r>
            <a:endParaRPr lang="en-GB" sz="4000" b="1" dirty="0">
              <a:latin typeface="Century Gothic" panose="020B0502020202020204" pitchFamily="34" charset="0"/>
            </a:endParaRPr>
          </a:p>
        </p:txBody>
      </p:sp>
      <p:sp>
        <p:nvSpPr>
          <p:cNvPr id="5" name="Title 1"/>
          <p:cNvSpPr txBox="1">
            <a:spLocks/>
          </p:cNvSpPr>
          <p:nvPr/>
        </p:nvSpPr>
        <p:spPr>
          <a:xfrm>
            <a:off x="707887" y="0"/>
            <a:ext cx="11484113" cy="1182321"/>
          </a:xfrm>
          <a:prstGeom prst="rect">
            <a:avLst/>
          </a:prstGeom>
          <a:solidFill>
            <a:srgbClr val="FF99FF"/>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smtClean="0">
                <a:latin typeface="+mn-lt"/>
              </a:rPr>
              <a:t>Homework</a:t>
            </a:r>
            <a:endParaRPr lang="en-GB" sz="6000" b="1" dirty="0">
              <a:latin typeface="+mn-lt"/>
            </a:endParaRPr>
          </a:p>
        </p:txBody>
      </p:sp>
      <p:sp>
        <p:nvSpPr>
          <p:cNvPr id="8" name="Content Placeholder 2"/>
          <p:cNvSpPr txBox="1">
            <a:spLocks/>
          </p:cNvSpPr>
          <p:nvPr/>
        </p:nvSpPr>
        <p:spPr>
          <a:xfrm>
            <a:off x="707887" y="1182321"/>
            <a:ext cx="11484113" cy="5675678"/>
          </a:xfrm>
          <a:prstGeom prst="rect">
            <a:avLst/>
          </a:prstGeom>
          <a:solidFill>
            <a:schemeClr val="accent2">
              <a:lumMod val="20000"/>
              <a:lumOff val="80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GB" sz="7200" dirty="0"/>
          </a:p>
        </p:txBody>
      </p:sp>
      <p:sp>
        <p:nvSpPr>
          <p:cNvPr id="2" name="Rectangle 1"/>
          <p:cNvSpPr/>
          <p:nvPr/>
        </p:nvSpPr>
        <p:spPr>
          <a:xfrm>
            <a:off x="990600" y="1343890"/>
            <a:ext cx="6903720" cy="4980709"/>
          </a:xfrm>
          <a:prstGeom prst="rect">
            <a:avLst/>
          </a:prstGeom>
          <a:solidFill>
            <a:srgbClr val="FB35D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4000" b="1" dirty="0">
                <a:solidFill>
                  <a:schemeClr val="tx1"/>
                </a:solidFill>
              </a:rPr>
              <a:t>Lord Capulet plays a pivotal part in the play with regard to theme and character. </a:t>
            </a:r>
            <a:r>
              <a:rPr lang="en-GB" sz="4000" b="1" dirty="0" smtClean="0">
                <a:solidFill>
                  <a:schemeClr val="tx1"/>
                </a:solidFill>
              </a:rPr>
              <a:t>Using the image on the right record quotes that show how he presents many different characteristics and </a:t>
            </a:r>
            <a:r>
              <a:rPr lang="en-GB" sz="4000" b="1" dirty="0">
                <a:solidFill>
                  <a:schemeClr val="tx1"/>
                </a:solidFill>
              </a:rPr>
              <a:t>annotate </a:t>
            </a:r>
            <a:r>
              <a:rPr lang="en-GB" sz="4000" b="1" dirty="0" smtClean="0">
                <a:solidFill>
                  <a:schemeClr val="tx1"/>
                </a:solidFill>
              </a:rPr>
              <a:t>your ideas around them.</a:t>
            </a:r>
            <a:endParaRPr lang="en-GB" sz="4000" b="1" dirty="0">
              <a:solidFill>
                <a:schemeClr val="tx1"/>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820" y="1343890"/>
            <a:ext cx="3968692" cy="498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7574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2192000" cy="6858000"/>
          </a:xfrm>
          <a:prstGeom prst="rect">
            <a:avLst/>
          </a:prstGeom>
        </p:spPr>
      </p:pic>
      <p:sp>
        <p:nvSpPr>
          <p:cNvPr id="5" name="TextBox 4"/>
          <p:cNvSpPr txBox="1"/>
          <p:nvPr/>
        </p:nvSpPr>
        <p:spPr>
          <a:xfrm>
            <a:off x="703206" y="977821"/>
            <a:ext cx="11516503" cy="707886"/>
          </a:xfrm>
          <a:prstGeom prst="rect">
            <a:avLst/>
          </a:prstGeom>
          <a:solidFill>
            <a:srgbClr val="FD33B5"/>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4000" b="1" dirty="0" smtClean="0">
                <a:solidFill>
                  <a:schemeClr val="tx1"/>
                </a:solidFill>
                <a:latin typeface="Century Gothic" panose="020B0502020202020204" pitchFamily="34" charset="0"/>
              </a:rPr>
              <a:t>5-4-3-2-1</a:t>
            </a:r>
            <a:endParaRPr lang="en-GB" sz="4000" b="1" dirty="0">
              <a:solidFill>
                <a:schemeClr val="tx1"/>
              </a:solidFill>
              <a:latin typeface="Century Gothic" panose="020B0502020202020204" pitchFamily="34" charset="0"/>
            </a:endParaRPr>
          </a:p>
        </p:txBody>
      </p:sp>
      <p:sp>
        <p:nvSpPr>
          <p:cNvPr id="14" name="TextBox 13"/>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
        <p:nvSpPr>
          <p:cNvPr id="10" name="TextBox 9"/>
          <p:cNvSpPr txBox="1"/>
          <p:nvPr/>
        </p:nvSpPr>
        <p:spPr>
          <a:xfrm>
            <a:off x="835128" y="122742"/>
            <a:ext cx="11314458" cy="830997"/>
          </a:xfrm>
          <a:prstGeom prst="rect">
            <a:avLst/>
          </a:prstGeom>
          <a:solidFill>
            <a:srgbClr val="D987C7"/>
          </a:solidFill>
        </p:spPr>
        <p:txBody>
          <a:bodyPr wrap="square" rtlCol="0">
            <a:spAutoFit/>
          </a:bodyPr>
          <a:lstStyle/>
          <a:p>
            <a:r>
              <a:rPr lang="en-GB" sz="2400" dirty="0">
                <a:latin typeface="Century Gothic" panose="020B0502020202020204" pitchFamily="34" charset="0"/>
              </a:rPr>
              <a:t>Write today’s date - </a:t>
            </a:r>
            <a:fld id="{4B86CBAB-F592-48CA-9DBC-3822CA5BD95A}" type="datetime2">
              <a:rPr lang="en-GB" sz="2400" b="1">
                <a:latin typeface="Century Gothic" panose="020B0502020202020204" pitchFamily="34" charset="0"/>
              </a:rPr>
              <a:pPr/>
              <a:t>Friday, 27 March 2020</a:t>
            </a:fld>
            <a:r>
              <a:rPr lang="en-GB" sz="2400" dirty="0">
                <a:latin typeface="Century Gothic" panose="020B0502020202020204" pitchFamily="34" charset="0"/>
              </a:rPr>
              <a:t> and today’s title – </a:t>
            </a:r>
            <a:r>
              <a:rPr lang="en-GB" sz="2400" dirty="0" smtClean="0">
                <a:latin typeface="Century Gothic" panose="020B0502020202020204" pitchFamily="34" charset="0"/>
              </a:rPr>
              <a:t>Romeo and Juliet Revision</a:t>
            </a:r>
            <a:r>
              <a:rPr lang="en-GB" sz="2400" b="1" dirty="0" smtClean="0">
                <a:latin typeface="Century Gothic" panose="020B0502020202020204" pitchFamily="34" charset="0"/>
              </a:rPr>
              <a:t> </a:t>
            </a:r>
            <a:r>
              <a:rPr lang="en-GB" sz="2400" dirty="0">
                <a:latin typeface="Century Gothic" panose="020B0502020202020204" pitchFamily="34" charset="0"/>
              </a:rPr>
              <a:t>in your book</a:t>
            </a:r>
          </a:p>
        </p:txBody>
      </p:sp>
      <p:sp>
        <p:nvSpPr>
          <p:cNvPr id="6" name="Rectangle 5"/>
          <p:cNvSpPr/>
          <p:nvPr/>
        </p:nvSpPr>
        <p:spPr>
          <a:xfrm>
            <a:off x="835128" y="2132629"/>
            <a:ext cx="11077314" cy="3970318"/>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anose="020B0604020202020204" pitchFamily="34" charset="0"/>
              <a:buChar char="•"/>
            </a:pPr>
            <a:r>
              <a:rPr lang="en-GB" sz="3600" dirty="0" smtClean="0">
                <a:latin typeface="Century Gothic" panose="020B0502020202020204" pitchFamily="34" charset="0"/>
              </a:rPr>
              <a:t>Write 5 words that you associate with Mercutio</a:t>
            </a:r>
          </a:p>
          <a:p>
            <a:pPr marL="342900" indent="-342900">
              <a:buFont typeface="Arial" panose="020B0604020202020204" pitchFamily="34" charset="0"/>
              <a:buChar char="•"/>
            </a:pPr>
            <a:r>
              <a:rPr lang="en-GB" sz="3600" dirty="0" smtClean="0">
                <a:latin typeface="Century Gothic" panose="020B0502020202020204" pitchFamily="34" charset="0"/>
              </a:rPr>
              <a:t>Name the 4 Humours – bonus points for the characteristics of each</a:t>
            </a:r>
          </a:p>
          <a:p>
            <a:pPr marL="342900" indent="-342900">
              <a:buFont typeface="Arial" panose="020B0604020202020204" pitchFamily="34" charset="0"/>
              <a:buChar char="•"/>
            </a:pPr>
            <a:r>
              <a:rPr lang="en-GB" sz="3600" dirty="0" smtClean="0">
                <a:latin typeface="Century Gothic" panose="020B0502020202020204" pitchFamily="34" charset="0"/>
              </a:rPr>
              <a:t>3 differences between Romeo and Mercutio’s views on love</a:t>
            </a:r>
          </a:p>
          <a:p>
            <a:pPr marL="342900" indent="-342900">
              <a:buFont typeface="Arial" panose="020B0604020202020204" pitchFamily="34" charset="0"/>
              <a:buChar char="•"/>
            </a:pPr>
            <a:r>
              <a:rPr lang="en-GB" sz="3600" dirty="0" smtClean="0">
                <a:latin typeface="Century Gothic" panose="020B0502020202020204" pitchFamily="34" charset="0"/>
              </a:rPr>
              <a:t>2 themes that Mercutio represents</a:t>
            </a:r>
          </a:p>
          <a:p>
            <a:pPr marL="342900" indent="-342900">
              <a:buFont typeface="Arial" panose="020B0604020202020204" pitchFamily="34" charset="0"/>
              <a:buChar char="•"/>
            </a:pPr>
            <a:r>
              <a:rPr lang="en-GB" sz="3600" dirty="0" smtClean="0">
                <a:latin typeface="Century Gothic" panose="020B0502020202020204" pitchFamily="34" charset="0"/>
              </a:rPr>
              <a:t>1 definition of a ‘foil’ character</a:t>
            </a:r>
          </a:p>
        </p:txBody>
      </p:sp>
    </p:spTree>
    <p:extLst>
      <p:ext uri="{BB962C8B-B14F-4D97-AF65-F5344CB8AC3E}">
        <p14:creationId xmlns:p14="http://schemas.microsoft.com/office/powerpoint/2010/main" val="3644462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12137"/>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smtClean="0"/>
              <a:t>Read the keywords and match their definition: Write them in your books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7970249" y="1283218"/>
            <a:ext cx="3506062" cy="707886"/>
          </a:xfrm>
          <a:prstGeom prst="rect">
            <a:avLst/>
          </a:prstGeom>
          <a:noFill/>
        </p:spPr>
        <p:txBody>
          <a:bodyPr wrap="square" rtlCol="0">
            <a:spAutoFit/>
          </a:bodyPr>
          <a:lstStyle/>
          <a:p>
            <a:r>
              <a:rPr lang="en-GB" sz="4000" dirty="0" smtClean="0"/>
              <a:t>Foreshadowing</a:t>
            </a:r>
            <a:endParaRPr lang="en-GB" sz="4000" dirty="0"/>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smtClean="0"/>
              <a:t>Tension</a:t>
            </a:r>
            <a:endParaRPr lang="en-GB" sz="4800" dirty="0"/>
          </a:p>
        </p:txBody>
      </p:sp>
      <p:sp>
        <p:nvSpPr>
          <p:cNvPr id="9" name="TextBox 8"/>
          <p:cNvSpPr txBox="1"/>
          <p:nvPr/>
        </p:nvSpPr>
        <p:spPr>
          <a:xfrm>
            <a:off x="648606" y="3716053"/>
            <a:ext cx="3980329" cy="707886"/>
          </a:xfrm>
          <a:prstGeom prst="rect">
            <a:avLst/>
          </a:prstGeom>
          <a:noFill/>
        </p:spPr>
        <p:txBody>
          <a:bodyPr wrap="square" rtlCol="0">
            <a:spAutoFit/>
          </a:bodyPr>
          <a:lstStyle/>
          <a:p>
            <a:r>
              <a:rPr lang="en-GB" sz="4000" dirty="0" smtClean="0"/>
              <a:t>solemnity</a:t>
            </a:r>
            <a:endParaRPr lang="en-GB" sz="4000" dirty="0"/>
          </a:p>
        </p:txBody>
      </p:sp>
      <p:sp>
        <p:nvSpPr>
          <p:cNvPr id="10" name="TextBox 9"/>
          <p:cNvSpPr txBox="1"/>
          <p:nvPr/>
        </p:nvSpPr>
        <p:spPr>
          <a:xfrm>
            <a:off x="4532702" y="3798753"/>
            <a:ext cx="4139004" cy="830997"/>
          </a:xfrm>
          <a:prstGeom prst="rect">
            <a:avLst/>
          </a:prstGeom>
          <a:solidFill>
            <a:schemeClr val="accent3">
              <a:lumMod val="40000"/>
              <a:lumOff val="60000"/>
            </a:schemeClr>
          </a:solidFill>
        </p:spPr>
        <p:txBody>
          <a:bodyPr wrap="square" rtlCol="0">
            <a:spAutoFit/>
          </a:bodyPr>
          <a:lstStyle/>
          <a:p>
            <a:r>
              <a:rPr lang="en-GB" sz="2400" dirty="0">
                <a:latin typeface="Arial Narrow" panose="020B0606020202030204" pitchFamily="34" charset="0"/>
              </a:rPr>
              <a:t>suffer (something painful or difficult) patiently.</a:t>
            </a:r>
          </a:p>
        </p:txBody>
      </p:sp>
      <p:sp>
        <p:nvSpPr>
          <p:cNvPr id="11" name="TextBox 10"/>
          <p:cNvSpPr txBox="1"/>
          <p:nvPr/>
        </p:nvSpPr>
        <p:spPr>
          <a:xfrm>
            <a:off x="648606" y="1287060"/>
            <a:ext cx="6377873" cy="1077218"/>
          </a:xfrm>
          <a:prstGeom prst="rect">
            <a:avLst/>
          </a:prstGeom>
          <a:solidFill>
            <a:schemeClr val="accent3">
              <a:lumMod val="40000"/>
              <a:lumOff val="60000"/>
            </a:schemeClr>
          </a:solidFill>
        </p:spPr>
        <p:txBody>
          <a:bodyPr wrap="square" rtlCol="0">
            <a:spAutoFit/>
          </a:bodyPr>
          <a:lstStyle/>
          <a:p>
            <a:pPr algn="ctr"/>
            <a:r>
              <a:rPr lang="en-GB" sz="3200" dirty="0" smtClean="0"/>
              <a:t>A warning </a:t>
            </a:r>
            <a:r>
              <a:rPr lang="en-GB" sz="3200" dirty="0"/>
              <a:t>or indication of (a future event</a:t>
            </a:r>
            <a:r>
              <a:rPr lang="en-GB" sz="3200" dirty="0" smtClean="0"/>
              <a:t>).</a:t>
            </a:r>
            <a:endParaRPr lang="en-GB" sz="3200" dirty="0"/>
          </a:p>
        </p:txBody>
      </p:sp>
      <p:sp>
        <p:nvSpPr>
          <p:cNvPr id="12" name="Rectangle 11"/>
          <p:cNvSpPr/>
          <p:nvPr/>
        </p:nvSpPr>
        <p:spPr>
          <a:xfrm>
            <a:off x="807720" y="2551005"/>
            <a:ext cx="6511995" cy="1077218"/>
          </a:xfrm>
          <a:prstGeom prst="rect">
            <a:avLst/>
          </a:prstGeom>
          <a:solidFill>
            <a:schemeClr val="accent3">
              <a:lumMod val="40000"/>
              <a:lumOff val="60000"/>
            </a:schemeClr>
          </a:solidFill>
        </p:spPr>
        <p:txBody>
          <a:bodyPr wrap="square">
            <a:spAutoFit/>
          </a:bodyPr>
          <a:lstStyle/>
          <a:p>
            <a:r>
              <a:rPr lang="en-GB" sz="3200" i="1" dirty="0" smtClean="0">
                <a:latin typeface="Aharoni" panose="02010803020104030203" pitchFamily="2" charset="-79"/>
                <a:cs typeface="Aharoni" panose="02010803020104030203" pitchFamily="2" charset="-79"/>
              </a:rPr>
              <a:t>The </a:t>
            </a:r>
            <a:r>
              <a:rPr lang="en-GB" sz="3200" i="1" dirty="0">
                <a:latin typeface="Aharoni" panose="02010803020104030203" pitchFamily="2" charset="-79"/>
                <a:cs typeface="Aharoni" panose="02010803020104030203" pitchFamily="2" charset="-79"/>
              </a:rPr>
              <a:t>state or quality of being serious and dignified.</a:t>
            </a:r>
          </a:p>
        </p:txBody>
      </p:sp>
      <p:sp>
        <p:nvSpPr>
          <p:cNvPr id="13" name="TextBox 12"/>
          <p:cNvSpPr txBox="1"/>
          <p:nvPr/>
        </p:nvSpPr>
        <p:spPr>
          <a:xfrm>
            <a:off x="802095" y="4766626"/>
            <a:ext cx="6517619" cy="1200329"/>
          </a:xfrm>
          <a:prstGeom prst="rect">
            <a:avLst/>
          </a:prstGeom>
          <a:solidFill>
            <a:schemeClr val="accent3">
              <a:lumMod val="40000"/>
              <a:lumOff val="60000"/>
            </a:schemeClr>
          </a:solidFill>
        </p:spPr>
        <p:txBody>
          <a:bodyPr wrap="square" rtlCol="0">
            <a:spAutoFit/>
          </a:bodyPr>
          <a:lstStyle/>
          <a:p>
            <a:r>
              <a:rPr lang="en-GB" sz="2400" b="1" i="1" dirty="0" smtClean="0">
                <a:effectLst>
                  <a:outerShdw blurRad="38100" dist="38100" dir="2700000" algn="tl">
                    <a:srgbClr val="000000">
                      <a:alpha val="43137"/>
                    </a:srgbClr>
                  </a:outerShdw>
                </a:effectLst>
                <a:latin typeface="Baskerville Old Face" panose="02020602080505020303" pitchFamily="18" charset="0"/>
              </a:rPr>
              <a:t>That </a:t>
            </a:r>
            <a:r>
              <a:rPr lang="en-GB" sz="2400" b="1" i="1" dirty="0">
                <a:effectLst>
                  <a:outerShdw blurRad="38100" dist="38100" dir="2700000" algn="tl">
                    <a:srgbClr val="000000">
                      <a:alpha val="43137"/>
                    </a:srgbClr>
                  </a:outerShdw>
                </a:effectLst>
                <a:latin typeface="Baskerville Old Face" panose="02020602080505020303" pitchFamily="18" charset="0"/>
              </a:rPr>
              <a:t>element in a novel that evokes emotions such as worry, anxiety, fear and stress on the part of both the reader and the characters in a </a:t>
            </a:r>
            <a:r>
              <a:rPr lang="en-GB" sz="2400" b="1" i="1" dirty="0" smtClean="0">
                <a:effectLst>
                  <a:outerShdw blurRad="38100" dist="38100" dir="2700000" algn="tl">
                    <a:srgbClr val="000000">
                      <a:alpha val="43137"/>
                    </a:srgbClr>
                  </a:outerShdw>
                </a:effectLst>
                <a:latin typeface="Baskerville Old Face" panose="02020602080505020303" pitchFamily="18" charset="0"/>
              </a:rPr>
              <a:t>novel.</a:t>
            </a:r>
            <a:endParaRPr lang="en-GB" sz="24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9290067" y="2838373"/>
            <a:ext cx="2282997" cy="1107996"/>
          </a:xfrm>
          <a:prstGeom prst="rect">
            <a:avLst/>
          </a:prstGeom>
        </p:spPr>
        <p:txBody>
          <a:bodyPr wrap="none">
            <a:spAutoFit/>
          </a:bodyPr>
          <a:lstStyle/>
          <a:p>
            <a:pPr lvl="0" algn="ctr">
              <a:defRPr/>
            </a:pPr>
            <a:r>
              <a:rPr lang="en-GB" sz="6600" dirty="0" smtClean="0">
                <a:solidFill>
                  <a:prstClr val="black"/>
                </a:solidFill>
                <a:latin typeface="Candara" panose="020E0502030303020204" pitchFamily="34" charset="0"/>
              </a:rPr>
              <a:t>Villain</a:t>
            </a:r>
            <a:endParaRPr lang="en-GB" sz="6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4"/>
          <a:stretch>
            <a:fillRect/>
          </a:stretch>
        </p:blipFill>
        <p:spPr>
          <a:xfrm>
            <a:off x="9514158" y="5471257"/>
            <a:ext cx="2458070" cy="1386743"/>
          </a:xfrm>
          <a:prstGeom prst="rect">
            <a:avLst/>
          </a:prstGeom>
        </p:spPr>
      </p:pic>
      <p:sp>
        <p:nvSpPr>
          <p:cNvPr id="17" name="Rectangle 16"/>
          <p:cNvSpPr/>
          <p:nvPr/>
        </p:nvSpPr>
        <p:spPr>
          <a:xfrm>
            <a:off x="8929651" y="3798753"/>
            <a:ext cx="3262349" cy="1444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i="1" dirty="0">
                <a:solidFill>
                  <a:schemeClr val="tx1"/>
                </a:solidFill>
              </a:rPr>
              <a:t>"a person of uncouth mind and manners</a:t>
            </a:r>
            <a:r>
              <a:rPr lang="en-GB" sz="3200" i="1" dirty="0" smtClean="0">
                <a:solidFill>
                  <a:schemeClr val="tx1"/>
                </a:solidFill>
              </a:rPr>
              <a:t>."</a:t>
            </a:r>
            <a:endParaRPr lang="en-GB" sz="3200" i="1" dirty="0">
              <a:solidFill>
                <a:schemeClr val="tx1"/>
              </a:solidFill>
            </a:endParaRPr>
          </a:p>
        </p:txBody>
      </p:sp>
      <p:sp>
        <p:nvSpPr>
          <p:cNvPr id="8" name="TextBox 7"/>
          <p:cNvSpPr txBox="1"/>
          <p:nvPr/>
        </p:nvSpPr>
        <p:spPr>
          <a:xfrm>
            <a:off x="8041934" y="2075670"/>
            <a:ext cx="2701259" cy="923330"/>
          </a:xfrm>
          <a:prstGeom prst="rect">
            <a:avLst/>
          </a:prstGeom>
          <a:noFill/>
        </p:spPr>
        <p:txBody>
          <a:bodyPr wrap="square" rtlCol="0">
            <a:spAutoFit/>
          </a:bodyPr>
          <a:lstStyle/>
          <a:p>
            <a:r>
              <a:rPr lang="en-GB" sz="5400" dirty="0" smtClean="0"/>
              <a:t>endure</a:t>
            </a:r>
            <a:endParaRPr lang="en-GB" sz="5400" dirty="0"/>
          </a:p>
        </p:txBody>
      </p:sp>
    </p:spTree>
    <p:extLst>
      <p:ext uri="{BB962C8B-B14F-4D97-AF65-F5344CB8AC3E}">
        <p14:creationId xmlns:p14="http://schemas.microsoft.com/office/powerpoint/2010/main" val="31272881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duotone>
              <a:schemeClr val="bg2">
                <a:shade val="45000"/>
                <a:satMod val="135000"/>
              </a:schemeClr>
              <a:prstClr val="white"/>
            </a:duotone>
          </a:blip>
          <a:stretch>
            <a:fillRect/>
          </a:stretch>
        </p:blipFill>
        <p:spPr>
          <a:xfrm>
            <a:off x="0" y="12137"/>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a:bodyPr>
          <a:lstStyle/>
          <a:p>
            <a:pPr algn="ctr"/>
            <a:r>
              <a:rPr lang="en-GB" dirty="0" smtClean="0"/>
              <a:t>ANSWERS!</a:t>
            </a:r>
            <a:endParaRPr lang="en-GB" dirty="0"/>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Unlocking vocabulary</a:t>
            </a:r>
            <a:endParaRPr lang="en-GB" sz="4000" b="1" dirty="0">
              <a:latin typeface="Century Gothic" panose="020B0502020202020204" pitchFamily="34" charset="0"/>
            </a:endParaRPr>
          </a:p>
        </p:txBody>
      </p:sp>
      <p:sp>
        <p:nvSpPr>
          <p:cNvPr id="6" name="TextBox 5"/>
          <p:cNvSpPr txBox="1"/>
          <p:nvPr/>
        </p:nvSpPr>
        <p:spPr>
          <a:xfrm>
            <a:off x="7970249" y="1283218"/>
            <a:ext cx="3506062" cy="707886"/>
          </a:xfrm>
          <a:prstGeom prst="rect">
            <a:avLst/>
          </a:prstGeom>
          <a:noFill/>
        </p:spPr>
        <p:txBody>
          <a:bodyPr wrap="square" rtlCol="0">
            <a:spAutoFit/>
          </a:bodyPr>
          <a:lstStyle/>
          <a:p>
            <a:r>
              <a:rPr lang="en-GB" sz="4000" dirty="0" smtClean="0"/>
              <a:t>Foreshadowing</a:t>
            </a:r>
            <a:endParaRPr lang="en-GB" sz="4000" dirty="0"/>
          </a:p>
        </p:txBody>
      </p:sp>
      <p:sp>
        <p:nvSpPr>
          <p:cNvPr id="7" name="TextBox 6"/>
          <p:cNvSpPr txBox="1"/>
          <p:nvPr/>
        </p:nvSpPr>
        <p:spPr>
          <a:xfrm>
            <a:off x="4612039" y="5844070"/>
            <a:ext cx="3980329" cy="830997"/>
          </a:xfrm>
          <a:prstGeom prst="rect">
            <a:avLst/>
          </a:prstGeom>
          <a:noFill/>
        </p:spPr>
        <p:txBody>
          <a:bodyPr wrap="square" rtlCol="0">
            <a:spAutoFit/>
          </a:bodyPr>
          <a:lstStyle/>
          <a:p>
            <a:r>
              <a:rPr lang="en-GB" sz="4800" dirty="0" smtClean="0"/>
              <a:t>Tension</a:t>
            </a:r>
            <a:endParaRPr lang="en-GB" sz="4800" dirty="0"/>
          </a:p>
        </p:txBody>
      </p:sp>
      <p:sp>
        <p:nvSpPr>
          <p:cNvPr id="9" name="TextBox 8"/>
          <p:cNvSpPr txBox="1"/>
          <p:nvPr/>
        </p:nvSpPr>
        <p:spPr>
          <a:xfrm>
            <a:off x="648606" y="3716053"/>
            <a:ext cx="3980329" cy="707886"/>
          </a:xfrm>
          <a:prstGeom prst="rect">
            <a:avLst/>
          </a:prstGeom>
          <a:noFill/>
        </p:spPr>
        <p:txBody>
          <a:bodyPr wrap="square" rtlCol="0">
            <a:spAutoFit/>
          </a:bodyPr>
          <a:lstStyle/>
          <a:p>
            <a:r>
              <a:rPr lang="en-GB" sz="4000" dirty="0" smtClean="0"/>
              <a:t>solemnity</a:t>
            </a:r>
            <a:endParaRPr lang="en-GB" sz="4000" dirty="0"/>
          </a:p>
        </p:txBody>
      </p:sp>
      <p:sp>
        <p:nvSpPr>
          <p:cNvPr id="10" name="TextBox 9"/>
          <p:cNvSpPr txBox="1"/>
          <p:nvPr/>
        </p:nvSpPr>
        <p:spPr>
          <a:xfrm>
            <a:off x="4532702" y="3798753"/>
            <a:ext cx="4139004" cy="830997"/>
          </a:xfrm>
          <a:prstGeom prst="rect">
            <a:avLst/>
          </a:prstGeom>
          <a:solidFill>
            <a:schemeClr val="accent3">
              <a:lumMod val="40000"/>
              <a:lumOff val="60000"/>
            </a:schemeClr>
          </a:solidFill>
        </p:spPr>
        <p:txBody>
          <a:bodyPr wrap="square" rtlCol="0">
            <a:spAutoFit/>
          </a:bodyPr>
          <a:lstStyle/>
          <a:p>
            <a:r>
              <a:rPr lang="en-GB" sz="2400" dirty="0">
                <a:latin typeface="Arial Narrow" panose="020B0606020202030204" pitchFamily="34" charset="0"/>
              </a:rPr>
              <a:t>suffer (something painful or difficult) patiently.</a:t>
            </a:r>
          </a:p>
        </p:txBody>
      </p:sp>
      <p:sp>
        <p:nvSpPr>
          <p:cNvPr id="11" name="TextBox 10"/>
          <p:cNvSpPr txBox="1"/>
          <p:nvPr/>
        </p:nvSpPr>
        <p:spPr>
          <a:xfrm>
            <a:off x="648606" y="1287060"/>
            <a:ext cx="6377873" cy="1077218"/>
          </a:xfrm>
          <a:prstGeom prst="rect">
            <a:avLst/>
          </a:prstGeom>
          <a:solidFill>
            <a:schemeClr val="accent3">
              <a:lumMod val="40000"/>
              <a:lumOff val="60000"/>
            </a:schemeClr>
          </a:solidFill>
        </p:spPr>
        <p:txBody>
          <a:bodyPr wrap="square" rtlCol="0">
            <a:spAutoFit/>
          </a:bodyPr>
          <a:lstStyle/>
          <a:p>
            <a:pPr algn="ctr"/>
            <a:r>
              <a:rPr lang="en-GB" sz="3200" dirty="0" smtClean="0"/>
              <a:t>A warning </a:t>
            </a:r>
            <a:r>
              <a:rPr lang="en-GB" sz="3200" dirty="0"/>
              <a:t>or indication of (a future event</a:t>
            </a:r>
            <a:r>
              <a:rPr lang="en-GB" sz="3200" dirty="0" smtClean="0"/>
              <a:t>).</a:t>
            </a:r>
            <a:endParaRPr lang="en-GB" sz="3200" dirty="0"/>
          </a:p>
        </p:txBody>
      </p:sp>
      <p:sp>
        <p:nvSpPr>
          <p:cNvPr id="12" name="Rectangle 11"/>
          <p:cNvSpPr/>
          <p:nvPr/>
        </p:nvSpPr>
        <p:spPr>
          <a:xfrm>
            <a:off x="807720" y="2551005"/>
            <a:ext cx="6511995" cy="1077218"/>
          </a:xfrm>
          <a:prstGeom prst="rect">
            <a:avLst/>
          </a:prstGeom>
          <a:solidFill>
            <a:schemeClr val="accent3">
              <a:lumMod val="40000"/>
              <a:lumOff val="60000"/>
            </a:schemeClr>
          </a:solidFill>
        </p:spPr>
        <p:txBody>
          <a:bodyPr wrap="square">
            <a:spAutoFit/>
          </a:bodyPr>
          <a:lstStyle/>
          <a:p>
            <a:r>
              <a:rPr lang="en-GB" sz="3200" i="1" dirty="0" smtClean="0">
                <a:latin typeface="Aharoni" panose="02010803020104030203" pitchFamily="2" charset="-79"/>
                <a:cs typeface="Aharoni" panose="02010803020104030203" pitchFamily="2" charset="-79"/>
              </a:rPr>
              <a:t>The </a:t>
            </a:r>
            <a:r>
              <a:rPr lang="en-GB" sz="3200" i="1" dirty="0">
                <a:latin typeface="Aharoni" panose="02010803020104030203" pitchFamily="2" charset="-79"/>
                <a:cs typeface="Aharoni" panose="02010803020104030203" pitchFamily="2" charset="-79"/>
              </a:rPr>
              <a:t>state or quality of being serious and dignified.</a:t>
            </a:r>
          </a:p>
        </p:txBody>
      </p:sp>
      <p:sp>
        <p:nvSpPr>
          <p:cNvPr id="13" name="TextBox 12"/>
          <p:cNvSpPr txBox="1"/>
          <p:nvPr/>
        </p:nvSpPr>
        <p:spPr>
          <a:xfrm>
            <a:off x="802095" y="4766626"/>
            <a:ext cx="6517619" cy="1200329"/>
          </a:xfrm>
          <a:prstGeom prst="rect">
            <a:avLst/>
          </a:prstGeom>
          <a:solidFill>
            <a:schemeClr val="accent3">
              <a:lumMod val="40000"/>
              <a:lumOff val="60000"/>
            </a:schemeClr>
          </a:solidFill>
        </p:spPr>
        <p:txBody>
          <a:bodyPr wrap="square" rtlCol="0">
            <a:spAutoFit/>
          </a:bodyPr>
          <a:lstStyle/>
          <a:p>
            <a:r>
              <a:rPr lang="en-GB" sz="2400" b="1" i="1" dirty="0" smtClean="0">
                <a:effectLst>
                  <a:outerShdw blurRad="38100" dist="38100" dir="2700000" algn="tl">
                    <a:srgbClr val="000000">
                      <a:alpha val="43137"/>
                    </a:srgbClr>
                  </a:outerShdw>
                </a:effectLst>
                <a:latin typeface="Baskerville Old Face" panose="02020602080505020303" pitchFamily="18" charset="0"/>
              </a:rPr>
              <a:t>That </a:t>
            </a:r>
            <a:r>
              <a:rPr lang="en-GB" sz="2400" b="1" i="1" dirty="0">
                <a:effectLst>
                  <a:outerShdw blurRad="38100" dist="38100" dir="2700000" algn="tl">
                    <a:srgbClr val="000000">
                      <a:alpha val="43137"/>
                    </a:srgbClr>
                  </a:outerShdw>
                </a:effectLst>
                <a:latin typeface="Baskerville Old Face" panose="02020602080505020303" pitchFamily="18" charset="0"/>
              </a:rPr>
              <a:t>element in a novel that evokes emotions such as worry, anxiety, fear and stress on the part of both the reader and the characters in a </a:t>
            </a:r>
            <a:r>
              <a:rPr lang="en-GB" sz="2400" b="1" i="1" dirty="0" smtClean="0">
                <a:effectLst>
                  <a:outerShdw blurRad="38100" dist="38100" dir="2700000" algn="tl">
                    <a:srgbClr val="000000">
                      <a:alpha val="43137"/>
                    </a:srgbClr>
                  </a:outerShdw>
                </a:effectLst>
                <a:latin typeface="Baskerville Old Face" panose="02020602080505020303" pitchFamily="18" charset="0"/>
              </a:rPr>
              <a:t>novel.</a:t>
            </a:r>
            <a:endParaRPr lang="en-GB" sz="2400" b="1" i="1" dirty="0">
              <a:effectLst>
                <a:outerShdw blurRad="38100" dist="38100" dir="2700000" algn="tl">
                  <a:srgbClr val="000000">
                    <a:alpha val="43137"/>
                  </a:srgbClr>
                </a:outerShdw>
              </a:effectLst>
              <a:latin typeface="Baskerville Old Face" panose="02020602080505020303" pitchFamily="18" charset="0"/>
            </a:endParaRPr>
          </a:p>
        </p:txBody>
      </p:sp>
      <p:sp>
        <p:nvSpPr>
          <p:cNvPr id="3" name="Rectangle 2"/>
          <p:cNvSpPr/>
          <p:nvPr/>
        </p:nvSpPr>
        <p:spPr>
          <a:xfrm>
            <a:off x="9290067" y="2838373"/>
            <a:ext cx="2282997" cy="1107996"/>
          </a:xfrm>
          <a:prstGeom prst="rect">
            <a:avLst/>
          </a:prstGeom>
        </p:spPr>
        <p:txBody>
          <a:bodyPr wrap="none">
            <a:spAutoFit/>
          </a:bodyPr>
          <a:lstStyle/>
          <a:p>
            <a:pPr lvl="0" algn="ctr">
              <a:defRPr/>
            </a:pPr>
            <a:r>
              <a:rPr lang="en-GB" sz="6600" dirty="0" smtClean="0">
                <a:solidFill>
                  <a:prstClr val="black"/>
                </a:solidFill>
                <a:latin typeface="Candara" panose="020E0502030303020204" pitchFamily="34" charset="0"/>
              </a:rPr>
              <a:t>Villain</a:t>
            </a:r>
            <a:endParaRPr lang="en-GB" sz="6600" dirty="0">
              <a:solidFill>
                <a:prstClr val="black"/>
              </a:solidFill>
              <a:latin typeface="Candara" panose="020E0502030303020204" pitchFamily="34" charset="0"/>
            </a:endParaRPr>
          </a:p>
        </p:txBody>
      </p:sp>
      <p:pic>
        <p:nvPicPr>
          <p:cNvPr id="16" name="Content Placeholder 15"/>
          <p:cNvPicPr>
            <a:picLocks noGrp="1" noChangeAspect="1"/>
          </p:cNvPicPr>
          <p:nvPr>
            <p:ph idx="1"/>
          </p:nvPr>
        </p:nvPicPr>
        <p:blipFill>
          <a:blip r:embed="rId4"/>
          <a:stretch>
            <a:fillRect/>
          </a:stretch>
        </p:blipFill>
        <p:spPr>
          <a:xfrm>
            <a:off x="9514158" y="5471257"/>
            <a:ext cx="2458070" cy="1386743"/>
          </a:xfrm>
          <a:prstGeom prst="rect">
            <a:avLst/>
          </a:prstGeom>
        </p:spPr>
      </p:pic>
      <p:sp>
        <p:nvSpPr>
          <p:cNvPr id="17" name="Rectangle 16"/>
          <p:cNvSpPr/>
          <p:nvPr/>
        </p:nvSpPr>
        <p:spPr>
          <a:xfrm>
            <a:off x="8929651" y="3798753"/>
            <a:ext cx="3262349" cy="144492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i="1" dirty="0">
                <a:solidFill>
                  <a:schemeClr val="tx1"/>
                </a:solidFill>
              </a:rPr>
              <a:t>"a person of uncouth mind and manners</a:t>
            </a:r>
            <a:r>
              <a:rPr lang="en-GB" sz="3200" i="1" dirty="0" smtClean="0">
                <a:solidFill>
                  <a:schemeClr val="tx1"/>
                </a:solidFill>
              </a:rPr>
              <a:t>."</a:t>
            </a:r>
            <a:endParaRPr lang="en-GB" sz="3200" i="1" dirty="0">
              <a:solidFill>
                <a:schemeClr val="tx1"/>
              </a:solidFill>
            </a:endParaRPr>
          </a:p>
        </p:txBody>
      </p:sp>
      <p:sp>
        <p:nvSpPr>
          <p:cNvPr id="8" name="TextBox 7"/>
          <p:cNvSpPr txBox="1"/>
          <p:nvPr/>
        </p:nvSpPr>
        <p:spPr>
          <a:xfrm>
            <a:off x="8041934" y="2075670"/>
            <a:ext cx="2701259" cy="923330"/>
          </a:xfrm>
          <a:prstGeom prst="rect">
            <a:avLst/>
          </a:prstGeom>
          <a:noFill/>
        </p:spPr>
        <p:txBody>
          <a:bodyPr wrap="square" rtlCol="0">
            <a:spAutoFit/>
          </a:bodyPr>
          <a:lstStyle/>
          <a:p>
            <a:r>
              <a:rPr lang="en-GB" sz="5400" dirty="0" smtClean="0"/>
              <a:t>endure</a:t>
            </a:r>
            <a:endParaRPr lang="en-GB" sz="5400" dirty="0"/>
          </a:p>
        </p:txBody>
      </p:sp>
      <p:sp>
        <p:nvSpPr>
          <p:cNvPr id="18" name="Right Arrow 17"/>
          <p:cNvSpPr/>
          <p:nvPr/>
        </p:nvSpPr>
        <p:spPr>
          <a:xfrm rot="9761773">
            <a:off x="6717145" y="1596158"/>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7002610">
            <a:off x="7696061" y="3197530"/>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3810739" flipV="1">
            <a:off x="11422790" y="3593783"/>
            <a:ext cx="401943" cy="287281"/>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ight Arrow 20"/>
          <p:cNvSpPr/>
          <p:nvPr/>
        </p:nvSpPr>
        <p:spPr>
          <a:xfrm rot="19027760">
            <a:off x="2707119" y="3649491"/>
            <a:ext cx="915766" cy="522340"/>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3055283">
            <a:off x="5734786" y="5674658"/>
            <a:ext cx="722428" cy="338823"/>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7449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schemeClr val="bg2">
                <a:shade val="45000"/>
                <a:satMod val="135000"/>
              </a:schemeClr>
              <a:prstClr val="white"/>
            </a:duotone>
          </a:blip>
          <a:stretch>
            <a:fillRect/>
          </a:stretch>
        </p:blipFill>
        <p:spPr>
          <a:xfrm>
            <a:off x="-529" y="-297"/>
            <a:ext cx="12193057" cy="6858594"/>
          </a:xfrm>
          <a:prstGeom prst="rect">
            <a:avLst/>
          </a:prstGeom>
        </p:spPr>
      </p:pic>
      <p:sp>
        <p:nvSpPr>
          <p:cNvPr id="4" name="TextBox 3"/>
          <p:cNvSpPr txBox="1"/>
          <p:nvPr/>
        </p:nvSpPr>
        <p:spPr>
          <a:xfrm rot="16200000">
            <a:off x="-2957077"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Learning Content</a:t>
            </a:r>
          </a:p>
        </p:txBody>
      </p:sp>
      <p:sp>
        <p:nvSpPr>
          <p:cNvPr id="5" name="TextBox 4"/>
          <p:cNvSpPr txBox="1"/>
          <p:nvPr/>
        </p:nvSpPr>
        <p:spPr>
          <a:xfrm>
            <a:off x="911425" y="116633"/>
            <a:ext cx="10699401" cy="5724644"/>
          </a:xfrm>
          <a:prstGeom prst="rect">
            <a:avLst/>
          </a:prstGeom>
          <a:noFill/>
        </p:spPr>
        <p:txBody>
          <a:bodyPr wrap="square" rtlCol="0">
            <a:spAutoFit/>
          </a:bodyPr>
          <a:lstStyle/>
          <a:p>
            <a:pPr algn="ctr"/>
            <a:r>
              <a:rPr lang="en-GB" sz="3600" b="1" dirty="0" smtClean="0">
                <a:solidFill>
                  <a:srgbClr val="000000"/>
                </a:solidFill>
                <a:latin typeface="Century Gothic" panose="020B0502020202020204" pitchFamily="34" charset="0"/>
              </a:rPr>
              <a:t>How does Shakespeare foreshadow violent ends?</a:t>
            </a:r>
          </a:p>
          <a:p>
            <a:pPr algn="ctr"/>
            <a:r>
              <a:rPr lang="en-GB" sz="2800" b="1" dirty="0" smtClean="0">
                <a:solidFill>
                  <a:srgbClr val="000000"/>
                </a:solidFill>
                <a:latin typeface="Century Gothic" panose="020B0502020202020204" pitchFamily="34" charset="0"/>
              </a:rPr>
              <a:t>I</a:t>
            </a:r>
            <a:r>
              <a:rPr lang="en-GB" sz="2600" b="1" dirty="0" smtClean="0">
                <a:solidFill>
                  <a:srgbClr val="000000"/>
                </a:solidFill>
                <a:latin typeface="Century Gothic" panose="020B0502020202020204" pitchFamily="34" charset="0"/>
              </a:rPr>
              <a:t>n this lesson you will be mastering the following:</a:t>
            </a:r>
          </a:p>
          <a:p>
            <a:endParaRPr lang="en-GB" sz="2600" b="1" dirty="0">
              <a:solidFill>
                <a:schemeClr val="bg1"/>
              </a:solidFill>
              <a:latin typeface="Century Gothic" panose="020B0502020202020204" pitchFamily="34" charset="0"/>
            </a:endParaRPr>
          </a:p>
          <a:p>
            <a:r>
              <a:rPr lang="en-GB" sz="4000" b="1" dirty="0" smtClean="0">
                <a:solidFill>
                  <a:srgbClr val="FF6600"/>
                </a:solidFill>
                <a:latin typeface="Century Gothic" panose="020B0502020202020204" pitchFamily="34" charset="0"/>
              </a:rPr>
              <a:t>To </a:t>
            </a:r>
            <a:r>
              <a:rPr lang="en-GB" sz="4000" b="1" dirty="0">
                <a:solidFill>
                  <a:srgbClr val="FF6600"/>
                </a:solidFill>
                <a:latin typeface="Century Gothic" panose="020B0502020202020204" pitchFamily="34" charset="0"/>
              </a:rPr>
              <a:t>use textual evidence to explore a character’s views/ personality.</a:t>
            </a:r>
          </a:p>
          <a:p>
            <a:r>
              <a:rPr lang="en-GB" sz="4000" b="1" dirty="0" smtClean="0">
                <a:solidFill>
                  <a:schemeClr val="tx1">
                    <a:lumMod val="75000"/>
                    <a:lumOff val="25000"/>
                  </a:schemeClr>
                </a:solidFill>
                <a:latin typeface="Century Gothic" panose="020B0502020202020204" pitchFamily="34" charset="0"/>
              </a:rPr>
              <a:t>To </a:t>
            </a:r>
            <a:r>
              <a:rPr lang="en-GB" sz="4000" b="1" dirty="0">
                <a:solidFill>
                  <a:schemeClr val="tx1">
                    <a:lumMod val="75000"/>
                    <a:lumOff val="25000"/>
                  </a:schemeClr>
                </a:solidFill>
                <a:latin typeface="Century Gothic" panose="020B0502020202020204" pitchFamily="34" charset="0"/>
              </a:rPr>
              <a:t>explain Shakespeare’s use of language and structure to create tension.</a:t>
            </a:r>
          </a:p>
          <a:p>
            <a:r>
              <a:rPr lang="en-GB" sz="4000" b="1" dirty="0" smtClean="0">
                <a:solidFill>
                  <a:srgbClr val="FFC000"/>
                </a:solidFill>
                <a:latin typeface="Century Gothic" panose="020B0502020202020204" pitchFamily="34" charset="0"/>
              </a:rPr>
              <a:t>To </a:t>
            </a:r>
            <a:r>
              <a:rPr lang="en-GB" sz="4000" b="1" dirty="0">
                <a:solidFill>
                  <a:srgbClr val="FFC000"/>
                </a:solidFill>
                <a:latin typeface="Century Gothic" panose="020B0502020202020204" pitchFamily="34" charset="0"/>
              </a:rPr>
              <a:t>use </a:t>
            </a:r>
            <a:r>
              <a:rPr lang="en-GB" sz="4000" b="1" dirty="0" smtClean="0">
                <a:solidFill>
                  <a:srgbClr val="FFC000"/>
                </a:solidFill>
                <a:latin typeface="Century Gothic" panose="020B0502020202020204" pitchFamily="34" charset="0"/>
              </a:rPr>
              <a:t>PETER </a:t>
            </a:r>
            <a:r>
              <a:rPr lang="en-GB" sz="4000" b="1" dirty="0">
                <a:solidFill>
                  <a:srgbClr val="FFC000"/>
                </a:solidFill>
                <a:latin typeface="Century Gothic" panose="020B0502020202020204" pitchFamily="34" charset="0"/>
              </a:rPr>
              <a:t>to analyse how tension is created in a scene</a:t>
            </a:r>
            <a:r>
              <a:rPr lang="en-GB" sz="4000" b="1" dirty="0" smtClean="0">
                <a:solidFill>
                  <a:srgbClr val="FFC000"/>
                </a:solidFill>
                <a:latin typeface="Century Gothic" panose="020B0502020202020204" pitchFamily="34" charset="0"/>
              </a:rPr>
              <a:t>.</a:t>
            </a:r>
            <a:endParaRPr lang="en-GB" sz="4000" b="1"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40751399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2" name="Title 1"/>
          <p:cNvSpPr>
            <a:spLocks noGrp="1"/>
          </p:cNvSpPr>
          <p:nvPr>
            <p:ph type="title"/>
          </p:nvPr>
        </p:nvSpPr>
        <p:spPr>
          <a:xfrm>
            <a:off x="1061224" y="1089954"/>
            <a:ext cx="10515600" cy="2420116"/>
          </a:xfrm>
        </p:spPr>
        <p:txBody>
          <a:bodyPr>
            <a:noAutofit/>
          </a:bodyPr>
          <a:lstStyle/>
          <a:p>
            <a:pPr algn="ctr"/>
            <a:r>
              <a:rPr lang="en-GB" sz="8000" dirty="0" smtClean="0"/>
              <a:t>Let’s read: Act 1 scene 5 up to line 91</a:t>
            </a:r>
            <a:endParaRPr lang="en-GB" sz="8000" dirty="0"/>
          </a:p>
        </p:txBody>
      </p:sp>
      <p:sp>
        <p:nvSpPr>
          <p:cNvPr id="3" name="Content Placeholder 2"/>
          <p:cNvSpPr>
            <a:spLocks noGrp="1"/>
          </p:cNvSpPr>
          <p:nvPr>
            <p:ph idx="1"/>
          </p:nvPr>
        </p:nvSpPr>
        <p:spPr>
          <a:xfrm>
            <a:off x="838199" y="3429000"/>
            <a:ext cx="10515600" cy="3391722"/>
          </a:xfrm>
        </p:spPr>
        <p:txBody>
          <a:bodyPr>
            <a:normAutofit fontScale="92500" lnSpcReduction="20000"/>
          </a:bodyPr>
          <a:lstStyle/>
          <a:p>
            <a:r>
              <a:rPr lang="en-GB" dirty="0" smtClean="0"/>
              <a:t>First serving man:</a:t>
            </a:r>
          </a:p>
          <a:p>
            <a:r>
              <a:rPr lang="en-GB" dirty="0" smtClean="0"/>
              <a:t>Second serving man:</a:t>
            </a:r>
          </a:p>
          <a:p>
            <a:r>
              <a:rPr lang="en-GB" dirty="0" smtClean="0"/>
              <a:t>Third serving man:</a:t>
            </a:r>
          </a:p>
          <a:p>
            <a:r>
              <a:rPr lang="en-GB" dirty="0" smtClean="0"/>
              <a:t>Fourth serving man:</a:t>
            </a:r>
          </a:p>
          <a:p>
            <a:r>
              <a:rPr lang="en-GB" dirty="0" smtClean="0"/>
              <a:t>Capulet:</a:t>
            </a:r>
          </a:p>
          <a:p>
            <a:r>
              <a:rPr lang="en-GB" dirty="0" smtClean="0"/>
              <a:t>Cousin Capulet:</a:t>
            </a:r>
          </a:p>
          <a:p>
            <a:r>
              <a:rPr lang="en-GB" dirty="0" smtClean="0"/>
              <a:t>Romeo:</a:t>
            </a:r>
          </a:p>
          <a:p>
            <a:r>
              <a:rPr lang="en-GB" dirty="0" smtClean="0"/>
              <a:t>Tybalt:</a:t>
            </a:r>
          </a:p>
          <a:p>
            <a:endParaRPr lang="en-GB" dirty="0" smtClean="0"/>
          </a:p>
          <a:p>
            <a:endParaRPr lang="en-GB" dirty="0"/>
          </a:p>
        </p:txBody>
      </p:sp>
      <p:sp>
        <p:nvSpPr>
          <p:cNvPr id="6" name="TextBox 5"/>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Reading task</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2527647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118110" y="0"/>
            <a:ext cx="12192000" cy="6858000"/>
          </a:xfrm>
          <a:prstGeom prst="rect">
            <a:avLst/>
          </a:prstGeom>
        </p:spPr>
      </p:pic>
      <p:sp>
        <p:nvSpPr>
          <p:cNvPr id="2" name="Rectangle 1"/>
          <p:cNvSpPr/>
          <p:nvPr/>
        </p:nvSpPr>
        <p:spPr>
          <a:xfrm>
            <a:off x="975360" y="1"/>
            <a:ext cx="11216640" cy="1097279"/>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smtClean="0">
                <a:solidFill>
                  <a:schemeClr val="tx1"/>
                </a:solidFill>
              </a:rPr>
              <a:t>What type of mood is Lord Capulet in? How can you tell?</a:t>
            </a:r>
            <a:endParaRPr lang="en-GB" sz="3600" b="1" dirty="0">
              <a:solidFill>
                <a:schemeClr val="tx1"/>
              </a:solidFill>
            </a:endParaRPr>
          </a:p>
        </p:txBody>
      </p:sp>
      <p:sp>
        <p:nvSpPr>
          <p:cNvPr id="3" name="Rectangle 2"/>
          <p:cNvSpPr/>
          <p:nvPr/>
        </p:nvSpPr>
        <p:spPr>
          <a:xfrm>
            <a:off x="731520" y="1295936"/>
            <a:ext cx="5852160" cy="375612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smtClean="0"/>
              <a:t>CAPULET – At the beginning of this scene</a:t>
            </a:r>
          </a:p>
          <a:p>
            <a:endParaRPr lang="en-GB" sz="2000" dirty="0"/>
          </a:p>
          <a:p>
            <a:r>
              <a:rPr lang="en-GB" sz="2000" dirty="0" smtClean="0"/>
              <a:t>Welcome</a:t>
            </a:r>
            <a:r>
              <a:rPr lang="en-GB" sz="2000" dirty="0"/>
              <a:t>, gentlemen! I have seen the day</a:t>
            </a:r>
          </a:p>
          <a:p>
            <a:r>
              <a:rPr lang="en-GB" sz="2000" dirty="0"/>
              <a:t>That I have worn a visor and could tell</a:t>
            </a:r>
          </a:p>
          <a:p>
            <a:r>
              <a:rPr lang="en-GB" sz="2000" dirty="0"/>
              <a:t>A whispering tale in a fair lady’s ear</a:t>
            </a:r>
          </a:p>
          <a:p>
            <a:r>
              <a:rPr lang="en-GB" sz="2000" dirty="0"/>
              <a:t>Such as would please. </a:t>
            </a:r>
            <a:r>
              <a:rPr lang="en-GB" sz="2000" dirty="0" err="1"/>
              <a:t>'Tis</a:t>
            </a:r>
            <a:r>
              <a:rPr lang="en-GB" sz="2000" dirty="0"/>
              <a:t> gone, ’tis gone, ’tis gone.—</a:t>
            </a:r>
          </a:p>
          <a:p>
            <a:r>
              <a:rPr lang="en-GB" sz="2000" dirty="0"/>
              <a:t>You are welcome, gentlemen.—Come, musicians, play.</a:t>
            </a:r>
          </a:p>
          <a:p>
            <a:r>
              <a:rPr lang="en-GB" sz="2000" i="1" dirty="0"/>
              <a:t>(music plays and they dance)</a:t>
            </a:r>
            <a:endParaRPr lang="en-GB" sz="2000" dirty="0"/>
          </a:p>
          <a:p>
            <a:r>
              <a:rPr lang="en-GB" sz="2000" dirty="0"/>
              <a:t>A hall, a hall, give room!—And foot it, girls.—</a:t>
            </a:r>
          </a:p>
          <a:p>
            <a:r>
              <a:rPr lang="en-GB" sz="2000" dirty="0"/>
              <a:t>More light, you knaves! And turn the tables up,</a:t>
            </a:r>
          </a:p>
          <a:p>
            <a:r>
              <a:rPr lang="en-GB" sz="2000" dirty="0"/>
              <a:t>And quench the fire. The room is grown too hot.—</a:t>
            </a:r>
          </a:p>
          <a:p>
            <a:r>
              <a:rPr lang="en-GB" sz="2000" dirty="0"/>
              <a:t>Ah, </a:t>
            </a:r>
            <a:r>
              <a:rPr lang="en-GB" sz="2000" dirty="0" err="1"/>
              <a:t>sirrah</a:t>
            </a:r>
            <a:r>
              <a:rPr lang="en-GB" sz="2000" dirty="0"/>
              <a:t>, this unlooked-for sport comes well.—</a:t>
            </a:r>
          </a:p>
        </p:txBody>
      </p:sp>
      <p:sp>
        <p:nvSpPr>
          <p:cNvPr id="7" name="Rectangle 6"/>
          <p:cNvSpPr/>
          <p:nvPr/>
        </p:nvSpPr>
        <p:spPr>
          <a:xfrm>
            <a:off x="6690360" y="1295936"/>
            <a:ext cx="5333999" cy="375612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2000" b="1" dirty="0" smtClean="0"/>
              <a:t>CAPULET – At the end of this scene</a:t>
            </a:r>
          </a:p>
          <a:p>
            <a:endParaRPr lang="en-GB" sz="2000" dirty="0"/>
          </a:p>
          <a:p>
            <a:r>
              <a:rPr lang="en-GB" sz="2000" dirty="0"/>
              <a:t>He shall be endured.</a:t>
            </a:r>
          </a:p>
          <a:p>
            <a:r>
              <a:rPr lang="en-GB" sz="2000" dirty="0"/>
              <a:t>What, </a:t>
            </a:r>
            <a:r>
              <a:rPr lang="en-GB" sz="2000" dirty="0" err="1"/>
              <a:t>goodman</a:t>
            </a:r>
            <a:r>
              <a:rPr lang="en-GB" sz="2000" dirty="0"/>
              <a:t> boy! I say, he shall. Go to.</a:t>
            </a:r>
          </a:p>
          <a:p>
            <a:r>
              <a:rPr lang="en-GB" sz="2000" dirty="0"/>
              <a:t>Am I the master here, or you? Go to.</a:t>
            </a:r>
          </a:p>
          <a:p>
            <a:r>
              <a:rPr lang="en-GB" sz="2000" dirty="0"/>
              <a:t>You’ll not endure him! God shall mend my soul,</a:t>
            </a:r>
          </a:p>
          <a:p>
            <a:r>
              <a:rPr lang="en-GB" sz="2000" dirty="0"/>
              <a:t>You’ll make a mutiny among my guests.</a:t>
            </a:r>
          </a:p>
          <a:p>
            <a:r>
              <a:rPr lang="en-GB" sz="2000" dirty="0"/>
              <a:t>You will set cock-a-hoop. You’ll be the man</a:t>
            </a:r>
            <a:r>
              <a:rPr lang="en-GB" sz="2000" dirty="0" smtClean="0"/>
              <a:t>!</a:t>
            </a:r>
          </a:p>
          <a:p>
            <a:endParaRPr lang="en-GB" sz="2000" dirty="0"/>
          </a:p>
          <a:p>
            <a:r>
              <a:rPr lang="en-GB" sz="2000" b="1" dirty="0" smtClean="0">
                <a:solidFill>
                  <a:srgbClr val="FF0000"/>
                </a:solidFill>
              </a:rPr>
              <a:t>Extension: What does Tybalt’s reaction to Lord Capulet suggest about their relationship? Why?</a:t>
            </a:r>
            <a:endParaRPr lang="en-GB" sz="2000" b="1" dirty="0">
              <a:solidFill>
                <a:srgbClr val="FF0000"/>
              </a:solidFill>
            </a:endParaRPr>
          </a:p>
        </p:txBody>
      </p:sp>
      <p:sp>
        <p:nvSpPr>
          <p:cNvPr id="8" name="Rounded Rectangle 7"/>
          <p:cNvSpPr/>
          <p:nvPr/>
        </p:nvSpPr>
        <p:spPr>
          <a:xfrm>
            <a:off x="731520" y="5212080"/>
            <a:ext cx="11292839" cy="685800"/>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chemeClr val="tx1"/>
                </a:solidFill>
              </a:rPr>
              <a:t>Challenge Question: What is surprising about Lord Capulet’s response in this scene? Link back to a previous scene to support your point.</a:t>
            </a:r>
            <a:endParaRPr lang="en-GB" sz="2000" b="1" dirty="0">
              <a:solidFill>
                <a:schemeClr val="tx1"/>
              </a:solidFill>
            </a:endParaRPr>
          </a:p>
        </p:txBody>
      </p:sp>
      <p:sp>
        <p:nvSpPr>
          <p:cNvPr id="10" name="Subtitle 2"/>
          <p:cNvSpPr txBox="1">
            <a:spLocks/>
          </p:cNvSpPr>
          <p:nvPr/>
        </p:nvSpPr>
        <p:spPr>
          <a:xfrm>
            <a:off x="731520" y="6104586"/>
            <a:ext cx="11460480"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600" b="1" u="sng" dirty="0"/>
              <a:t>Learning Objective:</a:t>
            </a:r>
          </a:p>
          <a:p>
            <a:pPr marL="0" indent="0">
              <a:lnSpc>
                <a:spcPct val="100000"/>
              </a:lnSpc>
              <a:spcBef>
                <a:spcPts val="0"/>
              </a:spcBef>
              <a:buNone/>
            </a:pPr>
            <a:r>
              <a:rPr lang="en-GB" sz="1600" dirty="0"/>
              <a:t>AO2: Analyse the language, form and structure used by a writer to create meanings and effects, using relevant subject terminology where appropriate.</a:t>
            </a:r>
          </a:p>
        </p:txBody>
      </p:sp>
      <p:sp>
        <p:nvSpPr>
          <p:cNvPr id="11" name="TextBox 10"/>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2559753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pic>
        <p:nvPicPr>
          <p:cNvPr id="3074" name="Picture 2" descr="http://p2.storage.canalblog.com/23/32/121889/466798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221" y="1737360"/>
            <a:ext cx="6352098" cy="40233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962319" y="171934"/>
            <a:ext cx="5006339" cy="5760720"/>
          </a:xfrm>
          <a:prstGeom prst="wedgeRoundRectCallout">
            <a:avLst>
              <a:gd name="adj1" fmla="val -103938"/>
              <a:gd name="adj2" fmla="val 792"/>
              <a:gd name="adj3" fmla="val 16667"/>
            </a:avLst>
          </a:prstGeom>
          <a:solidFill>
            <a:srgbClr val="FF99FF"/>
          </a:solidFill>
          <a:ln/>
        </p:spPr>
        <p:style>
          <a:lnRef idx="1">
            <a:schemeClr val="dk1"/>
          </a:lnRef>
          <a:fillRef idx="2">
            <a:schemeClr val="dk1"/>
          </a:fillRef>
          <a:effectRef idx="1">
            <a:schemeClr val="dk1"/>
          </a:effectRef>
          <a:fontRef idx="minor">
            <a:schemeClr val="dk1"/>
          </a:fontRef>
        </p:style>
        <p:txBody>
          <a:bodyPr rtlCol="0" anchor="ctr"/>
          <a:lstStyle/>
          <a:p>
            <a:r>
              <a:rPr lang="en-GB" b="1" dirty="0" smtClean="0">
                <a:solidFill>
                  <a:schemeClr val="tx1"/>
                </a:solidFill>
              </a:rPr>
              <a:t>TYBALT</a:t>
            </a:r>
          </a:p>
          <a:p>
            <a:r>
              <a:rPr lang="en-GB" b="1" dirty="0" smtClean="0">
                <a:solidFill>
                  <a:schemeClr val="tx1"/>
                </a:solidFill>
              </a:rPr>
              <a:t>This</a:t>
            </a:r>
            <a:r>
              <a:rPr lang="en-GB" b="1" dirty="0">
                <a:solidFill>
                  <a:schemeClr val="tx1"/>
                </a:solidFill>
              </a:rPr>
              <a:t>, by his voice, should be a Montague.—</a:t>
            </a:r>
          </a:p>
          <a:p>
            <a:r>
              <a:rPr lang="en-GB" b="1" i="1" dirty="0">
                <a:solidFill>
                  <a:schemeClr val="tx1"/>
                </a:solidFill>
              </a:rPr>
              <a:t>(to his</a:t>
            </a:r>
            <a:r>
              <a:rPr lang="en-GB" b="1" dirty="0">
                <a:solidFill>
                  <a:schemeClr val="tx1"/>
                </a:solidFill>
              </a:rPr>
              <a:t> PAGE</a:t>
            </a:r>
            <a:r>
              <a:rPr lang="en-GB" b="1" i="1" dirty="0">
                <a:solidFill>
                  <a:schemeClr val="tx1"/>
                </a:solidFill>
              </a:rPr>
              <a:t>)</a:t>
            </a:r>
            <a:r>
              <a:rPr lang="en-GB" b="1" dirty="0">
                <a:solidFill>
                  <a:schemeClr val="tx1"/>
                </a:solidFill>
              </a:rPr>
              <a:t> Fetch me my rapier, boy.—</a:t>
            </a:r>
          </a:p>
          <a:p>
            <a:r>
              <a:rPr lang="en-GB" b="1" dirty="0">
                <a:solidFill>
                  <a:schemeClr val="tx1"/>
                </a:solidFill>
              </a:rPr>
              <a:t>What, dares the slave</a:t>
            </a:r>
          </a:p>
          <a:p>
            <a:r>
              <a:rPr lang="en-GB" b="1" dirty="0">
                <a:solidFill>
                  <a:schemeClr val="tx1"/>
                </a:solidFill>
              </a:rPr>
              <a:t>Come hither, covered with an antic face,</a:t>
            </a:r>
          </a:p>
          <a:p>
            <a:r>
              <a:rPr lang="en-GB" b="1" dirty="0">
                <a:solidFill>
                  <a:schemeClr val="tx1"/>
                </a:solidFill>
              </a:rPr>
              <a:t>To fleer and scorn at our solemnity?</a:t>
            </a:r>
          </a:p>
          <a:p>
            <a:r>
              <a:rPr lang="en-GB" b="1" dirty="0">
                <a:solidFill>
                  <a:schemeClr val="tx1"/>
                </a:solidFill>
              </a:rPr>
              <a:t>Now, by the stock and </a:t>
            </a:r>
            <a:r>
              <a:rPr lang="en-GB" b="1" dirty="0" err="1">
                <a:solidFill>
                  <a:schemeClr val="tx1"/>
                </a:solidFill>
              </a:rPr>
              <a:t>honor</a:t>
            </a:r>
            <a:r>
              <a:rPr lang="en-GB" b="1" dirty="0">
                <a:solidFill>
                  <a:schemeClr val="tx1"/>
                </a:solidFill>
              </a:rPr>
              <a:t> of my kin,</a:t>
            </a:r>
          </a:p>
          <a:p>
            <a:r>
              <a:rPr lang="en-GB" b="1" dirty="0">
                <a:solidFill>
                  <a:schemeClr val="tx1"/>
                </a:solidFill>
              </a:rPr>
              <a:t>To strike him dead I hold it not a </a:t>
            </a:r>
            <a:r>
              <a:rPr lang="en-GB" b="1" dirty="0" smtClean="0">
                <a:solidFill>
                  <a:schemeClr val="tx1"/>
                </a:solidFill>
              </a:rPr>
              <a:t>sin ...</a:t>
            </a:r>
          </a:p>
          <a:p>
            <a:r>
              <a:rPr lang="en-GB" b="1" dirty="0">
                <a:solidFill>
                  <a:schemeClr val="tx1"/>
                </a:solidFill>
              </a:rPr>
              <a:t>Uncle, this is a Montague, our foe,</a:t>
            </a:r>
          </a:p>
          <a:p>
            <a:r>
              <a:rPr lang="en-GB" b="1" dirty="0">
                <a:solidFill>
                  <a:schemeClr val="tx1"/>
                </a:solidFill>
              </a:rPr>
              <a:t>A villain that is hither come in spite</a:t>
            </a:r>
          </a:p>
          <a:p>
            <a:r>
              <a:rPr lang="en-GB" b="1" dirty="0">
                <a:solidFill>
                  <a:schemeClr val="tx1"/>
                </a:solidFill>
              </a:rPr>
              <a:t>To scorn at our solemnity this </a:t>
            </a:r>
            <a:r>
              <a:rPr lang="en-GB" b="1" dirty="0" smtClean="0">
                <a:solidFill>
                  <a:schemeClr val="tx1"/>
                </a:solidFill>
              </a:rPr>
              <a:t>night ...</a:t>
            </a:r>
            <a:endParaRPr lang="en-GB" b="1" dirty="0">
              <a:solidFill>
                <a:schemeClr val="tx1"/>
              </a:solidFill>
            </a:endParaRPr>
          </a:p>
          <a:p>
            <a:r>
              <a:rPr lang="en-GB" b="1" dirty="0" err="1">
                <a:solidFill>
                  <a:schemeClr val="tx1"/>
                </a:solidFill>
              </a:rPr>
              <a:t>'Tis</a:t>
            </a:r>
            <a:r>
              <a:rPr lang="en-GB" b="1" dirty="0">
                <a:solidFill>
                  <a:schemeClr val="tx1"/>
                </a:solidFill>
              </a:rPr>
              <a:t> he, that villain </a:t>
            </a:r>
            <a:r>
              <a:rPr lang="en-GB" b="1" dirty="0" smtClean="0">
                <a:solidFill>
                  <a:schemeClr val="tx1"/>
                </a:solidFill>
              </a:rPr>
              <a:t>Romeo</a:t>
            </a:r>
            <a:r>
              <a:rPr lang="en-GB" b="1" dirty="0">
                <a:solidFill>
                  <a:schemeClr val="tx1"/>
                </a:solidFill>
              </a:rPr>
              <a:t> </a:t>
            </a:r>
            <a:r>
              <a:rPr lang="en-GB" b="1" dirty="0" smtClean="0">
                <a:solidFill>
                  <a:schemeClr val="tx1"/>
                </a:solidFill>
              </a:rPr>
              <a:t>…</a:t>
            </a:r>
          </a:p>
          <a:p>
            <a:r>
              <a:rPr lang="en-GB" b="1" dirty="0">
                <a:solidFill>
                  <a:schemeClr val="tx1"/>
                </a:solidFill>
              </a:rPr>
              <a:t>It fits when such a villain is a guest.</a:t>
            </a:r>
          </a:p>
          <a:p>
            <a:r>
              <a:rPr lang="en-GB" b="1" dirty="0">
                <a:solidFill>
                  <a:schemeClr val="tx1"/>
                </a:solidFill>
              </a:rPr>
              <a:t>I’ll not endure </a:t>
            </a:r>
            <a:r>
              <a:rPr lang="en-GB" b="1" dirty="0" smtClean="0">
                <a:solidFill>
                  <a:schemeClr val="tx1"/>
                </a:solidFill>
              </a:rPr>
              <a:t>him …</a:t>
            </a:r>
            <a:endParaRPr lang="en-GB" b="1" dirty="0">
              <a:solidFill>
                <a:schemeClr val="tx1"/>
              </a:solidFill>
            </a:endParaRPr>
          </a:p>
          <a:p>
            <a:r>
              <a:rPr lang="en-GB" b="1" dirty="0">
                <a:solidFill>
                  <a:schemeClr val="tx1"/>
                </a:solidFill>
              </a:rPr>
              <a:t>Patience perforce with </a:t>
            </a:r>
            <a:r>
              <a:rPr lang="en-GB" b="1" dirty="0" err="1">
                <a:solidFill>
                  <a:schemeClr val="tx1"/>
                </a:solidFill>
              </a:rPr>
              <a:t>willful</a:t>
            </a:r>
            <a:r>
              <a:rPr lang="en-GB" b="1" dirty="0">
                <a:solidFill>
                  <a:schemeClr val="tx1"/>
                </a:solidFill>
              </a:rPr>
              <a:t> choler meeting</a:t>
            </a:r>
          </a:p>
          <a:p>
            <a:r>
              <a:rPr lang="en-GB" b="1" dirty="0">
                <a:solidFill>
                  <a:schemeClr val="tx1"/>
                </a:solidFill>
              </a:rPr>
              <a:t>Makes my flesh tremble in their different greeting.</a:t>
            </a:r>
          </a:p>
          <a:p>
            <a:r>
              <a:rPr lang="en-GB" b="1" dirty="0">
                <a:solidFill>
                  <a:schemeClr val="tx1"/>
                </a:solidFill>
              </a:rPr>
              <a:t>I will withdraw, but this intrusion shall</a:t>
            </a:r>
          </a:p>
          <a:p>
            <a:r>
              <a:rPr lang="en-GB" b="1" dirty="0">
                <a:solidFill>
                  <a:schemeClr val="tx1"/>
                </a:solidFill>
              </a:rPr>
              <a:t>Now seeming sweet, convert to bitterest gall</a:t>
            </a:r>
            <a:r>
              <a:rPr lang="en-GB" b="1" dirty="0" smtClean="0">
                <a:solidFill>
                  <a:schemeClr val="tx1"/>
                </a:solidFill>
              </a:rPr>
              <a:t>.</a:t>
            </a:r>
            <a:endParaRPr lang="en-GB" b="1" dirty="0">
              <a:solidFill>
                <a:schemeClr val="tx1"/>
              </a:solidFill>
            </a:endParaRPr>
          </a:p>
        </p:txBody>
      </p:sp>
      <p:sp>
        <p:nvSpPr>
          <p:cNvPr id="3" name="Rectangle 2"/>
          <p:cNvSpPr/>
          <p:nvPr/>
        </p:nvSpPr>
        <p:spPr>
          <a:xfrm>
            <a:off x="2194560" y="1"/>
            <a:ext cx="4602479" cy="1737359"/>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rPr>
              <a:t>How does Tybalt scene create tension and foreshadow future events?</a:t>
            </a:r>
          </a:p>
          <a:p>
            <a:pPr algn="ctr"/>
            <a:r>
              <a:rPr lang="en-GB" sz="2400" b="1" dirty="0" smtClean="0">
                <a:solidFill>
                  <a:schemeClr val="tx1"/>
                </a:solidFill>
              </a:rPr>
              <a:t>Use PETER to answer this question.</a:t>
            </a:r>
            <a:endParaRPr lang="en-GB" sz="2400" b="1" dirty="0">
              <a:solidFill>
                <a:schemeClr val="tx1"/>
              </a:solidFill>
            </a:endParaRPr>
          </a:p>
        </p:txBody>
      </p:sp>
      <p:sp>
        <p:nvSpPr>
          <p:cNvPr id="7" name="Rectangle 6"/>
          <p:cNvSpPr/>
          <p:nvPr/>
        </p:nvSpPr>
        <p:spPr>
          <a:xfrm>
            <a:off x="780416" y="5393673"/>
            <a:ext cx="6352098" cy="710913"/>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solidFill>
                  <a:srgbClr val="FF0000"/>
                </a:solidFill>
              </a:rPr>
              <a:t>Bonus Question: Why did </a:t>
            </a:r>
            <a:r>
              <a:rPr lang="en-GB" sz="1600" b="1" dirty="0" err="1" smtClean="0">
                <a:solidFill>
                  <a:srgbClr val="FF0000"/>
                </a:solidFill>
              </a:rPr>
              <a:t>Baz</a:t>
            </a:r>
            <a:r>
              <a:rPr lang="en-GB" sz="1600" b="1" dirty="0" smtClean="0">
                <a:solidFill>
                  <a:srgbClr val="FF0000"/>
                </a:solidFill>
              </a:rPr>
              <a:t> </a:t>
            </a:r>
            <a:r>
              <a:rPr lang="en-GB" sz="1600" b="1" dirty="0" err="1" smtClean="0">
                <a:solidFill>
                  <a:srgbClr val="FF0000"/>
                </a:solidFill>
              </a:rPr>
              <a:t>Luhrman</a:t>
            </a:r>
            <a:r>
              <a:rPr lang="en-GB" sz="1600" b="1" dirty="0" smtClean="0">
                <a:solidFill>
                  <a:srgbClr val="FF0000"/>
                </a:solidFill>
              </a:rPr>
              <a:t> decide to dress Tybalt as a devil and his ‘gang’ as skeletons? Is it an accurate representation of him as a character? Why/ why not?</a:t>
            </a:r>
            <a:endParaRPr lang="en-GB" sz="1600" b="1" dirty="0">
              <a:solidFill>
                <a:srgbClr val="FF0000"/>
              </a:solidFill>
            </a:endParaRPr>
          </a:p>
        </p:txBody>
      </p:sp>
      <p:sp>
        <p:nvSpPr>
          <p:cNvPr id="10" name="Subtitle 2"/>
          <p:cNvSpPr txBox="1">
            <a:spLocks/>
          </p:cNvSpPr>
          <p:nvPr/>
        </p:nvSpPr>
        <p:spPr>
          <a:xfrm>
            <a:off x="780416" y="6104586"/>
            <a:ext cx="11411584"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1600" b="1" u="sng" dirty="0"/>
              <a:t>Learning Objective:</a:t>
            </a:r>
          </a:p>
          <a:p>
            <a:pPr marL="0" indent="0">
              <a:lnSpc>
                <a:spcPct val="100000"/>
              </a:lnSpc>
              <a:spcBef>
                <a:spcPts val="0"/>
              </a:spcBef>
              <a:buNone/>
            </a:pPr>
            <a:r>
              <a:rPr lang="en-GB" sz="1600" dirty="0"/>
              <a:t>AO2: Analyse the language, form and structure used by a writer to create meanings and effects, using relevant subject terminology where appropriate.</a:t>
            </a:r>
          </a:p>
        </p:txBody>
      </p:sp>
      <p:sp>
        <p:nvSpPr>
          <p:cNvPr id="11" name="TextBox 10"/>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Mastery</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24656275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2154"/>
            <a:ext cx="12192000" cy="6858000"/>
          </a:xfrm>
          <a:prstGeom prst="rect">
            <a:avLst/>
          </a:prstGeom>
        </p:spPr>
      </p:pic>
      <p:sp>
        <p:nvSpPr>
          <p:cNvPr id="2" name="Rectangle 1"/>
          <p:cNvSpPr/>
          <p:nvPr/>
        </p:nvSpPr>
        <p:spPr>
          <a:xfrm>
            <a:off x="1788445" y="22975"/>
            <a:ext cx="6936990" cy="845774"/>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smtClean="0">
                <a:solidFill>
                  <a:schemeClr val="tx1"/>
                </a:solidFill>
              </a:rPr>
              <a:t>Act I, Scene V</a:t>
            </a:r>
            <a:endParaRPr lang="en-GB" sz="5400" dirty="0">
              <a:solidFill>
                <a:schemeClr val="tx1"/>
              </a:solidFill>
            </a:endParaRPr>
          </a:p>
        </p:txBody>
      </p:sp>
      <p:sp>
        <p:nvSpPr>
          <p:cNvPr id="3" name="Rectangular Callout 2"/>
          <p:cNvSpPr/>
          <p:nvPr/>
        </p:nvSpPr>
        <p:spPr>
          <a:xfrm>
            <a:off x="1305488" y="1620162"/>
            <a:ext cx="4997003" cy="2588654"/>
          </a:xfrm>
          <a:prstGeom prst="wedgeRectCallout">
            <a:avLst/>
          </a:prstGeom>
        </p:spPr>
        <p:style>
          <a:lnRef idx="2">
            <a:schemeClr val="accent2"/>
          </a:lnRef>
          <a:fillRef idx="1">
            <a:schemeClr val="lt1"/>
          </a:fillRef>
          <a:effectRef idx="0">
            <a:schemeClr val="accent2"/>
          </a:effectRef>
          <a:fontRef idx="minor">
            <a:schemeClr val="dk1"/>
          </a:fontRef>
        </p:style>
        <p:txBody>
          <a:bodyPr rtlCol="0" anchor="ctr"/>
          <a:lstStyle/>
          <a:p>
            <a:r>
              <a:rPr lang="en-GB" dirty="0" smtClean="0"/>
              <a:t>Tybalt – </a:t>
            </a:r>
          </a:p>
          <a:p>
            <a:endParaRPr lang="en-GB" dirty="0"/>
          </a:p>
          <a:p>
            <a:r>
              <a:rPr lang="en-GB" dirty="0" smtClean="0"/>
              <a:t>This</a:t>
            </a:r>
            <a:r>
              <a:rPr lang="en-GB" dirty="0"/>
              <a:t>, by his voice, should be a Montague.—</a:t>
            </a:r>
          </a:p>
          <a:p>
            <a:r>
              <a:rPr lang="en-GB" i="1" dirty="0"/>
              <a:t>(to his</a:t>
            </a:r>
            <a:r>
              <a:rPr lang="en-GB" dirty="0"/>
              <a:t> PAGE</a:t>
            </a:r>
            <a:r>
              <a:rPr lang="en-GB" i="1" dirty="0"/>
              <a:t>)</a:t>
            </a:r>
            <a:r>
              <a:rPr lang="en-GB" dirty="0"/>
              <a:t> Fetch me my rapier, boy.—</a:t>
            </a:r>
          </a:p>
          <a:p>
            <a:r>
              <a:rPr lang="en-GB" dirty="0"/>
              <a:t>What, dares the slave</a:t>
            </a:r>
          </a:p>
          <a:p>
            <a:r>
              <a:rPr lang="en-GB" dirty="0"/>
              <a:t>Come hither, covered with an antic face,</a:t>
            </a:r>
          </a:p>
          <a:p>
            <a:r>
              <a:rPr lang="en-GB" dirty="0"/>
              <a:t>To fleer and scorn at our solemnity?</a:t>
            </a:r>
          </a:p>
          <a:p>
            <a:r>
              <a:rPr lang="en-GB" dirty="0"/>
              <a:t>Now, by the stock and </a:t>
            </a:r>
            <a:r>
              <a:rPr lang="en-GB" dirty="0" err="1"/>
              <a:t>honor</a:t>
            </a:r>
            <a:r>
              <a:rPr lang="en-GB" dirty="0"/>
              <a:t> of my kin,</a:t>
            </a:r>
          </a:p>
          <a:p>
            <a:r>
              <a:rPr lang="en-GB" dirty="0"/>
              <a:t>To strike him dead I hold it not a sin.</a:t>
            </a:r>
          </a:p>
        </p:txBody>
      </p:sp>
      <p:sp>
        <p:nvSpPr>
          <p:cNvPr id="7" name="Rounded Rectangular Callout 6"/>
          <p:cNvSpPr/>
          <p:nvPr/>
        </p:nvSpPr>
        <p:spPr>
          <a:xfrm>
            <a:off x="6413678" y="1064715"/>
            <a:ext cx="4623515" cy="2614411"/>
          </a:xfrm>
          <a:prstGeom prst="wedgeRoundRectCallout">
            <a:avLst/>
          </a:prstGeom>
        </p:spPr>
        <p:style>
          <a:lnRef idx="2">
            <a:schemeClr val="accent1"/>
          </a:lnRef>
          <a:fillRef idx="1">
            <a:schemeClr val="lt1"/>
          </a:fillRef>
          <a:effectRef idx="0">
            <a:schemeClr val="accent1"/>
          </a:effectRef>
          <a:fontRef idx="minor">
            <a:schemeClr val="dk1"/>
          </a:fontRef>
        </p:style>
        <p:txBody>
          <a:bodyPr rtlCol="0" anchor="ctr"/>
          <a:lstStyle/>
          <a:p>
            <a:r>
              <a:rPr lang="en-GB" dirty="0" smtClean="0"/>
              <a:t>Lord Capulet –</a:t>
            </a:r>
          </a:p>
          <a:p>
            <a:endParaRPr lang="en-GB" dirty="0"/>
          </a:p>
          <a:p>
            <a:r>
              <a:rPr lang="en-GB" dirty="0" smtClean="0"/>
              <a:t>He </a:t>
            </a:r>
            <a:r>
              <a:rPr lang="en-GB" dirty="0"/>
              <a:t>shall be endured.</a:t>
            </a:r>
          </a:p>
          <a:p>
            <a:r>
              <a:rPr lang="en-GB" dirty="0"/>
              <a:t>What, </a:t>
            </a:r>
            <a:r>
              <a:rPr lang="en-GB" dirty="0" err="1"/>
              <a:t>goodman</a:t>
            </a:r>
            <a:r>
              <a:rPr lang="en-GB" dirty="0"/>
              <a:t> boy! I say, he shall. Go to.</a:t>
            </a:r>
          </a:p>
          <a:p>
            <a:r>
              <a:rPr lang="en-GB" dirty="0"/>
              <a:t>Am I the master here, or you? Go to.</a:t>
            </a:r>
          </a:p>
          <a:p>
            <a:r>
              <a:rPr lang="en-GB" dirty="0"/>
              <a:t>You’ll not endure him! God shall mend my soul,</a:t>
            </a:r>
          </a:p>
          <a:p>
            <a:r>
              <a:rPr lang="en-GB" dirty="0"/>
              <a:t>You’ll make a mutiny among my guests.</a:t>
            </a:r>
          </a:p>
          <a:p>
            <a:r>
              <a:rPr lang="en-GB" dirty="0"/>
              <a:t>You will set cock-a-hoop. You’ll be the man!</a:t>
            </a:r>
          </a:p>
        </p:txBody>
      </p:sp>
      <p:sp>
        <p:nvSpPr>
          <p:cNvPr id="8" name="Rectangular Callout 7"/>
          <p:cNvSpPr/>
          <p:nvPr/>
        </p:nvSpPr>
        <p:spPr>
          <a:xfrm>
            <a:off x="2949261" y="4964805"/>
            <a:ext cx="3464417" cy="837127"/>
          </a:xfrm>
          <a:prstGeom prst="wedgeRect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smtClean="0"/>
              <a:t>Tybalt – </a:t>
            </a:r>
          </a:p>
          <a:p>
            <a:pPr algn="ctr"/>
            <a:endParaRPr lang="en-GB" dirty="0"/>
          </a:p>
          <a:p>
            <a:pPr algn="ctr"/>
            <a:r>
              <a:rPr lang="en-GB" dirty="0"/>
              <a:t>Why, uncle, ’tis a shame.</a:t>
            </a:r>
          </a:p>
        </p:txBody>
      </p:sp>
      <p:sp>
        <p:nvSpPr>
          <p:cNvPr id="9" name="Cloud Callout 8"/>
          <p:cNvSpPr/>
          <p:nvPr/>
        </p:nvSpPr>
        <p:spPr>
          <a:xfrm>
            <a:off x="8127529" y="3777929"/>
            <a:ext cx="3166281" cy="2129051"/>
          </a:xfrm>
          <a:prstGeom prst="cloudCallout">
            <a:avLst>
              <a:gd name="adj1" fmla="val -45402"/>
              <a:gd name="adj2" fmla="val 55449"/>
            </a:avLst>
          </a:prstGeom>
          <a:solidFill>
            <a:srgbClr val="FF99FF"/>
          </a:solidFill>
          <a:ln>
            <a:solidFill>
              <a:srgbClr val="FB35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chemeClr val="tx1"/>
                </a:solidFill>
              </a:rPr>
              <a:t>Who is the most chivalrous in this scene?</a:t>
            </a:r>
            <a:endParaRPr lang="en-GB" sz="2800" dirty="0">
              <a:solidFill>
                <a:schemeClr val="tx1"/>
              </a:solidFill>
            </a:endParaRPr>
          </a:p>
        </p:txBody>
      </p:sp>
      <p:sp>
        <p:nvSpPr>
          <p:cNvPr id="11" name="Subtitle 2"/>
          <p:cNvSpPr txBox="1">
            <a:spLocks/>
          </p:cNvSpPr>
          <p:nvPr/>
        </p:nvSpPr>
        <p:spPr>
          <a:xfrm>
            <a:off x="735714" y="6104586"/>
            <a:ext cx="11456285" cy="755568"/>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GB" sz="2000" b="1" u="sng" dirty="0" smtClean="0"/>
              <a:t>Learning Objective:</a:t>
            </a:r>
          </a:p>
          <a:p>
            <a:pPr marL="0" indent="0">
              <a:lnSpc>
                <a:spcPct val="100000"/>
              </a:lnSpc>
              <a:spcBef>
                <a:spcPts val="0"/>
              </a:spcBef>
              <a:buNone/>
            </a:pPr>
            <a:r>
              <a:rPr lang="en-GB" sz="2000" dirty="0"/>
              <a:t>AO3: Show understanding of the relationships between texts and the contexts in which they were written</a:t>
            </a:r>
            <a:r>
              <a:rPr lang="en-GB" sz="2000" dirty="0" smtClean="0"/>
              <a:t>.</a:t>
            </a:r>
            <a:endParaRPr lang="en-GB" sz="2000" b="1" u="sng" dirty="0"/>
          </a:p>
        </p:txBody>
      </p:sp>
      <p:sp>
        <p:nvSpPr>
          <p:cNvPr id="12" name="TextBox 11"/>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smtClean="0">
                <a:latin typeface="Century Gothic" panose="020B0502020202020204" pitchFamily="34" charset="0"/>
              </a:rPr>
              <a:t>Checking understanding</a:t>
            </a:r>
            <a:endParaRPr lang="en-GB" sz="4000" b="1" dirty="0">
              <a:latin typeface="Century Gothic" panose="020B0502020202020204" pitchFamily="34" charset="0"/>
            </a:endParaRPr>
          </a:p>
        </p:txBody>
      </p:sp>
    </p:spTree>
    <p:extLst>
      <p:ext uri="{BB962C8B-B14F-4D97-AF65-F5344CB8AC3E}">
        <p14:creationId xmlns:p14="http://schemas.microsoft.com/office/powerpoint/2010/main" val="1274298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1123</Words>
  <Application>Microsoft Office PowerPoint</Application>
  <PresentationFormat>Custom</PresentationFormat>
  <Paragraphs>157</Paragraphs>
  <Slides>11</Slides>
  <Notes>7</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Read the keywords and match their definition: Write them in your books</vt:lpstr>
      <vt:lpstr>ANSWERS!</vt:lpstr>
      <vt:lpstr>PowerPoint Presentation</vt:lpstr>
      <vt:lpstr>Let’s read: Act 1 scene 5 up to line 91</vt:lpstr>
      <vt:lpstr>PowerPoint Presentation</vt:lpstr>
      <vt:lpstr>PowerPoint Presentation</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Weatherhead</dc:creator>
  <cp:lastModifiedBy>Deb</cp:lastModifiedBy>
  <cp:revision>72</cp:revision>
  <dcterms:created xsi:type="dcterms:W3CDTF">2020-03-23T09:40:11Z</dcterms:created>
  <dcterms:modified xsi:type="dcterms:W3CDTF">2020-03-27T10:57:30Z</dcterms:modified>
</cp:coreProperties>
</file>