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60" r:id="rId3"/>
    <p:sldId id="262" r:id="rId4"/>
    <p:sldId id="263" r:id="rId5"/>
    <p:sldId id="261" r:id="rId6"/>
    <p:sldId id="264" r:id="rId7"/>
    <p:sldId id="265" r:id="rId8"/>
    <p:sldId id="266" r:id="rId9"/>
    <p:sldId id="267"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1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5BB87A-4677-4A2A-9128-FAD802C7C537}" type="datetimeFigureOut">
              <a:rPr lang="en-GB" smtClean="0"/>
              <a:t>25/09/2020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EDEDE9-C8A5-4DE2-9733-90B3C5BDE81A}" type="slidenum">
              <a:rPr lang="en-GB" smtClean="0"/>
              <a:t>‹#›</a:t>
            </a:fld>
            <a:endParaRPr lang="en-GB"/>
          </a:p>
        </p:txBody>
      </p:sp>
    </p:spTree>
    <p:extLst>
      <p:ext uri="{BB962C8B-B14F-4D97-AF65-F5344CB8AC3E}">
        <p14:creationId xmlns:p14="http://schemas.microsoft.com/office/powerpoint/2010/main" val="3677738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Resources: Printable slide for students</a:t>
            </a:r>
          </a:p>
          <a:p>
            <a:endParaRPr lang="en-GB" dirty="0"/>
          </a:p>
        </p:txBody>
      </p:sp>
      <p:sp>
        <p:nvSpPr>
          <p:cNvPr id="4" name="Slide Number Placeholder 3"/>
          <p:cNvSpPr>
            <a:spLocks noGrp="1"/>
          </p:cNvSpPr>
          <p:nvPr>
            <p:ph type="sldNum" sz="quarter" idx="10"/>
          </p:nvPr>
        </p:nvSpPr>
        <p:spPr/>
        <p:txBody>
          <a:bodyPr/>
          <a:lstStyle/>
          <a:p>
            <a:fld id="{4CEDEDE9-C8A5-4DE2-9733-90B3C5BDE81A}" type="slidenum">
              <a:rPr lang="en-GB" smtClean="0"/>
              <a:t>10</a:t>
            </a:fld>
            <a:endParaRPr lang="en-GB"/>
          </a:p>
        </p:txBody>
      </p:sp>
    </p:spTree>
    <p:extLst>
      <p:ext uri="{BB962C8B-B14F-4D97-AF65-F5344CB8AC3E}">
        <p14:creationId xmlns:p14="http://schemas.microsoft.com/office/powerpoint/2010/main" val="1438321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EE2A019-4D3A-4FCB-8F40-0FCB1BF02AF2}" type="datetimeFigureOut">
              <a:rPr lang="en-GB" smtClean="0"/>
              <a:t>25/09/2020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06CD8B-DB35-43A9-BFFA-8F8665BCFD22}" type="slidenum">
              <a:rPr lang="en-GB" smtClean="0"/>
              <a:t>‹#›</a:t>
            </a:fld>
            <a:endParaRPr lang="en-GB"/>
          </a:p>
        </p:txBody>
      </p:sp>
    </p:spTree>
    <p:extLst>
      <p:ext uri="{BB962C8B-B14F-4D97-AF65-F5344CB8AC3E}">
        <p14:creationId xmlns:p14="http://schemas.microsoft.com/office/powerpoint/2010/main" val="781035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EE2A019-4D3A-4FCB-8F40-0FCB1BF02AF2}" type="datetimeFigureOut">
              <a:rPr lang="en-GB" smtClean="0"/>
              <a:t>25/09/2020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06CD8B-DB35-43A9-BFFA-8F8665BCFD22}" type="slidenum">
              <a:rPr lang="en-GB" smtClean="0"/>
              <a:t>‹#›</a:t>
            </a:fld>
            <a:endParaRPr lang="en-GB"/>
          </a:p>
        </p:txBody>
      </p:sp>
    </p:spTree>
    <p:extLst>
      <p:ext uri="{BB962C8B-B14F-4D97-AF65-F5344CB8AC3E}">
        <p14:creationId xmlns:p14="http://schemas.microsoft.com/office/powerpoint/2010/main" val="3105190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EE2A019-4D3A-4FCB-8F40-0FCB1BF02AF2}" type="datetimeFigureOut">
              <a:rPr lang="en-GB" smtClean="0"/>
              <a:t>25/09/2020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06CD8B-DB35-43A9-BFFA-8F8665BCFD22}" type="slidenum">
              <a:rPr lang="en-GB" smtClean="0"/>
              <a:t>‹#›</a:t>
            </a:fld>
            <a:endParaRPr lang="en-GB"/>
          </a:p>
        </p:txBody>
      </p:sp>
    </p:spTree>
    <p:extLst>
      <p:ext uri="{BB962C8B-B14F-4D97-AF65-F5344CB8AC3E}">
        <p14:creationId xmlns:p14="http://schemas.microsoft.com/office/powerpoint/2010/main" val="876889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EE2A019-4D3A-4FCB-8F40-0FCB1BF02AF2}" type="datetimeFigureOut">
              <a:rPr lang="en-GB" smtClean="0"/>
              <a:t>25/09/2020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06CD8B-DB35-43A9-BFFA-8F8665BCFD22}" type="slidenum">
              <a:rPr lang="en-GB" smtClean="0"/>
              <a:t>‹#›</a:t>
            </a:fld>
            <a:endParaRPr lang="en-GB"/>
          </a:p>
        </p:txBody>
      </p:sp>
    </p:spTree>
    <p:extLst>
      <p:ext uri="{BB962C8B-B14F-4D97-AF65-F5344CB8AC3E}">
        <p14:creationId xmlns:p14="http://schemas.microsoft.com/office/powerpoint/2010/main" val="2227792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E2A019-4D3A-4FCB-8F40-0FCB1BF02AF2}" type="datetimeFigureOut">
              <a:rPr lang="en-GB" smtClean="0"/>
              <a:t>25/09/2020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06CD8B-DB35-43A9-BFFA-8F8665BCFD22}" type="slidenum">
              <a:rPr lang="en-GB" smtClean="0"/>
              <a:t>‹#›</a:t>
            </a:fld>
            <a:endParaRPr lang="en-GB"/>
          </a:p>
        </p:txBody>
      </p:sp>
    </p:spTree>
    <p:extLst>
      <p:ext uri="{BB962C8B-B14F-4D97-AF65-F5344CB8AC3E}">
        <p14:creationId xmlns:p14="http://schemas.microsoft.com/office/powerpoint/2010/main" val="2013295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EE2A019-4D3A-4FCB-8F40-0FCB1BF02AF2}" type="datetimeFigureOut">
              <a:rPr lang="en-GB" smtClean="0"/>
              <a:t>25/09/2020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06CD8B-DB35-43A9-BFFA-8F8665BCFD22}" type="slidenum">
              <a:rPr lang="en-GB" smtClean="0"/>
              <a:t>‹#›</a:t>
            </a:fld>
            <a:endParaRPr lang="en-GB"/>
          </a:p>
        </p:txBody>
      </p:sp>
    </p:spTree>
    <p:extLst>
      <p:ext uri="{BB962C8B-B14F-4D97-AF65-F5344CB8AC3E}">
        <p14:creationId xmlns:p14="http://schemas.microsoft.com/office/powerpoint/2010/main" val="2591447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EE2A019-4D3A-4FCB-8F40-0FCB1BF02AF2}" type="datetimeFigureOut">
              <a:rPr lang="en-GB" smtClean="0"/>
              <a:t>25/09/2020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606CD8B-DB35-43A9-BFFA-8F8665BCFD22}" type="slidenum">
              <a:rPr lang="en-GB" smtClean="0"/>
              <a:t>‹#›</a:t>
            </a:fld>
            <a:endParaRPr lang="en-GB"/>
          </a:p>
        </p:txBody>
      </p:sp>
    </p:spTree>
    <p:extLst>
      <p:ext uri="{BB962C8B-B14F-4D97-AF65-F5344CB8AC3E}">
        <p14:creationId xmlns:p14="http://schemas.microsoft.com/office/powerpoint/2010/main" val="2079605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EE2A019-4D3A-4FCB-8F40-0FCB1BF02AF2}" type="datetimeFigureOut">
              <a:rPr lang="en-GB" smtClean="0"/>
              <a:t>25/09/2020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606CD8B-DB35-43A9-BFFA-8F8665BCFD22}" type="slidenum">
              <a:rPr lang="en-GB" smtClean="0"/>
              <a:t>‹#›</a:t>
            </a:fld>
            <a:endParaRPr lang="en-GB"/>
          </a:p>
        </p:txBody>
      </p:sp>
    </p:spTree>
    <p:extLst>
      <p:ext uri="{BB962C8B-B14F-4D97-AF65-F5344CB8AC3E}">
        <p14:creationId xmlns:p14="http://schemas.microsoft.com/office/powerpoint/2010/main" val="2878906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E2A019-4D3A-4FCB-8F40-0FCB1BF02AF2}" type="datetimeFigureOut">
              <a:rPr lang="en-GB" smtClean="0"/>
              <a:t>25/09/2020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606CD8B-DB35-43A9-BFFA-8F8665BCFD22}" type="slidenum">
              <a:rPr lang="en-GB" smtClean="0"/>
              <a:t>‹#›</a:t>
            </a:fld>
            <a:endParaRPr lang="en-GB"/>
          </a:p>
        </p:txBody>
      </p:sp>
    </p:spTree>
    <p:extLst>
      <p:ext uri="{BB962C8B-B14F-4D97-AF65-F5344CB8AC3E}">
        <p14:creationId xmlns:p14="http://schemas.microsoft.com/office/powerpoint/2010/main" val="3822865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E2A019-4D3A-4FCB-8F40-0FCB1BF02AF2}" type="datetimeFigureOut">
              <a:rPr lang="en-GB" smtClean="0"/>
              <a:t>25/09/2020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06CD8B-DB35-43A9-BFFA-8F8665BCFD22}" type="slidenum">
              <a:rPr lang="en-GB" smtClean="0"/>
              <a:t>‹#›</a:t>
            </a:fld>
            <a:endParaRPr lang="en-GB"/>
          </a:p>
        </p:txBody>
      </p:sp>
    </p:spTree>
    <p:extLst>
      <p:ext uri="{BB962C8B-B14F-4D97-AF65-F5344CB8AC3E}">
        <p14:creationId xmlns:p14="http://schemas.microsoft.com/office/powerpoint/2010/main" val="2226619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E2A019-4D3A-4FCB-8F40-0FCB1BF02AF2}" type="datetimeFigureOut">
              <a:rPr lang="en-GB" smtClean="0"/>
              <a:t>25/09/2020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06CD8B-DB35-43A9-BFFA-8F8665BCFD22}" type="slidenum">
              <a:rPr lang="en-GB" smtClean="0"/>
              <a:t>‹#›</a:t>
            </a:fld>
            <a:endParaRPr lang="en-GB"/>
          </a:p>
        </p:txBody>
      </p:sp>
    </p:spTree>
    <p:extLst>
      <p:ext uri="{BB962C8B-B14F-4D97-AF65-F5344CB8AC3E}">
        <p14:creationId xmlns:p14="http://schemas.microsoft.com/office/powerpoint/2010/main" val="2718153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E2A019-4D3A-4FCB-8F40-0FCB1BF02AF2}" type="datetimeFigureOut">
              <a:rPr lang="en-GB" smtClean="0"/>
              <a:t>25/09/2020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06CD8B-DB35-43A9-BFFA-8F8665BCFD22}" type="slidenum">
              <a:rPr lang="en-GB" smtClean="0"/>
              <a:t>‹#›</a:t>
            </a:fld>
            <a:endParaRPr lang="en-GB"/>
          </a:p>
        </p:txBody>
      </p:sp>
    </p:spTree>
    <p:extLst>
      <p:ext uri="{BB962C8B-B14F-4D97-AF65-F5344CB8AC3E}">
        <p14:creationId xmlns:p14="http://schemas.microsoft.com/office/powerpoint/2010/main" val="166898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5988"/>
            <a:ext cx="8460432" cy="6863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ubtitle 2"/>
          <p:cNvSpPr>
            <a:spLocks noGrp="1"/>
          </p:cNvSpPr>
          <p:nvPr>
            <p:ph type="subTitle" idx="1"/>
          </p:nvPr>
        </p:nvSpPr>
        <p:spPr>
          <a:xfrm>
            <a:off x="3707904" y="3284984"/>
            <a:ext cx="5320680" cy="3312368"/>
          </a:xfrm>
          <a:solidFill>
            <a:schemeClr val="bg1">
              <a:lumMod val="75000"/>
            </a:schemeClr>
          </a:solidFill>
        </p:spPr>
        <p:style>
          <a:lnRef idx="2">
            <a:schemeClr val="dk1"/>
          </a:lnRef>
          <a:fillRef idx="1">
            <a:schemeClr val="lt1"/>
          </a:fillRef>
          <a:effectRef idx="0">
            <a:schemeClr val="dk1"/>
          </a:effectRef>
          <a:fontRef idx="minor">
            <a:schemeClr val="dk1"/>
          </a:fontRef>
        </p:style>
        <p:txBody>
          <a:bodyPr>
            <a:normAutofit/>
          </a:bodyPr>
          <a:lstStyle/>
          <a:p>
            <a:pPr algn="l"/>
            <a:r>
              <a:rPr lang="en-GB" b="1" dirty="0">
                <a:solidFill>
                  <a:schemeClr val="tx1"/>
                </a:solidFill>
              </a:rPr>
              <a:t>LO: To explore how Shakespeare contrasts the character of Macbeth between Banquo and Duncan. </a:t>
            </a:r>
          </a:p>
          <a:p>
            <a:pPr algn="l"/>
            <a:r>
              <a:rPr lang="en-GB" b="1" dirty="0">
                <a:solidFill>
                  <a:schemeClr val="tx1"/>
                </a:solidFill>
              </a:rPr>
              <a:t>ST: I can analyse the character development.</a:t>
            </a:r>
          </a:p>
          <a:p>
            <a:pPr algn="l"/>
            <a:endParaRPr lang="en-GB" b="1" dirty="0">
              <a:solidFill>
                <a:schemeClr val="tx1"/>
              </a:solidFill>
            </a:endParaRPr>
          </a:p>
        </p:txBody>
      </p:sp>
      <p:sp>
        <p:nvSpPr>
          <p:cNvPr id="4" name="Rectangle 3"/>
          <p:cNvSpPr/>
          <p:nvPr/>
        </p:nvSpPr>
        <p:spPr>
          <a:xfrm>
            <a:off x="0" y="0"/>
            <a:ext cx="683568"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sz="4400" dirty="0"/>
              <a:t>Learning content</a:t>
            </a:r>
          </a:p>
        </p:txBody>
      </p:sp>
    </p:spTree>
    <p:extLst>
      <p:ext uri="{BB962C8B-B14F-4D97-AF65-F5344CB8AC3E}">
        <p14:creationId xmlns:p14="http://schemas.microsoft.com/office/powerpoint/2010/main" val="3091389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621510" cy="34384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419541"/>
            <a:ext cx="4621510" cy="34384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6077" y="0"/>
            <a:ext cx="4507923" cy="34384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6077" y="3438459"/>
            <a:ext cx="4507923" cy="34384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9665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Thinking questions</a:t>
            </a:r>
          </a:p>
        </p:txBody>
      </p:sp>
      <p:sp>
        <p:nvSpPr>
          <p:cNvPr id="3" name="Content Placeholder 2"/>
          <p:cNvSpPr>
            <a:spLocks noGrp="1"/>
          </p:cNvSpPr>
          <p:nvPr>
            <p:ph idx="1"/>
          </p:nvPr>
        </p:nvSpPr>
        <p:spPr>
          <a:xfrm>
            <a:off x="1043608" y="1268760"/>
            <a:ext cx="7620000" cy="4800600"/>
          </a:xfrm>
        </p:spPr>
        <p:txBody>
          <a:bodyPr>
            <a:normAutofit fontScale="85000" lnSpcReduction="20000"/>
          </a:bodyPr>
          <a:lstStyle/>
          <a:p>
            <a:r>
              <a:rPr lang="en-GB" sz="4000" dirty="0"/>
              <a:t>How does Macbeth feel when he hears the predictions? </a:t>
            </a:r>
          </a:p>
          <a:p>
            <a:r>
              <a:rPr lang="en-GB" sz="4000" dirty="0"/>
              <a:t>How does Banquo feel when he hears the predictions for Macbeth?</a:t>
            </a:r>
          </a:p>
          <a:p>
            <a:r>
              <a:rPr lang="en-GB" sz="4000" dirty="0"/>
              <a:t>What do the witches predict for Banquo? What do they mean in modern terms?</a:t>
            </a:r>
            <a:br>
              <a:rPr lang="en-GB" sz="4000" dirty="0"/>
            </a:br>
            <a:r>
              <a:rPr lang="en-GB" sz="4000" dirty="0"/>
              <a:t>	Whose predictions are better?</a:t>
            </a:r>
          </a:p>
          <a:p>
            <a:r>
              <a:rPr lang="en-GB" sz="4000" dirty="0"/>
              <a:t>What is a paradox?</a:t>
            </a:r>
          </a:p>
          <a:p>
            <a:r>
              <a:rPr lang="en-GB" sz="4000" dirty="0"/>
              <a:t>What is a prophesy?</a:t>
            </a:r>
          </a:p>
          <a:p>
            <a:endParaRPr lang="en-GB" dirty="0"/>
          </a:p>
        </p:txBody>
      </p:sp>
      <p:sp>
        <p:nvSpPr>
          <p:cNvPr id="4" name="Rectangle 3"/>
          <p:cNvSpPr/>
          <p:nvPr/>
        </p:nvSpPr>
        <p:spPr>
          <a:xfrm>
            <a:off x="0" y="0"/>
            <a:ext cx="683568"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sz="4400" dirty="0"/>
              <a:t>DO NOW!</a:t>
            </a:r>
          </a:p>
        </p:txBody>
      </p:sp>
    </p:spTree>
    <p:extLst>
      <p:ext uri="{BB962C8B-B14F-4D97-AF65-F5344CB8AC3E}">
        <p14:creationId xmlns:p14="http://schemas.microsoft.com/office/powerpoint/2010/main" val="1240834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artisticCutout/>
                    </a14:imgEffect>
                  </a14:imgLayer>
                </a14:imgProps>
              </a:ext>
              <a:ext uri="{28A0092B-C50C-407E-A947-70E740481C1C}">
                <a14:useLocalDpi xmlns:a14="http://schemas.microsoft.com/office/drawing/2010/main" val="0"/>
              </a:ext>
            </a:extLst>
          </a:blip>
          <a:srcRect/>
          <a:stretch>
            <a:fillRect/>
          </a:stretch>
        </p:blipFill>
        <p:spPr bwMode="auto">
          <a:xfrm>
            <a:off x="30801" y="0"/>
            <a:ext cx="9175750" cy="686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5029" y="0"/>
            <a:ext cx="8229600" cy="1143000"/>
          </a:xfrm>
        </p:spPr>
        <p:txBody>
          <a:bodyPr/>
          <a:lstStyle/>
          <a:p>
            <a:r>
              <a:rPr lang="en-GB" dirty="0"/>
              <a:t>Match the word to the definition.</a:t>
            </a:r>
          </a:p>
        </p:txBody>
      </p:sp>
      <p:sp>
        <p:nvSpPr>
          <p:cNvPr id="3" name="Content Placeholder 2"/>
          <p:cNvSpPr>
            <a:spLocks noGrp="1"/>
          </p:cNvSpPr>
          <p:nvPr>
            <p:ph idx="1"/>
          </p:nvPr>
        </p:nvSpPr>
        <p:spPr>
          <a:xfrm>
            <a:off x="786555" y="908720"/>
            <a:ext cx="8388424" cy="3672408"/>
          </a:xfrm>
        </p:spPr>
        <p:txBody>
          <a:bodyPr>
            <a:noAutofit/>
          </a:bodyPr>
          <a:lstStyle/>
          <a:p>
            <a:r>
              <a:rPr lang="en-GB" sz="2400" b="1" dirty="0">
                <a:solidFill>
                  <a:schemeClr val="tx1"/>
                </a:solidFill>
              </a:rPr>
              <a:t>_____________ the state of being strikingly different from something else in juxtaposition or close association. </a:t>
            </a:r>
          </a:p>
          <a:p>
            <a:r>
              <a:rPr lang="en-GB" sz="2400" b="1" dirty="0">
                <a:solidFill>
                  <a:schemeClr val="tx1"/>
                </a:solidFill>
              </a:rPr>
              <a:t>_________  happening in a way contrary to what is expected, and typically causing wry amusement because of this.</a:t>
            </a:r>
          </a:p>
          <a:p>
            <a:r>
              <a:rPr lang="en-GB" sz="2400" b="1" dirty="0">
                <a:solidFill>
                  <a:schemeClr val="tx1"/>
                </a:solidFill>
              </a:rPr>
              <a:t>__________ a strong feeling of wanting to have something or wishing for something to happen.</a:t>
            </a:r>
          </a:p>
          <a:p>
            <a:r>
              <a:rPr lang="en-GB" sz="2400" b="1" dirty="0">
                <a:solidFill>
                  <a:schemeClr val="tx1"/>
                </a:solidFill>
              </a:rPr>
              <a:t>____________  a pair of successive lines of verse, typically rhyming and of the same length.</a:t>
            </a:r>
          </a:p>
        </p:txBody>
      </p:sp>
      <p:sp>
        <p:nvSpPr>
          <p:cNvPr id="4" name="Rectangle 3"/>
          <p:cNvSpPr/>
          <p:nvPr/>
        </p:nvSpPr>
        <p:spPr>
          <a:xfrm>
            <a:off x="0" y="0"/>
            <a:ext cx="755576"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sz="4800" dirty="0">
                <a:solidFill>
                  <a:prstClr val="white"/>
                </a:solidFill>
              </a:rPr>
              <a:t>Unlocking vocabulary</a:t>
            </a:r>
          </a:p>
        </p:txBody>
      </p:sp>
      <p:sp>
        <p:nvSpPr>
          <p:cNvPr id="5" name="Rounded Rectangle 4"/>
          <p:cNvSpPr/>
          <p:nvPr/>
        </p:nvSpPr>
        <p:spPr>
          <a:xfrm>
            <a:off x="1226452" y="4788202"/>
            <a:ext cx="7416824" cy="1584176"/>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4800" dirty="0">
                <a:solidFill>
                  <a:prstClr val="white"/>
                </a:solidFill>
              </a:rPr>
              <a:t>Couplet      Desire</a:t>
            </a:r>
          </a:p>
          <a:p>
            <a:pPr algn="ctr"/>
            <a:r>
              <a:rPr lang="en-GB" sz="4800" dirty="0">
                <a:solidFill>
                  <a:prstClr val="white"/>
                </a:solidFill>
              </a:rPr>
              <a:t>Contrast     Ironic</a:t>
            </a:r>
          </a:p>
        </p:txBody>
      </p:sp>
    </p:spTree>
    <p:extLst>
      <p:ext uri="{BB962C8B-B14F-4D97-AF65-F5344CB8AC3E}">
        <p14:creationId xmlns:p14="http://schemas.microsoft.com/office/powerpoint/2010/main" val="3545215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grayscl/>
            <a:extLst>
              <a:ext uri="{28A0092B-C50C-407E-A947-70E740481C1C}">
                <a14:useLocalDpi xmlns:a14="http://schemas.microsoft.com/office/drawing/2010/main" val="0"/>
              </a:ext>
            </a:extLst>
          </a:blip>
          <a:srcRect/>
          <a:stretch>
            <a:fillRect/>
          </a:stretch>
        </p:blipFill>
        <p:spPr bwMode="auto">
          <a:xfrm>
            <a:off x="-19050" y="-6350"/>
            <a:ext cx="9182100" cy="687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971600" y="116632"/>
            <a:ext cx="7715200" cy="1143000"/>
          </a:xfrm>
        </p:spPr>
        <p:txBody>
          <a:bodyPr>
            <a:normAutofit fontScale="90000"/>
          </a:bodyPr>
          <a:lstStyle/>
          <a:p>
            <a:r>
              <a:rPr lang="en-GB" dirty="0"/>
              <a:t>Answers! Please give yourself a tick </a:t>
            </a:r>
          </a:p>
        </p:txBody>
      </p:sp>
      <p:sp>
        <p:nvSpPr>
          <p:cNvPr id="4" name="Rectangle 3"/>
          <p:cNvSpPr/>
          <p:nvPr/>
        </p:nvSpPr>
        <p:spPr>
          <a:xfrm>
            <a:off x="0" y="0"/>
            <a:ext cx="755576"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sz="4800" dirty="0">
                <a:solidFill>
                  <a:prstClr val="white"/>
                </a:solidFill>
              </a:rPr>
              <a:t>Unlocking vocabulary</a:t>
            </a:r>
          </a:p>
        </p:txBody>
      </p:sp>
      <p:pic>
        <p:nvPicPr>
          <p:cNvPr id="1026" name="Picture 2" descr="C:\Users\Deb\AppData\Local\Microsoft\Windows\Temporary Internet Files\Content.IE5\P66F28V0\Kliponious-green-tick[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620688"/>
            <a:ext cx="1152128" cy="1008757"/>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p:cNvSpPr>
            <a:spLocks noGrp="1"/>
          </p:cNvSpPr>
          <p:nvPr>
            <p:ph idx="1"/>
          </p:nvPr>
        </p:nvSpPr>
        <p:spPr>
          <a:xfrm>
            <a:off x="755576" y="1629445"/>
            <a:ext cx="8229600" cy="4525963"/>
          </a:xfrm>
        </p:spPr>
        <p:txBody>
          <a:bodyPr>
            <a:noAutofit/>
          </a:bodyPr>
          <a:lstStyle/>
          <a:p>
            <a:r>
              <a:rPr lang="en-GB" sz="2800" b="1" u="sng" dirty="0">
                <a:solidFill>
                  <a:srgbClr val="00B050"/>
                </a:solidFill>
              </a:rPr>
              <a:t>Contrast</a:t>
            </a:r>
            <a:r>
              <a:rPr lang="en-GB" sz="2800" b="1" dirty="0">
                <a:solidFill>
                  <a:schemeClr val="tx1"/>
                </a:solidFill>
              </a:rPr>
              <a:t> the state of being strikingly different from something else in juxtaposition or close association. </a:t>
            </a:r>
          </a:p>
          <a:p>
            <a:r>
              <a:rPr lang="en-GB" sz="2800" b="1" u="sng" dirty="0">
                <a:solidFill>
                  <a:srgbClr val="00B050"/>
                </a:solidFill>
              </a:rPr>
              <a:t>Ironic</a:t>
            </a:r>
            <a:r>
              <a:rPr lang="en-GB" sz="2800" b="1" dirty="0">
                <a:solidFill>
                  <a:schemeClr val="tx1"/>
                </a:solidFill>
              </a:rPr>
              <a:t>  happening in a way contrary to what is expected, and typically causing wry amusement because of this.</a:t>
            </a:r>
          </a:p>
          <a:p>
            <a:r>
              <a:rPr lang="en-GB" sz="2800" b="1" u="sng" dirty="0">
                <a:solidFill>
                  <a:srgbClr val="00B050"/>
                </a:solidFill>
              </a:rPr>
              <a:t>Desire</a:t>
            </a:r>
            <a:r>
              <a:rPr lang="en-GB" sz="2800" b="1" dirty="0">
                <a:solidFill>
                  <a:schemeClr val="tx1"/>
                </a:solidFill>
              </a:rPr>
              <a:t> a strong feeling of wanting to have something or wishing for something to happen.</a:t>
            </a:r>
          </a:p>
          <a:p>
            <a:r>
              <a:rPr lang="en-GB" sz="2800" b="1" u="sng" dirty="0">
                <a:solidFill>
                  <a:srgbClr val="00B050"/>
                </a:solidFill>
              </a:rPr>
              <a:t>Couplet</a:t>
            </a:r>
            <a:r>
              <a:rPr lang="en-GB" sz="2800" b="1" dirty="0">
                <a:solidFill>
                  <a:schemeClr val="tx1"/>
                </a:solidFill>
              </a:rPr>
              <a:t> a pair of successive lines of verse, typically rhyming and of the same length.</a:t>
            </a:r>
          </a:p>
        </p:txBody>
      </p:sp>
    </p:spTree>
    <p:extLst>
      <p:ext uri="{BB962C8B-B14F-4D97-AF65-F5344CB8AC3E}">
        <p14:creationId xmlns:p14="http://schemas.microsoft.com/office/powerpoint/2010/main" val="850485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a:solidFill>
            <a:schemeClr val="bg1">
              <a:lumMod val="75000"/>
            </a:schemeClr>
          </a:solidFill>
        </p:spPr>
        <p:txBody>
          <a:bodyPr/>
          <a:lstStyle/>
          <a:p>
            <a:r>
              <a:rPr lang="en-US" dirty="0"/>
              <a:t>Starter: Act 1, scene 4</a:t>
            </a:r>
          </a:p>
        </p:txBody>
      </p:sp>
      <p:sp>
        <p:nvSpPr>
          <p:cNvPr id="3" name="Content Placeholder 2"/>
          <p:cNvSpPr>
            <a:spLocks noGrp="1"/>
          </p:cNvSpPr>
          <p:nvPr>
            <p:ph idx="1"/>
          </p:nvPr>
        </p:nvSpPr>
        <p:spPr>
          <a:xfrm>
            <a:off x="914400" y="1628800"/>
            <a:ext cx="8229600" cy="4625609"/>
          </a:xfrm>
        </p:spPr>
        <p:txBody>
          <a:bodyPr/>
          <a:lstStyle/>
          <a:p>
            <a:r>
              <a:rPr lang="en-US" dirty="0"/>
              <a:t>The following roles will need to be read for this scene:</a:t>
            </a:r>
          </a:p>
          <a:p>
            <a:pPr lvl="1"/>
            <a:r>
              <a:rPr lang="en-US" sz="4000" dirty="0"/>
              <a:t>Duncan</a:t>
            </a:r>
          </a:p>
          <a:p>
            <a:pPr lvl="1"/>
            <a:r>
              <a:rPr lang="en-US" sz="4000" dirty="0"/>
              <a:t>Malcolm</a:t>
            </a:r>
          </a:p>
          <a:p>
            <a:pPr lvl="1"/>
            <a:r>
              <a:rPr lang="en-US" sz="4000" dirty="0"/>
              <a:t>Macbeth</a:t>
            </a:r>
          </a:p>
          <a:p>
            <a:pPr lvl="1"/>
            <a:r>
              <a:rPr lang="en-US" sz="4000" dirty="0"/>
              <a:t>Banquo</a:t>
            </a:r>
          </a:p>
          <a:p>
            <a:pPr lvl="1"/>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4198018" y="2767321"/>
            <a:ext cx="4620382" cy="2605895"/>
          </a:xfrm>
          <a:prstGeom prst="rect">
            <a:avLst/>
          </a:prstGeom>
          <a:noFill/>
          <a:ln w="9525">
            <a:noFill/>
            <a:miter lim="800000"/>
            <a:headEnd/>
            <a:tailEnd/>
          </a:ln>
        </p:spPr>
      </p:pic>
      <p:sp>
        <p:nvSpPr>
          <p:cNvPr id="5" name="Rectangle 4"/>
          <p:cNvSpPr/>
          <p:nvPr/>
        </p:nvSpPr>
        <p:spPr>
          <a:xfrm>
            <a:off x="0" y="0"/>
            <a:ext cx="755576"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sz="4000" dirty="0">
                <a:solidFill>
                  <a:prstClr val="white"/>
                </a:solidFill>
              </a:rPr>
              <a:t>Reading task</a:t>
            </a:r>
          </a:p>
        </p:txBody>
      </p:sp>
    </p:spTree>
    <p:extLst>
      <p:ext uri="{BB962C8B-B14F-4D97-AF65-F5344CB8AC3E}">
        <p14:creationId xmlns:p14="http://schemas.microsoft.com/office/powerpoint/2010/main" val="1635415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a:solidFill>
            <a:schemeClr val="bg1">
              <a:lumMod val="75000"/>
            </a:schemeClr>
          </a:solidFill>
        </p:spPr>
        <p:txBody>
          <a:bodyPr>
            <a:normAutofit fontScale="90000"/>
          </a:bodyPr>
          <a:lstStyle/>
          <a:p>
            <a:r>
              <a:rPr lang="en-GB" dirty="0"/>
              <a:t>Task – write a summary of the scene.</a:t>
            </a:r>
            <a:br>
              <a:rPr lang="en-GB" dirty="0"/>
            </a:br>
            <a:endParaRPr lang="en-GB" dirty="0"/>
          </a:p>
        </p:txBody>
      </p:sp>
      <p:sp>
        <p:nvSpPr>
          <p:cNvPr id="4" name="TextBox 3"/>
          <p:cNvSpPr txBox="1"/>
          <p:nvPr/>
        </p:nvSpPr>
        <p:spPr>
          <a:xfrm>
            <a:off x="971600" y="1579612"/>
            <a:ext cx="7992888" cy="4524315"/>
          </a:xfrm>
          <a:prstGeom prst="rect">
            <a:avLst/>
          </a:prstGeom>
          <a:noFill/>
        </p:spPr>
        <p:txBody>
          <a:bodyPr wrap="square" rtlCol="0">
            <a:spAutoFit/>
          </a:bodyPr>
          <a:lstStyle/>
          <a:p>
            <a:pPr marL="285750" indent="-285750">
              <a:buFont typeface="Arial" panose="020B0604020202020204" pitchFamily="34" charset="0"/>
              <a:buChar char="•"/>
            </a:pPr>
            <a:r>
              <a:rPr lang="en-GB" sz="2400" dirty="0">
                <a:solidFill>
                  <a:prstClr val="black"/>
                </a:solidFill>
              </a:rPr>
              <a:t>King Duncan asks his son, Malcolm, to confirm that the Thane of Cawdor has been executed.</a:t>
            </a:r>
          </a:p>
          <a:p>
            <a:pPr marL="285750" indent="-285750">
              <a:buFont typeface="Arial" panose="020B0604020202020204" pitchFamily="34" charset="0"/>
              <a:buChar char="•"/>
            </a:pPr>
            <a:r>
              <a:rPr lang="en-GB" sz="2400" dirty="0">
                <a:solidFill>
                  <a:prstClr val="black"/>
                </a:solidFill>
              </a:rPr>
              <a:t>He is told that Cawdor died with dignity, repenting his actions.</a:t>
            </a:r>
          </a:p>
          <a:p>
            <a:pPr marL="285750" indent="-285750">
              <a:buFont typeface="Arial" panose="020B0604020202020204" pitchFamily="34" charset="0"/>
              <a:buChar char="•"/>
            </a:pPr>
            <a:r>
              <a:rPr lang="en-GB" sz="2400" dirty="0">
                <a:solidFill>
                  <a:prstClr val="black"/>
                </a:solidFill>
              </a:rPr>
              <a:t>Macbeth and Banquo enter and are thanked for their efforts in the war.</a:t>
            </a:r>
          </a:p>
          <a:p>
            <a:pPr marL="285750" indent="-285750">
              <a:buFont typeface="Arial" panose="020B0604020202020204" pitchFamily="34" charset="0"/>
              <a:buChar char="•"/>
            </a:pPr>
            <a:r>
              <a:rPr lang="en-GB" sz="2400" dirty="0">
                <a:solidFill>
                  <a:prstClr val="black"/>
                </a:solidFill>
              </a:rPr>
              <a:t>Duncan proclaims that Malcolm will be his heir. He also says that he will visit Macbeth at home.</a:t>
            </a:r>
          </a:p>
          <a:p>
            <a:pPr marL="285750" indent="-285750">
              <a:buFont typeface="Arial" panose="020B0604020202020204" pitchFamily="34" charset="0"/>
              <a:buChar char="•"/>
            </a:pPr>
            <a:r>
              <a:rPr lang="en-GB" sz="2400" dirty="0">
                <a:solidFill>
                  <a:prstClr val="black"/>
                </a:solidFill>
              </a:rPr>
              <a:t>Macbeth says he will write to his wife and prepare for the arrival of the King. He is unhappy about Duncan’s announcement that Malcolm is next in line to the throne.</a:t>
            </a:r>
          </a:p>
          <a:p>
            <a:pPr marL="285750" indent="-285750">
              <a:buFont typeface="Arial" panose="020B0604020202020204" pitchFamily="34" charset="0"/>
              <a:buChar char="•"/>
            </a:pPr>
            <a:r>
              <a:rPr lang="en-GB" sz="2400" dirty="0">
                <a:solidFill>
                  <a:prstClr val="black"/>
                </a:solidFill>
              </a:rPr>
              <a:t>In Macbeth’s absence, Duncan praises him to Banquo.</a:t>
            </a:r>
          </a:p>
        </p:txBody>
      </p:sp>
      <p:sp>
        <p:nvSpPr>
          <p:cNvPr id="5" name="Rectangle 4"/>
          <p:cNvSpPr/>
          <p:nvPr/>
        </p:nvSpPr>
        <p:spPr>
          <a:xfrm>
            <a:off x="0" y="0"/>
            <a:ext cx="755576"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sz="4000" dirty="0">
                <a:solidFill>
                  <a:prstClr val="white"/>
                </a:solidFill>
              </a:rPr>
              <a:t>Consolidating knowledge</a:t>
            </a:r>
          </a:p>
        </p:txBody>
      </p:sp>
    </p:spTree>
    <p:extLst>
      <p:ext uri="{BB962C8B-B14F-4D97-AF65-F5344CB8AC3E}">
        <p14:creationId xmlns:p14="http://schemas.microsoft.com/office/powerpoint/2010/main" val="3979531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15200" cy="2074242"/>
          </a:xfrm>
        </p:spPr>
        <p:txBody>
          <a:bodyPr>
            <a:normAutofit fontScale="90000"/>
          </a:bodyPr>
          <a:lstStyle/>
          <a:p>
            <a:r>
              <a:rPr lang="en-GB" dirty="0"/>
              <a:t>Thinking task: How does Shakespeare contrast Macbeth?</a:t>
            </a:r>
            <a:br>
              <a:rPr lang="en-GB" dirty="0"/>
            </a:br>
            <a:r>
              <a:rPr lang="en-GB" dirty="0"/>
              <a:t> with:</a:t>
            </a:r>
          </a:p>
        </p:txBody>
      </p:sp>
      <p:sp>
        <p:nvSpPr>
          <p:cNvPr id="3" name="Content Placeholder 2"/>
          <p:cNvSpPr>
            <a:spLocks noGrp="1"/>
          </p:cNvSpPr>
          <p:nvPr>
            <p:ph idx="1"/>
          </p:nvPr>
        </p:nvSpPr>
        <p:spPr>
          <a:xfrm>
            <a:off x="971600" y="2267136"/>
            <a:ext cx="7620000" cy="3763888"/>
          </a:xfrm>
        </p:spPr>
        <p:txBody>
          <a:bodyPr>
            <a:normAutofit/>
          </a:bodyPr>
          <a:lstStyle/>
          <a:p>
            <a:pPr marL="571500" indent="-457200">
              <a:buClrTx/>
              <a:buFont typeface="+mj-lt"/>
              <a:buAutoNum type="arabicPeriod"/>
            </a:pPr>
            <a:r>
              <a:rPr lang="en-GB" sz="4800" dirty="0"/>
              <a:t>Duncan</a:t>
            </a:r>
          </a:p>
          <a:p>
            <a:pPr marL="571500" indent="-457200">
              <a:buClrTx/>
              <a:buFont typeface="+mj-lt"/>
              <a:buAutoNum type="arabicPeriod"/>
            </a:pPr>
            <a:r>
              <a:rPr lang="en-GB" sz="4800" dirty="0"/>
              <a:t>Banquo</a:t>
            </a:r>
          </a:p>
          <a:p>
            <a:pPr marL="571500" indent="-457200">
              <a:buClrTx/>
              <a:buFont typeface="+mj-lt"/>
              <a:buAutoNum type="arabicPeriod"/>
            </a:pPr>
            <a:r>
              <a:rPr lang="en-GB" sz="4800" dirty="0"/>
              <a:t>The Thane of Cawdor</a:t>
            </a:r>
          </a:p>
        </p:txBody>
      </p:sp>
      <p:sp>
        <p:nvSpPr>
          <p:cNvPr id="4" name="Rounded Rectangle 3"/>
          <p:cNvSpPr/>
          <p:nvPr/>
        </p:nvSpPr>
        <p:spPr>
          <a:xfrm>
            <a:off x="3923928" y="2780928"/>
            <a:ext cx="3960440" cy="1368152"/>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prstClr val="black"/>
                </a:solidFill>
              </a:rPr>
              <a:t>Are they direct and open?</a:t>
            </a:r>
          </a:p>
        </p:txBody>
      </p:sp>
      <p:sp>
        <p:nvSpPr>
          <p:cNvPr id="5" name="Rounded Rectangle 4"/>
          <p:cNvSpPr/>
          <p:nvPr/>
        </p:nvSpPr>
        <p:spPr>
          <a:xfrm>
            <a:off x="4139952" y="4822513"/>
            <a:ext cx="4392488" cy="1152128"/>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prstClr val="black"/>
                </a:solidFill>
              </a:rPr>
              <a:t>How does the former Thane of Cawdor act? Is he repentant? Why is this ironic?</a:t>
            </a:r>
          </a:p>
        </p:txBody>
      </p:sp>
      <p:sp>
        <p:nvSpPr>
          <p:cNvPr id="6" name="Oval 5"/>
          <p:cNvSpPr/>
          <p:nvPr/>
        </p:nvSpPr>
        <p:spPr>
          <a:xfrm>
            <a:off x="1043608" y="4941168"/>
            <a:ext cx="2736304" cy="1512168"/>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prstClr val="black"/>
                </a:solidFill>
              </a:rPr>
              <a:t>Discuss with a partner – be ready to feedback</a:t>
            </a:r>
          </a:p>
        </p:txBody>
      </p:sp>
      <p:sp>
        <p:nvSpPr>
          <p:cNvPr id="7" name="Rectangle 6"/>
          <p:cNvSpPr/>
          <p:nvPr/>
        </p:nvSpPr>
        <p:spPr>
          <a:xfrm>
            <a:off x="0" y="0"/>
            <a:ext cx="755576"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sz="4800" dirty="0"/>
              <a:t>Thinking task</a:t>
            </a:r>
          </a:p>
        </p:txBody>
      </p:sp>
    </p:spTree>
    <p:extLst>
      <p:ext uri="{BB962C8B-B14F-4D97-AF65-F5344CB8AC3E}">
        <p14:creationId xmlns:p14="http://schemas.microsoft.com/office/powerpoint/2010/main" val="627733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2040" y="0"/>
            <a:ext cx="7620000" cy="1872208"/>
          </a:xfrm>
          <a:solidFill>
            <a:schemeClr val="bg1">
              <a:lumMod val="85000"/>
            </a:schemeClr>
          </a:solidFill>
        </p:spPr>
        <p:txBody>
          <a:bodyPr>
            <a:normAutofit fontScale="90000"/>
          </a:bodyPr>
          <a:lstStyle/>
          <a:p>
            <a:r>
              <a:rPr lang="en-GB" sz="4000" dirty="0">
                <a:solidFill>
                  <a:schemeClr val="tx1"/>
                </a:solidFill>
              </a:rPr>
              <a:t>Task: Why is this scene important? How does Shakespeare develop the character of Macbeth?</a:t>
            </a:r>
          </a:p>
        </p:txBody>
      </p:sp>
      <p:sp>
        <p:nvSpPr>
          <p:cNvPr id="3" name="Content Placeholder 2"/>
          <p:cNvSpPr>
            <a:spLocks noGrp="1"/>
          </p:cNvSpPr>
          <p:nvPr>
            <p:ph idx="1"/>
          </p:nvPr>
        </p:nvSpPr>
        <p:spPr>
          <a:xfrm>
            <a:off x="755576" y="2014201"/>
            <a:ext cx="7620000" cy="3763888"/>
          </a:xfrm>
        </p:spPr>
        <p:txBody>
          <a:bodyPr>
            <a:normAutofit/>
          </a:bodyPr>
          <a:lstStyle/>
          <a:p>
            <a:pPr marL="411480" lvl="1" indent="0">
              <a:buNone/>
            </a:pPr>
            <a:r>
              <a:rPr lang="en-GB" sz="2400" dirty="0"/>
              <a:t>Macbeth</a:t>
            </a:r>
          </a:p>
          <a:p>
            <a:pPr marL="114300" indent="0">
              <a:buNone/>
            </a:pPr>
            <a:r>
              <a:rPr lang="en-GB" sz="2400" i="1" dirty="0"/>
              <a:t>[Aside] </a:t>
            </a:r>
            <a:r>
              <a:rPr lang="en-GB" sz="2400" dirty="0"/>
              <a:t>The Prince of Cumberland: that is a step </a:t>
            </a:r>
          </a:p>
          <a:p>
            <a:pPr marL="114300" indent="0">
              <a:buNone/>
            </a:pPr>
            <a:r>
              <a:rPr lang="en-GB" sz="2400" i="1" dirty="0"/>
              <a:t>On which I must fall down, or else o’erleap,</a:t>
            </a:r>
          </a:p>
          <a:p>
            <a:pPr marL="114300" indent="0">
              <a:buNone/>
            </a:pPr>
            <a:r>
              <a:rPr lang="en-GB" sz="2400" i="1" dirty="0"/>
              <a:t>For in my way it lies. Stars, hide your fires,</a:t>
            </a:r>
          </a:p>
          <a:p>
            <a:pPr marL="114300" indent="0">
              <a:buNone/>
            </a:pPr>
            <a:r>
              <a:rPr lang="en-GB" sz="2400" i="1" dirty="0"/>
              <a:t>Let not light see my black and deep desires,</a:t>
            </a:r>
          </a:p>
          <a:p>
            <a:pPr marL="114300" indent="0">
              <a:buNone/>
            </a:pPr>
            <a:r>
              <a:rPr lang="en-GB" sz="2400" i="1" dirty="0"/>
              <a:t>The eye wink at the hand. Yet let that be,</a:t>
            </a:r>
          </a:p>
          <a:p>
            <a:pPr marL="114300" indent="0">
              <a:buNone/>
            </a:pPr>
            <a:r>
              <a:rPr lang="en-GB" sz="2400" i="1" dirty="0"/>
              <a:t>Which the eye fears when it is done to see.</a:t>
            </a:r>
          </a:p>
        </p:txBody>
      </p:sp>
      <p:sp>
        <p:nvSpPr>
          <p:cNvPr id="4" name="Rounded Rectangle 3"/>
          <p:cNvSpPr/>
          <p:nvPr/>
        </p:nvSpPr>
        <p:spPr>
          <a:xfrm>
            <a:off x="6968124" y="2492896"/>
            <a:ext cx="2160240" cy="144016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black"/>
                </a:solidFill>
              </a:rPr>
              <a:t>How has Macbeth's attitude to murdering the king changed?</a:t>
            </a:r>
          </a:p>
        </p:txBody>
      </p:sp>
      <p:sp>
        <p:nvSpPr>
          <p:cNvPr id="5" name="Rounded Rectangle 4"/>
          <p:cNvSpPr/>
          <p:nvPr/>
        </p:nvSpPr>
        <p:spPr>
          <a:xfrm>
            <a:off x="6444208" y="4236012"/>
            <a:ext cx="2448272" cy="1296144"/>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black"/>
                </a:solidFill>
              </a:rPr>
              <a:t>How has the vocabulary changed? Is it more matter-of-fact/ Less complex?</a:t>
            </a:r>
          </a:p>
        </p:txBody>
      </p:sp>
      <p:sp>
        <p:nvSpPr>
          <p:cNvPr id="6" name="Rounded Rectangle 5"/>
          <p:cNvSpPr/>
          <p:nvPr/>
        </p:nvSpPr>
        <p:spPr>
          <a:xfrm>
            <a:off x="4932040" y="5792688"/>
            <a:ext cx="3600400" cy="72008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prstClr val="black"/>
                </a:solidFill>
              </a:rPr>
              <a:t>What do the couplets reinforce?</a:t>
            </a:r>
          </a:p>
        </p:txBody>
      </p:sp>
      <p:sp>
        <p:nvSpPr>
          <p:cNvPr id="7" name="Rounded Rectangle 6"/>
          <p:cNvSpPr/>
          <p:nvPr/>
        </p:nvSpPr>
        <p:spPr>
          <a:xfrm>
            <a:off x="539552" y="5200422"/>
            <a:ext cx="4163616" cy="1296144"/>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prstClr val="black"/>
                </a:solidFill>
              </a:rPr>
              <a:t>Using your handout, annotate and answer the questions around it. Task: now answer the question. </a:t>
            </a:r>
          </a:p>
          <a:p>
            <a:pPr algn="ctr"/>
            <a:r>
              <a:rPr lang="en-GB" sz="2000" b="1" dirty="0">
                <a:solidFill>
                  <a:prstClr val="black"/>
                </a:solidFill>
              </a:rPr>
              <a:t>You must use PEA.</a:t>
            </a:r>
          </a:p>
        </p:txBody>
      </p:sp>
      <p:sp>
        <p:nvSpPr>
          <p:cNvPr id="8" name="Rectangle 7"/>
          <p:cNvSpPr/>
          <p:nvPr/>
        </p:nvSpPr>
        <p:spPr>
          <a:xfrm>
            <a:off x="0" y="0"/>
            <a:ext cx="755576"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sz="4800" dirty="0"/>
              <a:t>Mastery</a:t>
            </a:r>
          </a:p>
        </p:txBody>
      </p:sp>
    </p:spTree>
    <p:extLst>
      <p:ext uri="{BB962C8B-B14F-4D97-AF65-F5344CB8AC3E}">
        <p14:creationId xmlns:p14="http://schemas.microsoft.com/office/powerpoint/2010/main" val="2258719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How does Shakespeare develop the character of Macbeth?</a:t>
            </a:r>
          </a:p>
        </p:txBody>
      </p:sp>
      <p:sp>
        <p:nvSpPr>
          <p:cNvPr id="3" name="Content Placeholder 2"/>
          <p:cNvSpPr>
            <a:spLocks noGrp="1"/>
          </p:cNvSpPr>
          <p:nvPr>
            <p:ph idx="1"/>
          </p:nvPr>
        </p:nvSpPr>
        <p:spPr>
          <a:xfrm>
            <a:off x="887760" y="1351309"/>
            <a:ext cx="8229600" cy="4525963"/>
          </a:xfrm>
        </p:spPr>
        <p:txBody>
          <a:bodyPr>
            <a:normAutofit fontScale="92500" lnSpcReduction="20000"/>
          </a:bodyPr>
          <a:lstStyle/>
          <a:p>
            <a:pPr marL="0" indent="0">
              <a:buNone/>
            </a:pPr>
            <a:r>
              <a:rPr lang="en-GB" dirty="0">
                <a:solidFill>
                  <a:srgbClr val="FF0000"/>
                </a:solidFill>
              </a:rPr>
              <a:t>Shakespeare presents the character of  Macbeth as changing, he is starting to have dark thoughts. </a:t>
            </a:r>
            <a:r>
              <a:rPr lang="en-GB" dirty="0">
                <a:solidFill>
                  <a:srgbClr val="00B0F0"/>
                </a:solidFill>
              </a:rPr>
              <a:t>It is starting to become clear that his ambition is growing and he wants to become king. For example he believes that the Prince is going to be a problem as he tells the audience</a:t>
            </a:r>
            <a:r>
              <a:rPr lang="en-GB" dirty="0">
                <a:solidFill>
                  <a:srgbClr val="FFC000"/>
                </a:solidFill>
              </a:rPr>
              <a:t> ‘it is a step on which [he] must fall down, or else o’erleap.’ </a:t>
            </a:r>
            <a:r>
              <a:rPr lang="en-GB" dirty="0">
                <a:solidFill>
                  <a:srgbClr val="00B0F0"/>
                </a:solidFill>
              </a:rPr>
              <a:t>This suggests that he sees the Prince as an obstacle that he must overcome, almost like an object that must be disposed of. An audience would have a sense of unease now and question Macbeth’s morals.</a:t>
            </a:r>
          </a:p>
        </p:txBody>
      </p:sp>
      <p:sp>
        <p:nvSpPr>
          <p:cNvPr id="4" name="TextBox 3"/>
          <p:cNvSpPr txBox="1"/>
          <p:nvPr/>
        </p:nvSpPr>
        <p:spPr>
          <a:xfrm>
            <a:off x="179512" y="5877272"/>
            <a:ext cx="8784976" cy="1015663"/>
          </a:xfrm>
          <a:prstGeom prst="rect">
            <a:avLst/>
          </a:prstGeom>
          <a:noFill/>
        </p:spPr>
        <p:txBody>
          <a:bodyPr wrap="square" rtlCol="0">
            <a:spAutoFit/>
          </a:bodyPr>
          <a:lstStyle/>
          <a:p>
            <a:pPr algn="ctr"/>
            <a:r>
              <a:rPr lang="en-GB" sz="4000" dirty="0">
                <a:solidFill>
                  <a:prstClr val="black"/>
                </a:solidFill>
              </a:rPr>
              <a:t>Use</a:t>
            </a:r>
            <a:r>
              <a:rPr lang="en-GB" sz="6000" dirty="0">
                <a:solidFill>
                  <a:prstClr val="black"/>
                </a:solidFill>
              </a:rPr>
              <a:t> </a:t>
            </a:r>
            <a:r>
              <a:rPr lang="en-GB" sz="6000" dirty="0">
                <a:solidFill>
                  <a:srgbClr val="FF0000"/>
                </a:solidFill>
              </a:rPr>
              <a:t>P</a:t>
            </a:r>
            <a:r>
              <a:rPr lang="en-GB" sz="6000" dirty="0">
                <a:solidFill>
                  <a:srgbClr val="FFC000"/>
                </a:solidFill>
              </a:rPr>
              <a:t>E</a:t>
            </a:r>
            <a:r>
              <a:rPr lang="en-GB" sz="6000" dirty="0">
                <a:solidFill>
                  <a:srgbClr val="00B0F0"/>
                </a:solidFill>
              </a:rPr>
              <a:t>A</a:t>
            </a:r>
            <a:r>
              <a:rPr lang="en-GB" sz="6000" dirty="0">
                <a:solidFill>
                  <a:prstClr val="black"/>
                </a:solidFill>
              </a:rPr>
              <a:t> </a:t>
            </a:r>
            <a:r>
              <a:rPr lang="en-GB" sz="4000" dirty="0">
                <a:solidFill>
                  <a:prstClr val="black"/>
                </a:solidFill>
              </a:rPr>
              <a:t>to develop your answer.</a:t>
            </a:r>
          </a:p>
        </p:txBody>
      </p:sp>
      <p:sp>
        <p:nvSpPr>
          <p:cNvPr id="5" name="Rectangle 4"/>
          <p:cNvSpPr/>
          <p:nvPr/>
        </p:nvSpPr>
        <p:spPr>
          <a:xfrm>
            <a:off x="0" y="0"/>
            <a:ext cx="755576"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lang="en-GB" sz="4000" dirty="0">
                <a:solidFill>
                  <a:prstClr val="white"/>
                </a:solidFill>
              </a:rPr>
              <a:t>Consolidating knowledge</a:t>
            </a:r>
          </a:p>
        </p:txBody>
      </p:sp>
    </p:spTree>
    <p:extLst>
      <p:ext uri="{BB962C8B-B14F-4D97-AF65-F5344CB8AC3E}">
        <p14:creationId xmlns:p14="http://schemas.microsoft.com/office/powerpoint/2010/main" val="11373631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724</Words>
  <Application>Microsoft Office PowerPoint</Application>
  <PresentationFormat>On-screen Show (4:3)</PresentationFormat>
  <Paragraphs>67</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PowerPoint Presentation</vt:lpstr>
      <vt:lpstr>Thinking questions</vt:lpstr>
      <vt:lpstr>Match the word to the definition.</vt:lpstr>
      <vt:lpstr>Answers! Please give yourself a tick </vt:lpstr>
      <vt:lpstr>Starter: Act 1, scene 4</vt:lpstr>
      <vt:lpstr>Task – write a summary of the scene. </vt:lpstr>
      <vt:lpstr>Thinking task: How does Shakespeare contrast Macbeth?  with:</vt:lpstr>
      <vt:lpstr>Task: Why is this scene important? How does Shakespeare develop the character of Macbeth?</vt:lpstr>
      <vt:lpstr>How does Shakespeare develop the character of Macbeth?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dc:creator>
  <cp:lastModifiedBy>A Allen</cp:lastModifiedBy>
  <cp:revision>5</cp:revision>
  <dcterms:created xsi:type="dcterms:W3CDTF">2020-06-09T11:13:32Z</dcterms:created>
  <dcterms:modified xsi:type="dcterms:W3CDTF">2020-09-25T14:28:02Z</dcterms:modified>
</cp:coreProperties>
</file>