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468" r:id="rId3"/>
    <p:sldId id="280" r:id="rId4"/>
    <p:sldId id="282" r:id="rId5"/>
    <p:sldId id="284" r:id="rId6"/>
    <p:sldId id="285" r:id="rId7"/>
    <p:sldId id="286" r:id="rId8"/>
    <p:sldId id="287" r:id="rId9"/>
    <p:sldId id="302" r:id="rId10"/>
    <p:sldId id="288" r:id="rId11"/>
    <p:sldId id="290" r:id="rId12"/>
    <p:sldId id="28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2EDB7-539B-460E-9F05-938CB978AF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BF56C27-B455-43D5-8941-9BDFE100A6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560967-45CF-4186-9163-02418CF28486}"/>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5" name="Footer Placeholder 4">
            <a:extLst>
              <a:ext uri="{FF2B5EF4-FFF2-40B4-BE49-F238E27FC236}">
                <a16:creationId xmlns:a16="http://schemas.microsoft.com/office/drawing/2014/main" id="{ECCFE9D0-8730-47CC-BA34-00344C81AF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CF27A9-5E7E-4552-95BF-7AD1F06FCB31}"/>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2418312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32D58-CD46-48C9-8892-D04F1EFF2E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7B35DE-B5F4-4D8A-90CB-1859377EFC7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0961E4-C63B-496A-9EAE-F82672B19C54}"/>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5" name="Footer Placeholder 4">
            <a:extLst>
              <a:ext uri="{FF2B5EF4-FFF2-40B4-BE49-F238E27FC236}">
                <a16:creationId xmlns:a16="http://schemas.microsoft.com/office/drawing/2014/main" id="{B098761A-5F6E-4044-8F8A-3C9380627A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14F923-6499-47BB-B188-D664D1E30248}"/>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118131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FDFF25-9920-4891-A592-B03101F8ED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6301D2-7231-45C7-8B02-23F563707B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95FC3E-31AC-4664-BF20-A7CC587AF98E}"/>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5" name="Footer Placeholder 4">
            <a:extLst>
              <a:ext uri="{FF2B5EF4-FFF2-40B4-BE49-F238E27FC236}">
                <a16:creationId xmlns:a16="http://schemas.microsoft.com/office/drawing/2014/main" id="{331EFD4D-291A-4EE4-BE35-DB2B290FA1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AF4BB2-4AD6-42C9-96B1-24B97A1CABC5}"/>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55100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C82E4-C6B6-4790-9820-B8EBCCD146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1144E6-3AF5-413D-96A7-5CE7168595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C2F266-FAF1-4696-9744-533AEE11F7EC}"/>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5" name="Footer Placeholder 4">
            <a:extLst>
              <a:ext uri="{FF2B5EF4-FFF2-40B4-BE49-F238E27FC236}">
                <a16:creationId xmlns:a16="http://schemas.microsoft.com/office/drawing/2014/main" id="{F15BB482-ED11-4DA1-B213-9925077038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6FE2B1-29D8-467A-988C-B2D9A747C13B}"/>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2031763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E09C-E764-4301-B5C6-550986C475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7854A1-FC7C-4CFC-AA90-139312A23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10AFD1-2C72-4A90-B35B-F120CA44CE51}"/>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5" name="Footer Placeholder 4">
            <a:extLst>
              <a:ext uri="{FF2B5EF4-FFF2-40B4-BE49-F238E27FC236}">
                <a16:creationId xmlns:a16="http://schemas.microsoft.com/office/drawing/2014/main" id="{DEAB566A-0E67-4C4B-AEB2-EC9FB26BB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08BC1A-1055-43D1-BA4C-9A86C92B1D5A}"/>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3562643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A8782-EC90-403E-B353-96ECA58052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4D0194-0420-4CD7-9047-8939A68F2C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210ADB-57CA-4A1C-8112-245448F8CF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CCCB0F-A915-48B7-8D7E-5D1EC06543A3}"/>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6" name="Footer Placeholder 5">
            <a:extLst>
              <a:ext uri="{FF2B5EF4-FFF2-40B4-BE49-F238E27FC236}">
                <a16:creationId xmlns:a16="http://schemas.microsoft.com/office/drawing/2014/main" id="{3C9B8542-870C-4304-ADC5-11A50B8440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FF53D6-7BC2-4410-A353-5F983F2AFEAF}"/>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318248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61A1-2F9B-4A71-8369-EECBE0BE48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4BAA5B-0BB4-478C-AF27-AC71B24E63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2BF0A8A-8F1A-4741-9A04-98930E4DADD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EBEEB14-882C-4AC2-820B-175C961D62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B326EA-E7BF-4DE9-B4D1-961F67FB33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585D0BA-9D1A-42D8-BEA0-27ED6DF1876E}"/>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8" name="Footer Placeholder 7">
            <a:extLst>
              <a:ext uri="{FF2B5EF4-FFF2-40B4-BE49-F238E27FC236}">
                <a16:creationId xmlns:a16="http://schemas.microsoft.com/office/drawing/2014/main" id="{A6377024-7001-40F4-9529-61F594E9568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DFA82D-9BFE-4AA7-BD21-0AA457A0EFC6}"/>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244145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B6CB-8460-469B-BFB4-523C379882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354A64-561B-46F2-AA0F-3B06E5330DFA}"/>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4" name="Footer Placeholder 3">
            <a:extLst>
              <a:ext uri="{FF2B5EF4-FFF2-40B4-BE49-F238E27FC236}">
                <a16:creationId xmlns:a16="http://schemas.microsoft.com/office/drawing/2014/main" id="{BB81179D-09B5-4CFD-AE6C-A69CBEB45F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A6493D-0B6B-43FC-A4F5-52E67328DA33}"/>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239878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9B5726-31C9-4DBD-B4E7-E1F58BE29D54}"/>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3" name="Footer Placeholder 2">
            <a:extLst>
              <a:ext uri="{FF2B5EF4-FFF2-40B4-BE49-F238E27FC236}">
                <a16:creationId xmlns:a16="http://schemas.microsoft.com/office/drawing/2014/main" id="{3F4EE1FF-1162-4852-87B6-36DE63B7F7E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192FE1-C174-4B39-805C-111843D93944}"/>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1895741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3BBA9-92F4-4B88-A683-CC7B78F13C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6B00F41-3BF3-4C0B-BF72-D14007C60E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A83546-15DE-4F6F-8A2E-12B86A38D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C3A9CA-E9FE-4CFF-83FB-9938EF7733C6}"/>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6" name="Footer Placeholder 5">
            <a:extLst>
              <a:ext uri="{FF2B5EF4-FFF2-40B4-BE49-F238E27FC236}">
                <a16:creationId xmlns:a16="http://schemas.microsoft.com/office/drawing/2014/main" id="{8F4F0CA4-0C24-4BB1-AF7A-3C3A6A58F6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38077E-5900-4123-8889-8CCAC408ADA6}"/>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176800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61A00-6189-45DC-A396-61450E2B8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334605F-EACF-474F-9ED8-367FCD7334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5FC78E-D52A-452C-AED3-17EED0481F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4A5B43-97F3-4387-81C8-F348059E589E}"/>
              </a:ext>
            </a:extLst>
          </p:cNvPr>
          <p:cNvSpPr>
            <a:spLocks noGrp="1"/>
          </p:cNvSpPr>
          <p:nvPr>
            <p:ph type="dt" sz="half" idx="10"/>
          </p:nvPr>
        </p:nvSpPr>
        <p:spPr/>
        <p:txBody>
          <a:bodyPr/>
          <a:lstStyle/>
          <a:p>
            <a:fld id="{D051C4ED-D49A-4C48-8ADC-3DE79E8FF4F1}" type="datetimeFigureOut">
              <a:rPr lang="en-GB" smtClean="0"/>
              <a:t>04/10/2020</a:t>
            </a:fld>
            <a:endParaRPr lang="en-GB"/>
          </a:p>
        </p:txBody>
      </p:sp>
      <p:sp>
        <p:nvSpPr>
          <p:cNvPr id="6" name="Footer Placeholder 5">
            <a:extLst>
              <a:ext uri="{FF2B5EF4-FFF2-40B4-BE49-F238E27FC236}">
                <a16:creationId xmlns:a16="http://schemas.microsoft.com/office/drawing/2014/main" id="{9BC1868B-4AA8-4E77-BB8B-FD7A32BA33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0CE06-3991-470A-8153-09CAF62D7812}"/>
              </a:ext>
            </a:extLst>
          </p:cNvPr>
          <p:cNvSpPr>
            <a:spLocks noGrp="1"/>
          </p:cNvSpPr>
          <p:nvPr>
            <p:ph type="sldNum" sz="quarter" idx="12"/>
          </p:nvPr>
        </p:nvSpPr>
        <p:spPr/>
        <p:txBody>
          <a:bodyPr/>
          <a:lstStyle/>
          <a:p>
            <a:fld id="{EC7A8A17-245C-4951-90C0-D1708EE1B22C}" type="slidenum">
              <a:rPr lang="en-GB" smtClean="0"/>
              <a:t>‹#›</a:t>
            </a:fld>
            <a:endParaRPr lang="en-GB"/>
          </a:p>
        </p:txBody>
      </p:sp>
    </p:spTree>
    <p:extLst>
      <p:ext uri="{BB962C8B-B14F-4D97-AF65-F5344CB8AC3E}">
        <p14:creationId xmlns:p14="http://schemas.microsoft.com/office/powerpoint/2010/main" val="118666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067A3-E918-4CF5-BFEB-CE37AB0F7A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DDC0A3-0AE5-44C4-BF1D-D411D2FD22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1D5270-827B-44FC-A135-3B071F5700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1C4ED-D49A-4C48-8ADC-3DE79E8FF4F1}" type="datetimeFigureOut">
              <a:rPr lang="en-GB" smtClean="0"/>
              <a:t>04/10/2020</a:t>
            </a:fld>
            <a:endParaRPr lang="en-GB"/>
          </a:p>
        </p:txBody>
      </p:sp>
      <p:sp>
        <p:nvSpPr>
          <p:cNvPr id="5" name="Footer Placeholder 4">
            <a:extLst>
              <a:ext uri="{FF2B5EF4-FFF2-40B4-BE49-F238E27FC236}">
                <a16:creationId xmlns:a16="http://schemas.microsoft.com/office/drawing/2014/main" id="{D14D2541-4414-45A3-8F32-DF51A342B4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6DB4D5-75DF-404D-8E6E-8D20CA48FD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A8A17-245C-4951-90C0-D1708EE1B22C}" type="slidenum">
              <a:rPr lang="en-GB" smtClean="0"/>
              <a:t>‹#›</a:t>
            </a:fld>
            <a:endParaRPr lang="en-GB"/>
          </a:p>
        </p:txBody>
      </p:sp>
    </p:spTree>
    <p:extLst>
      <p:ext uri="{BB962C8B-B14F-4D97-AF65-F5344CB8AC3E}">
        <p14:creationId xmlns:p14="http://schemas.microsoft.com/office/powerpoint/2010/main" val="955225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260649"/>
            <a:ext cx="7906072" cy="2593975"/>
          </a:xfrm>
        </p:spPr>
        <p:txBody>
          <a:bodyPr/>
          <a:lstStyle/>
          <a:p>
            <a:r>
              <a:rPr lang="en-GB" dirty="0"/>
              <a:t>GCSE English Paper 1</a:t>
            </a:r>
            <a:br>
              <a:rPr lang="en-GB" dirty="0"/>
            </a:br>
            <a:r>
              <a:rPr lang="en-GB" dirty="0"/>
              <a:t>Question A2 &amp; A3</a:t>
            </a:r>
          </a:p>
        </p:txBody>
      </p:sp>
      <p:sp>
        <p:nvSpPr>
          <p:cNvPr id="3" name="Subtitle 2"/>
          <p:cNvSpPr>
            <a:spLocks noGrp="1"/>
          </p:cNvSpPr>
          <p:nvPr>
            <p:ph type="subTitle" idx="1"/>
          </p:nvPr>
        </p:nvSpPr>
        <p:spPr>
          <a:xfrm>
            <a:off x="1703512" y="3212976"/>
            <a:ext cx="7704856" cy="2425824"/>
          </a:xfrm>
        </p:spPr>
        <p:txBody>
          <a:bodyPr>
            <a:noAutofit/>
          </a:bodyPr>
          <a:lstStyle/>
          <a:p>
            <a:r>
              <a:rPr lang="en-GB" sz="4000" dirty="0"/>
              <a:t>L.O. To reinforce my knowledge of sentence structure when answering question A2 &amp; A3.</a:t>
            </a:r>
          </a:p>
          <a:p>
            <a:r>
              <a:rPr lang="en-GB" sz="4000" dirty="0"/>
              <a:t>ST: My answer targets the mark scheme.</a:t>
            </a:r>
          </a:p>
        </p:txBody>
      </p:sp>
    </p:spTree>
    <p:extLst>
      <p:ext uri="{BB962C8B-B14F-4D97-AF65-F5344CB8AC3E}">
        <p14:creationId xmlns:p14="http://schemas.microsoft.com/office/powerpoint/2010/main" val="1482863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003232" cy="1282154"/>
          </a:xfrm>
        </p:spPr>
        <p:txBody>
          <a:bodyPr/>
          <a:lstStyle/>
          <a:p>
            <a:r>
              <a:rPr lang="en-GB" sz="2800" dirty="0"/>
              <a:t>Now read this extract and try to decide </a:t>
            </a:r>
            <a:r>
              <a:rPr lang="en-GB" sz="2800" dirty="0">
                <a:solidFill>
                  <a:srgbClr val="FF0000"/>
                </a:solidFill>
              </a:rPr>
              <a:t>how</a:t>
            </a:r>
            <a:r>
              <a:rPr lang="en-GB" sz="2800" dirty="0"/>
              <a:t> the </a:t>
            </a:r>
            <a:r>
              <a:rPr lang="en-GB" sz="2800" dirty="0">
                <a:solidFill>
                  <a:srgbClr val="FF0000"/>
                </a:solidFill>
              </a:rPr>
              <a:t>sentences have been used to show Eva’s feelings</a:t>
            </a:r>
            <a:r>
              <a:rPr lang="en-GB" sz="2800" dirty="0"/>
              <a:t>.</a:t>
            </a:r>
          </a:p>
        </p:txBody>
      </p:sp>
      <p:sp>
        <p:nvSpPr>
          <p:cNvPr id="3" name="Content Placeholder 2"/>
          <p:cNvSpPr>
            <a:spLocks noGrp="1"/>
          </p:cNvSpPr>
          <p:nvPr>
            <p:ph idx="1"/>
          </p:nvPr>
        </p:nvSpPr>
        <p:spPr>
          <a:solidFill>
            <a:schemeClr val="tx2">
              <a:lumMod val="10000"/>
              <a:lumOff val="90000"/>
            </a:schemeClr>
          </a:solidFill>
        </p:spPr>
        <p:txBody>
          <a:bodyPr>
            <a:noAutofit/>
          </a:bodyPr>
          <a:lstStyle/>
          <a:p>
            <a:pPr marL="114300" indent="0">
              <a:buNone/>
            </a:pPr>
            <a:r>
              <a:rPr lang="en-GB" sz="2400" dirty="0"/>
              <a:t>Eva sat in the kitchen and looked at the clock again. It was five o’clock in the morning and she had been up since two, indulging herself in the luxury of many emotions. Her first reaction when going to bed had been one of annoyance. Then she had lain awake getting angrier and angrier by the minute until one o’clock when worry had taken over. It wasn’t like Henry to stay out late. Perhaps something had happened to him. He’d had an accident with the car too. And while at the time she had just put that down to his usual absent-mindedness, now that she came to think of it… At that point, Eva had turned the light on and got out of bed. Something terrible had been going on and she hadn’t even known it.</a:t>
            </a:r>
          </a:p>
        </p:txBody>
      </p:sp>
    </p:spTree>
    <p:extLst>
      <p:ext uri="{BB962C8B-B14F-4D97-AF65-F5344CB8AC3E}">
        <p14:creationId xmlns:p14="http://schemas.microsoft.com/office/powerpoint/2010/main" val="1858153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620000" cy="3010346"/>
          </a:xfrm>
          <a:solidFill>
            <a:schemeClr val="tx2">
              <a:lumMod val="10000"/>
              <a:lumOff val="90000"/>
            </a:schemeClr>
          </a:solidFill>
        </p:spPr>
        <p:txBody>
          <a:bodyPr/>
          <a:lstStyle/>
          <a:p>
            <a:r>
              <a:rPr lang="en-GB" dirty="0"/>
              <a:t>Write a paragraph on how the sentence form and type have been used to good effect in this extract.</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11825" y="4077072"/>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430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0"/>
            <a:ext cx="7620000" cy="1143000"/>
          </a:xfrm>
        </p:spPr>
        <p:txBody>
          <a:bodyPr/>
          <a:lstStyle/>
          <a:p>
            <a:r>
              <a:rPr lang="en-GB" dirty="0"/>
              <a:t>Example:</a:t>
            </a:r>
          </a:p>
        </p:txBody>
      </p:sp>
      <p:sp>
        <p:nvSpPr>
          <p:cNvPr id="3" name="Content Placeholder 2"/>
          <p:cNvSpPr>
            <a:spLocks noGrp="1"/>
          </p:cNvSpPr>
          <p:nvPr>
            <p:ph idx="1"/>
          </p:nvPr>
        </p:nvSpPr>
        <p:spPr>
          <a:xfrm>
            <a:off x="292100" y="1052736"/>
            <a:ext cx="11671300" cy="5544616"/>
          </a:xfrm>
          <a:solidFill>
            <a:schemeClr val="tx2">
              <a:lumMod val="10000"/>
              <a:lumOff val="90000"/>
            </a:schemeClr>
          </a:solidFill>
        </p:spPr>
        <p:txBody>
          <a:bodyPr>
            <a:noAutofit/>
          </a:bodyPr>
          <a:lstStyle/>
          <a:p>
            <a:pPr marL="114300" indent="0">
              <a:buNone/>
            </a:pPr>
            <a:r>
              <a:rPr lang="en-GB" dirty="0"/>
              <a:t>This opens with a basic compound sentence establishing Eva's situation: ‘ Eva sat in the kitchen and looked at the clock again.’ The next sentence adds detail, and clearly the time is vital, because it comes first(‘It was five o’clock in the morning’).  We now have her in time and place; and it’s a complex sentence which, perhaps, mirrors the complexity in her thoughts, her ‘many emotions’.</a:t>
            </a:r>
          </a:p>
          <a:p>
            <a:pPr marL="114300" indent="0">
              <a:buNone/>
            </a:pPr>
            <a:r>
              <a:rPr lang="en-GB" dirty="0"/>
              <a:t>The feelings then build (Her first reaction … Then … until …’). Her panic develops through the stages. Worry is her over-riding reaction, though, highlighted by simple statements: It wasn’t like Henry to stay out late. Perhaps something had happened to him.’ </a:t>
            </a:r>
          </a:p>
          <a:p>
            <a:pPr marL="114300" indent="0">
              <a:buNone/>
            </a:pPr>
            <a:r>
              <a:rPr lang="en-GB" dirty="0"/>
              <a:t>Next, Eva’s mind starts to wander and the complex sentence guides us through her various thoughts about the  accident; and ends with an ellipsis, because she is so worried she doesn’t want to develop that line of thought any further or maybe what would follow is obvious …</a:t>
            </a:r>
          </a:p>
        </p:txBody>
      </p:sp>
    </p:spTree>
    <p:extLst>
      <p:ext uri="{BB962C8B-B14F-4D97-AF65-F5344CB8AC3E}">
        <p14:creationId xmlns:p14="http://schemas.microsoft.com/office/powerpoint/2010/main" val="124644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768" y="267506"/>
            <a:ext cx="7560840" cy="3024336"/>
          </a:xfrm>
        </p:spPr>
        <p:txBody>
          <a:bodyPr>
            <a:normAutofit fontScale="90000"/>
          </a:bodyPr>
          <a:lstStyle/>
          <a:p>
            <a:r>
              <a:rPr lang="en-GB" sz="4000" dirty="0"/>
              <a:t>10 minute starter task: using your annotations from yesterday, write a detailed response for a  question 2 answer. Use the</a:t>
            </a:r>
            <a:r>
              <a:rPr lang="en-GB" sz="4000" dirty="0">
                <a:solidFill>
                  <a:srgbClr val="FF0000"/>
                </a:solidFill>
              </a:rPr>
              <a:t> P</a:t>
            </a:r>
            <a:r>
              <a:rPr lang="en-GB" sz="4000" dirty="0"/>
              <a:t>.</a:t>
            </a:r>
            <a:r>
              <a:rPr lang="en-GB" sz="4000" dirty="0">
                <a:solidFill>
                  <a:srgbClr val="0070C0"/>
                </a:solidFill>
              </a:rPr>
              <a:t>E</a:t>
            </a:r>
            <a:r>
              <a:rPr lang="en-GB" sz="4000" dirty="0"/>
              <a:t>.</a:t>
            </a:r>
            <a:r>
              <a:rPr lang="en-GB" sz="4000" dirty="0">
                <a:solidFill>
                  <a:srgbClr val="00B050"/>
                </a:solidFill>
              </a:rPr>
              <a:t>T</a:t>
            </a:r>
            <a:r>
              <a:rPr lang="en-GB" sz="4000" dirty="0"/>
              <a:t>.</a:t>
            </a:r>
            <a:r>
              <a:rPr lang="en-GB" sz="4000" dirty="0">
                <a:solidFill>
                  <a:srgbClr val="7030A0"/>
                </a:solidFill>
              </a:rPr>
              <a:t>E</a:t>
            </a:r>
            <a:r>
              <a:rPr lang="en-GB" sz="4000" dirty="0"/>
              <a:t>.</a:t>
            </a:r>
            <a:r>
              <a:rPr lang="en-GB" sz="4000" dirty="0">
                <a:solidFill>
                  <a:srgbClr val="FFC000"/>
                </a:solidFill>
              </a:rPr>
              <a:t>R</a:t>
            </a:r>
            <a:r>
              <a:rPr lang="en-GB" sz="4000" dirty="0"/>
              <a:t>. structure aim for two features – two paragraphs.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327" y="3828473"/>
            <a:ext cx="3235955" cy="2153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655840" y="3068960"/>
            <a:ext cx="7409159" cy="3672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u="sng" dirty="0"/>
              <a:t>Sentence starters:</a:t>
            </a:r>
          </a:p>
          <a:p>
            <a:pPr algn="ctr"/>
            <a:r>
              <a:rPr lang="en-GB" sz="2400" dirty="0"/>
              <a:t>The writer describes the setting as …</a:t>
            </a:r>
          </a:p>
          <a:p>
            <a:pPr algn="ctr"/>
            <a:r>
              <a:rPr lang="en-GB" sz="2400" dirty="0"/>
              <a:t>The use of the words/phrases ‘…’ suggests …</a:t>
            </a:r>
          </a:p>
          <a:p>
            <a:pPr algn="ctr"/>
            <a:r>
              <a:rPr lang="en-GB" sz="2400" dirty="0"/>
              <a:t>This shows that the garden is…</a:t>
            </a:r>
          </a:p>
          <a:p>
            <a:pPr algn="ctr"/>
            <a:r>
              <a:rPr lang="en-GB" sz="2400" dirty="0"/>
              <a:t>It makes a reader think/feel/understand …</a:t>
            </a:r>
          </a:p>
          <a:p>
            <a:pPr algn="ctr"/>
            <a:r>
              <a:rPr lang="en-GB" sz="2400" dirty="0"/>
              <a:t>Another way the garden is described is …</a:t>
            </a:r>
          </a:p>
          <a:p>
            <a:pPr algn="ctr"/>
            <a:r>
              <a:rPr lang="en-GB" sz="2400" dirty="0"/>
              <a:t>A good example is … ‘…’ </a:t>
            </a:r>
          </a:p>
          <a:p>
            <a:pPr algn="ctr"/>
            <a:r>
              <a:rPr lang="en-GB" sz="2400" dirty="0"/>
              <a:t>This tells us it is …</a:t>
            </a:r>
          </a:p>
          <a:p>
            <a:pPr algn="ctr"/>
            <a:r>
              <a:rPr lang="en-GB" sz="2400" dirty="0"/>
              <a:t>The way it is presented allows a reader to visualise ….</a:t>
            </a:r>
          </a:p>
          <a:p>
            <a:pPr algn="ctr"/>
            <a:endParaRPr lang="en-GB" dirty="0"/>
          </a:p>
        </p:txBody>
      </p:sp>
    </p:spTree>
    <p:extLst>
      <p:ext uri="{BB962C8B-B14F-4D97-AF65-F5344CB8AC3E}">
        <p14:creationId xmlns:p14="http://schemas.microsoft.com/office/powerpoint/2010/main" val="99286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8352928" cy="2794322"/>
          </a:xfrm>
        </p:spPr>
        <p:txBody>
          <a:bodyPr/>
          <a:lstStyle/>
          <a:p>
            <a:r>
              <a:rPr lang="en-GB" sz="5400" b="1" dirty="0">
                <a:effectLst>
                  <a:outerShdw blurRad="38100" dist="38100" dir="2700000" algn="tl">
                    <a:srgbClr val="000000">
                      <a:alpha val="43137"/>
                    </a:srgbClr>
                  </a:outerShdw>
                </a:effectLst>
              </a:rPr>
              <a:t>Starter</a:t>
            </a:r>
            <a:r>
              <a:rPr lang="en-GB" dirty="0"/>
              <a:t>: </a:t>
            </a:r>
            <a:r>
              <a:rPr lang="en-GB" sz="4800" b="1" dirty="0">
                <a:latin typeface="Bookman Old Style" panose="02050604050505020204" pitchFamily="18" charset="0"/>
              </a:rPr>
              <a:t>What is structure? </a:t>
            </a:r>
            <a:br>
              <a:rPr lang="en-GB" sz="4800" b="1" dirty="0">
                <a:latin typeface="Bookman Old Style" panose="02050604050505020204" pitchFamily="18" charset="0"/>
              </a:rPr>
            </a:br>
            <a:endParaRPr lang="en-GB" dirty="0"/>
          </a:p>
        </p:txBody>
      </p:sp>
      <p:sp>
        <p:nvSpPr>
          <p:cNvPr id="3" name="Content Placeholder 2"/>
          <p:cNvSpPr>
            <a:spLocks noGrp="1"/>
          </p:cNvSpPr>
          <p:nvPr>
            <p:ph idx="1"/>
          </p:nvPr>
        </p:nvSpPr>
        <p:spPr>
          <a:xfrm>
            <a:off x="1991544" y="2132856"/>
            <a:ext cx="7620000" cy="2520280"/>
          </a:xfrm>
        </p:spPr>
        <p:txBody>
          <a:bodyPr>
            <a:normAutofit/>
          </a:bodyPr>
          <a:lstStyle/>
          <a:p>
            <a:r>
              <a:rPr lang="en-GB" sz="4800" b="1" dirty="0">
                <a:solidFill>
                  <a:srgbClr val="FF0000"/>
                </a:solidFill>
                <a:latin typeface="Bookman Old Style" panose="02050604050505020204" pitchFamily="18" charset="0"/>
              </a:rPr>
              <a:t>The organisational method of the written material.</a:t>
            </a:r>
            <a:br>
              <a:rPr lang="en-GB" sz="2400" b="1" dirty="0">
                <a:solidFill>
                  <a:srgbClr val="00B0F0"/>
                </a:solidFill>
                <a:latin typeface="Bookman Old Style" panose="02050604050505020204" pitchFamily="18" charset="0"/>
              </a:rPr>
            </a:br>
            <a:endParaRPr lang="en-GB" dirty="0"/>
          </a:p>
        </p:txBody>
      </p:sp>
    </p:spTree>
    <p:extLst>
      <p:ext uri="{BB962C8B-B14F-4D97-AF65-F5344CB8AC3E}">
        <p14:creationId xmlns:p14="http://schemas.microsoft.com/office/powerpoint/2010/main" val="238473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03512" y="404664"/>
            <a:ext cx="8280920" cy="2123658"/>
          </a:xfrm>
          <a:prstGeom prst="rect">
            <a:avLst/>
          </a:prstGeom>
          <a:noFill/>
        </p:spPr>
        <p:txBody>
          <a:bodyPr wrap="square" rtlCol="0">
            <a:spAutoFit/>
          </a:bodyPr>
          <a:lstStyle/>
          <a:p>
            <a:r>
              <a:rPr lang="en-GB" sz="4400" dirty="0"/>
              <a:t>Task: What is the difference between sentence form and sentence type? </a:t>
            </a:r>
          </a:p>
        </p:txBody>
      </p:sp>
      <p:sp>
        <p:nvSpPr>
          <p:cNvPr id="3" name="Rounded Rectangle 2"/>
          <p:cNvSpPr/>
          <p:nvPr/>
        </p:nvSpPr>
        <p:spPr>
          <a:xfrm>
            <a:off x="1670784" y="2792898"/>
            <a:ext cx="8280920" cy="2844894"/>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Commenting on sentence forms will get you marks in questions about both language and structure.</a:t>
            </a:r>
          </a:p>
          <a:p>
            <a:pPr algn="ctr"/>
            <a:r>
              <a:rPr lang="en-GB" sz="3200" b="1" dirty="0">
                <a:solidFill>
                  <a:srgbClr val="002060"/>
                </a:solidFill>
              </a:rPr>
              <a:t>Write down the three sentence forms with an example.</a:t>
            </a:r>
          </a:p>
        </p:txBody>
      </p:sp>
      <p:sp>
        <p:nvSpPr>
          <p:cNvPr id="4" name="Rectangle 3"/>
          <p:cNvSpPr/>
          <p:nvPr/>
        </p:nvSpPr>
        <p:spPr>
          <a:xfrm>
            <a:off x="1991544" y="6093296"/>
            <a:ext cx="2448272" cy="576064"/>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Simple</a:t>
            </a:r>
          </a:p>
        </p:txBody>
      </p:sp>
      <p:sp>
        <p:nvSpPr>
          <p:cNvPr id="5" name="Rectangle 4"/>
          <p:cNvSpPr/>
          <p:nvPr/>
        </p:nvSpPr>
        <p:spPr>
          <a:xfrm>
            <a:off x="4619836" y="6093296"/>
            <a:ext cx="2448272" cy="576064"/>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Compound</a:t>
            </a:r>
          </a:p>
        </p:txBody>
      </p:sp>
      <p:sp>
        <p:nvSpPr>
          <p:cNvPr id="6" name="Rectangle 5"/>
          <p:cNvSpPr/>
          <p:nvPr/>
        </p:nvSpPr>
        <p:spPr>
          <a:xfrm>
            <a:off x="7392144" y="6104447"/>
            <a:ext cx="2448272" cy="576064"/>
          </a:xfrm>
          <a:prstGeom prst="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Complex</a:t>
            </a:r>
          </a:p>
        </p:txBody>
      </p:sp>
    </p:spTree>
    <p:extLst>
      <p:ext uri="{BB962C8B-B14F-4D97-AF65-F5344CB8AC3E}">
        <p14:creationId xmlns:p14="http://schemas.microsoft.com/office/powerpoint/2010/main" val="154509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a:t>
            </a:r>
          </a:p>
        </p:txBody>
      </p:sp>
      <p:sp>
        <p:nvSpPr>
          <p:cNvPr id="3" name="Content Placeholder 2"/>
          <p:cNvSpPr>
            <a:spLocks noGrp="1"/>
          </p:cNvSpPr>
          <p:nvPr>
            <p:ph idx="1"/>
          </p:nvPr>
        </p:nvSpPr>
        <p:spPr/>
        <p:txBody>
          <a:bodyPr>
            <a:normAutofit lnSpcReduction="10000"/>
          </a:bodyPr>
          <a:lstStyle/>
          <a:p>
            <a:r>
              <a:rPr lang="en-GB" dirty="0">
                <a:solidFill>
                  <a:srgbClr val="FF0000"/>
                </a:solidFill>
              </a:rPr>
              <a:t>Simple sentence </a:t>
            </a:r>
            <a:r>
              <a:rPr lang="en-GB" dirty="0"/>
              <a:t>– just one idea or clause e.g. </a:t>
            </a:r>
            <a:r>
              <a:rPr lang="en-GB" dirty="0">
                <a:solidFill>
                  <a:srgbClr val="FF0000"/>
                </a:solidFill>
              </a:rPr>
              <a:t>I am going to the sports centre.</a:t>
            </a:r>
          </a:p>
          <a:p>
            <a:r>
              <a:rPr lang="en-GB" dirty="0">
                <a:solidFill>
                  <a:srgbClr val="FF0000"/>
                </a:solidFill>
              </a:rPr>
              <a:t>Compound sentence </a:t>
            </a:r>
            <a:r>
              <a:rPr lang="en-GB" dirty="0"/>
              <a:t>– made up of two or more main clauses and usually joined by ‘and’, ‘but’, ‘or’ e.g. </a:t>
            </a:r>
            <a:r>
              <a:rPr lang="en-GB" dirty="0">
                <a:solidFill>
                  <a:srgbClr val="FF0000"/>
                </a:solidFill>
              </a:rPr>
              <a:t>I am going to the sports centre but I won’t be swimming.</a:t>
            </a:r>
          </a:p>
          <a:p>
            <a:r>
              <a:rPr lang="en-GB" dirty="0">
                <a:solidFill>
                  <a:srgbClr val="FF0000"/>
                </a:solidFill>
              </a:rPr>
              <a:t>Complex sentence – </a:t>
            </a:r>
            <a:r>
              <a:rPr lang="en-GB" dirty="0"/>
              <a:t>made up of a main clause and at least one dependant clause which would not make sense on its own </a:t>
            </a:r>
            <a:r>
              <a:rPr lang="en-GB" dirty="0">
                <a:solidFill>
                  <a:srgbClr val="FF0000"/>
                </a:solidFill>
              </a:rPr>
              <a:t>e.g. because I’m bored, </a:t>
            </a:r>
          </a:p>
          <a:p>
            <a:pPr marL="114300" indent="0">
              <a:buNone/>
            </a:pPr>
            <a:r>
              <a:rPr lang="en-GB" dirty="0">
                <a:solidFill>
                  <a:srgbClr val="FF0000"/>
                </a:solidFill>
              </a:rPr>
              <a:t>           I am going to the sports centre,</a:t>
            </a:r>
          </a:p>
          <a:p>
            <a:pPr marL="114300" indent="0">
              <a:buNone/>
            </a:pPr>
            <a:r>
              <a:rPr lang="en-GB" dirty="0">
                <a:solidFill>
                  <a:srgbClr val="FF0000"/>
                </a:solidFill>
              </a:rPr>
              <a:t>           which is just down the road.</a:t>
            </a:r>
          </a:p>
        </p:txBody>
      </p:sp>
      <p:sp>
        <p:nvSpPr>
          <p:cNvPr id="4" name="TextBox 3"/>
          <p:cNvSpPr txBox="1"/>
          <p:nvPr/>
        </p:nvSpPr>
        <p:spPr>
          <a:xfrm>
            <a:off x="6680270" y="4149080"/>
            <a:ext cx="1944216" cy="369332"/>
          </a:xfrm>
          <a:prstGeom prst="rect">
            <a:avLst/>
          </a:prstGeom>
          <a:noFill/>
        </p:spPr>
        <p:txBody>
          <a:bodyPr wrap="square" rtlCol="0">
            <a:spAutoFit/>
          </a:bodyPr>
          <a:lstStyle/>
          <a:p>
            <a:r>
              <a:rPr lang="en-GB" dirty="0"/>
              <a:t>dependant clause</a:t>
            </a:r>
          </a:p>
        </p:txBody>
      </p:sp>
      <p:sp>
        <p:nvSpPr>
          <p:cNvPr id="5" name="TextBox 4"/>
          <p:cNvSpPr txBox="1"/>
          <p:nvPr/>
        </p:nvSpPr>
        <p:spPr>
          <a:xfrm>
            <a:off x="6672064" y="4524983"/>
            <a:ext cx="1944216" cy="369332"/>
          </a:xfrm>
          <a:prstGeom prst="rect">
            <a:avLst/>
          </a:prstGeom>
          <a:noFill/>
        </p:spPr>
        <p:txBody>
          <a:bodyPr wrap="square" rtlCol="0">
            <a:spAutoFit/>
          </a:bodyPr>
          <a:lstStyle/>
          <a:p>
            <a:r>
              <a:rPr lang="en-GB" dirty="0"/>
              <a:t>main clause</a:t>
            </a:r>
          </a:p>
        </p:txBody>
      </p:sp>
      <p:sp>
        <p:nvSpPr>
          <p:cNvPr id="6" name="TextBox 5"/>
          <p:cNvSpPr txBox="1"/>
          <p:nvPr/>
        </p:nvSpPr>
        <p:spPr>
          <a:xfrm>
            <a:off x="6696325" y="4892522"/>
            <a:ext cx="1944216" cy="369332"/>
          </a:xfrm>
          <a:prstGeom prst="rect">
            <a:avLst/>
          </a:prstGeom>
          <a:noFill/>
        </p:spPr>
        <p:txBody>
          <a:bodyPr wrap="square" rtlCol="0">
            <a:spAutoFit/>
          </a:bodyPr>
          <a:lstStyle/>
          <a:p>
            <a:r>
              <a:rPr lang="en-GB" dirty="0"/>
              <a:t>dependant clause</a:t>
            </a:r>
          </a:p>
        </p:txBody>
      </p:sp>
      <p:cxnSp>
        <p:nvCxnSpPr>
          <p:cNvPr id="8" name="Straight Arrow Connector 7"/>
          <p:cNvCxnSpPr/>
          <p:nvPr/>
        </p:nvCxnSpPr>
        <p:spPr>
          <a:xfrm flipH="1">
            <a:off x="5231904" y="4333746"/>
            <a:ext cx="14401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456040" y="4709649"/>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168008" y="5077188"/>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56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1504" y="476672"/>
            <a:ext cx="8352928" cy="1569660"/>
          </a:xfrm>
          <a:prstGeom prst="rect">
            <a:avLst/>
          </a:prstGeom>
          <a:noFill/>
        </p:spPr>
        <p:txBody>
          <a:bodyPr wrap="square" rtlCol="0">
            <a:spAutoFit/>
          </a:bodyPr>
          <a:lstStyle/>
          <a:p>
            <a:r>
              <a:rPr lang="en-GB" sz="4800" dirty="0"/>
              <a:t>What are the four sentence types?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76512">
            <a:off x="5210475" y="1677376"/>
            <a:ext cx="2901855" cy="2233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419239">
            <a:off x="2323261" y="3267210"/>
            <a:ext cx="2948245" cy="2219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8008" y="4424746"/>
            <a:ext cx="3858378" cy="2064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382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four sentence types</a:t>
            </a:r>
          </a:p>
        </p:txBody>
      </p:sp>
      <p:sp>
        <p:nvSpPr>
          <p:cNvPr id="5" name="Content Placeholder 4"/>
          <p:cNvSpPr>
            <a:spLocks noGrp="1"/>
          </p:cNvSpPr>
          <p:nvPr>
            <p:ph idx="1"/>
          </p:nvPr>
        </p:nvSpPr>
        <p:spPr>
          <a:xfrm>
            <a:off x="5591944" y="2656483"/>
            <a:ext cx="4896544" cy="16890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dirty="0"/>
              <a:t>Exclamation</a:t>
            </a:r>
          </a:p>
        </p:txBody>
      </p:sp>
      <p:sp>
        <p:nvSpPr>
          <p:cNvPr id="4" name="Oval 3"/>
          <p:cNvSpPr/>
          <p:nvPr/>
        </p:nvSpPr>
        <p:spPr>
          <a:xfrm>
            <a:off x="1631504" y="1772816"/>
            <a:ext cx="352839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t>Statement</a:t>
            </a:r>
          </a:p>
        </p:txBody>
      </p:sp>
      <p:sp>
        <p:nvSpPr>
          <p:cNvPr id="6" name="Oval 5"/>
          <p:cNvSpPr/>
          <p:nvPr/>
        </p:nvSpPr>
        <p:spPr>
          <a:xfrm>
            <a:off x="6207004" y="4700474"/>
            <a:ext cx="352839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t>Command</a:t>
            </a:r>
          </a:p>
        </p:txBody>
      </p:sp>
      <p:sp>
        <p:nvSpPr>
          <p:cNvPr id="7" name="Oval 6"/>
          <p:cNvSpPr/>
          <p:nvPr/>
        </p:nvSpPr>
        <p:spPr>
          <a:xfrm>
            <a:off x="1919536" y="4221088"/>
            <a:ext cx="352839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t>Question</a:t>
            </a:r>
          </a:p>
        </p:txBody>
      </p:sp>
    </p:spTree>
    <p:extLst>
      <p:ext uri="{BB962C8B-B14F-4D97-AF65-F5344CB8AC3E}">
        <p14:creationId xmlns:p14="http://schemas.microsoft.com/office/powerpoint/2010/main" val="1181066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175082"/>
            <a:ext cx="7620000" cy="949663"/>
          </a:xfrm>
          <a:solidFill>
            <a:schemeClr val="bg1">
              <a:lumMod val="85000"/>
            </a:schemeClr>
          </a:solidFill>
        </p:spPr>
        <p:txBody>
          <a:bodyPr/>
          <a:lstStyle/>
          <a:p>
            <a:r>
              <a:rPr lang="en-GB" dirty="0"/>
              <a:t>Read this text and annotations</a:t>
            </a:r>
          </a:p>
        </p:txBody>
      </p:sp>
      <p:sp>
        <p:nvSpPr>
          <p:cNvPr id="3" name="Content Placeholder 2"/>
          <p:cNvSpPr>
            <a:spLocks noGrp="1"/>
          </p:cNvSpPr>
          <p:nvPr>
            <p:ph idx="1"/>
          </p:nvPr>
        </p:nvSpPr>
        <p:spPr>
          <a:xfrm>
            <a:off x="3287688" y="1196752"/>
            <a:ext cx="4320480" cy="5204048"/>
          </a:xfrm>
        </p:spPr>
        <p:txBody>
          <a:bodyPr>
            <a:normAutofit fontScale="92500" lnSpcReduction="20000"/>
          </a:bodyPr>
          <a:lstStyle/>
          <a:p>
            <a:pPr marL="114300" indent="0">
              <a:buNone/>
            </a:pPr>
            <a:r>
              <a:rPr lang="en-GB" dirty="0"/>
              <a:t>Wary, not actually expecting trouble but prepared for it, he parked the car across the street from the four-storey brownstone apartment house. When he switches off the engine, he heard a siren wail in the street behind him.</a:t>
            </a:r>
          </a:p>
          <a:p>
            <a:pPr marL="114300" indent="0">
              <a:buNone/>
            </a:pPr>
            <a:r>
              <a:rPr lang="en-GB" dirty="0"/>
              <a:t>They’re coming for me, he thought.</a:t>
            </a:r>
          </a:p>
          <a:p>
            <a:pPr marL="114300" indent="0">
              <a:buNone/>
            </a:pPr>
            <a:r>
              <a:rPr lang="en-GB" dirty="0"/>
              <a:t>Somehow they’ve found out I’m the one.</a:t>
            </a:r>
          </a:p>
          <a:p>
            <a:pPr marL="114300" indent="0">
              <a:buNone/>
            </a:pPr>
            <a:r>
              <a:rPr lang="en-GB" dirty="0"/>
              <a:t>He smiled. He wouldn’t let them put the handcuffs on him. He wouldn’t go easily.</a:t>
            </a:r>
          </a:p>
          <a:p>
            <a:pPr marL="114300" indent="0">
              <a:buNone/>
            </a:pPr>
            <a:r>
              <a:rPr lang="en-GB" sz="1800" i="1" dirty="0"/>
              <a:t>The face of fear</a:t>
            </a:r>
            <a:r>
              <a:rPr lang="en-GB" sz="1800" dirty="0"/>
              <a:t>, Dean R Koontz</a:t>
            </a:r>
          </a:p>
        </p:txBody>
      </p:sp>
      <p:sp>
        <p:nvSpPr>
          <p:cNvPr id="4" name="Rounded Rectangle 3"/>
          <p:cNvSpPr/>
          <p:nvPr/>
        </p:nvSpPr>
        <p:spPr>
          <a:xfrm>
            <a:off x="1524000" y="1612357"/>
            <a:ext cx="1709936" cy="122413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tx1"/>
                </a:solidFill>
              </a:rPr>
              <a:t>First word of sentence introduces danger/worry</a:t>
            </a:r>
          </a:p>
        </p:txBody>
      </p:sp>
      <p:cxnSp>
        <p:nvCxnSpPr>
          <p:cNvPr id="6" name="Straight Arrow Connector 5"/>
          <p:cNvCxnSpPr>
            <a:stCxn id="4" idx="0"/>
          </p:cNvCxnSpPr>
          <p:nvPr/>
        </p:nvCxnSpPr>
        <p:spPr>
          <a:xfrm flipV="1">
            <a:off x="2378968" y="1484785"/>
            <a:ext cx="1052736" cy="127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1524000" y="4463101"/>
            <a:ext cx="1512168" cy="81958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Simple sentence registers his attitude</a:t>
            </a:r>
          </a:p>
        </p:txBody>
      </p:sp>
      <p:cxnSp>
        <p:nvCxnSpPr>
          <p:cNvPr id="9" name="Straight Arrow Connector 8"/>
          <p:cNvCxnSpPr>
            <a:stCxn id="7" idx="3"/>
          </p:cNvCxnSpPr>
          <p:nvPr/>
        </p:nvCxnSpPr>
        <p:spPr>
          <a:xfrm>
            <a:off x="3036168" y="4872896"/>
            <a:ext cx="395536" cy="1402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7752184" y="1340768"/>
            <a:ext cx="2592288"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Complex sentence opens with emphasis on idea trouble might come but he’s prepared</a:t>
            </a:r>
          </a:p>
        </p:txBody>
      </p:sp>
      <p:sp>
        <p:nvSpPr>
          <p:cNvPr id="11" name="Rounded Rectangle 10"/>
          <p:cNvSpPr/>
          <p:nvPr/>
        </p:nvSpPr>
        <p:spPr>
          <a:xfrm>
            <a:off x="8112224" y="3513050"/>
            <a:ext cx="2448272" cy="48104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His simple thoughts</a:t>
            </a:r>
          </a:p>
        </p:txBody>
      </p:sp>
      <p:cxnSp>
        <p:nvCxnSpPr>
          <p:cNvPr id="13" name="Straight Arrow Connector 12"/>
          <p:cNvCxnSpPr>
            <a:stCxn id="11" idx="1"/>
            <a:endCxn id="3" idx="3"/>
          </p:cNvCxnSpPr>
          <p:nvPr/>
        </p:nvCxnSpPr>
        <p:spPr>
          <a:xfrm flipH="1">
            <a:off x="7608168" y="3753574"/>
            <a:ext cx="504056" cy="45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7968208" y="4653137"/>
            <a:ext cx="2592288" cy="1224137"/>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Short sentences demonstrate his simple but complete determination</a:t>
            </a:r>
          </a:p>
        </p:txBody>
      </p:sp>
      <p:cxnSp>
        <p:nvCxnSpPr>
          <p:cNvPr id="16" name="Straight Arrow Connector 15"/>
          <p:cNvCxnSpPr>
            <a:stCxn id="14" idx="1"/>
          </p:cNvCxnSpPr>
          <p:nvPr/>
        </p:nvCxnSpPr>
        <p:spPr>
          <a:xfrm flipH="1">
            <a:off x="6744072" y="5265206"/>
            <a:ext cx="1224136" cy="108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744072" y="1484785"/>
            <a:ext cx="1008112" cy="1275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65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0"/>
            <a:ext cx="8388424" cy="1259632"/>
          </a:xfrm>
          <a:solidFill>
            <a:schemeClr val="accent6">
              <a:lumMod val="40000"/>
              <a:lumOff val="60000"/>
            </a:schemeClr>
          </a:solidFill>
        </p:spPr>
        <p:txBody>
          <a:bodyPr/>
          <a:lstStyle/>
          <a:p>
            <a:pPr algn="ctr"/>
            <a:r>
              <a:rPr lang="en-GB" sz="2800" dirty="0"/>
              <a:t>Look at the next extract. Highlight the variety of sentence structures and annotate around them. What is the writer trying to achieve?</a:t>
            </a:r>
          </a:p>
        </p:txBody>
      </p:sp>
      <p:sp>
        <p:nvSpPr>
          <p:cNvPr id="3" name="Content Placeholder 2"/>
          <p:cNvSpPr>
            <a:spLocks noGrp="1"/>
          </p:cNvSpPr>
          <p:nvPr>
            <p:ph idx="1"/>
          </p:nvPr>
        </p:nvSpPr>
        <p:spPr>
          <a:xfrm>
            <a:off x="1981200" y="1340768"/>
            <a:ext cx="7620000" cy="5328592"/>
          </a:xfrm>
          <a:solidFill>
            <a:schemeClr val="bg2">
              <a:lumMod val="40000"/>
              <a:lumOff val="60000"/>
            </a:schemeClr>
          </a:solidFill>
        </p:spPr>
        <p:txBody>
          <a:bodyPr>
            <a:normAutofit fontScale="77500" lnSpcReduction="20000"/>
          </a:bodyPr>
          <a:lstStyle/>
          <a:p>
            <a:pPr marL="114300" indent="0">
              <a:buNone/>
            </a:pPr>
            <a:r>
              <a:rPr lang="en-GB" sz="2300" dirty="0"/>
              <a:t>No one else said anything. The boy kept his eyes on the lighter. The little man held the chopper up in the air and he too was watching the lighter.</a:t>
            </a:r>
          </a:p>
          <a:p>
            <a:pPr marL="114300" indent="0">
              <a:buNone/>
            </a:pPr>
            <a:r>
              <a:rPr lang="en-GB" sz="2300" dirty="0"/>
              <a:t>‘Three!’</a:t>
            </a:r>
          </a:p>
          <a:p>
            <a:pPr marL="114300" indent="0">
              <a:buNone/>
            </a:pPr>
            <a:r>
              <a:rPr lang="en-GB" sz="2300" dirty="0"/>
              <a:t>‘Four!’</a:t>
            </a:r>
          </a:p>
          <a:p>
            <a:pPr marL="114300" indent="0">
              <a:buNone/>
            </a:pPr>
            <a:r>
              <a:rPr lang="en-GB" sz="2300" dirty="0"/>
              <a:t>Five!’</a:t>
            </a:r>
          </a:p>
          <a:p>
            <a:pPr marL="114300" indent="0">
              <a:buNone/>
            </a:pPr>
            <a:r>
              <a:rPr lang="en-GB" sz="2300" dirty="0"/>
              <a:t>‘Six!’</a:t>
            </a:r>
          </a:p>
          <a:p>
            <a:pPr marL="114300" indent="0">
              <a:buNone/>
            </a:pPr>
            <a:r>
              <a:rPr lang="en-GB" sz="2300" dirty="0"/>
              <a:t>‘Seven!’ Obviously it was one of those lighters that worked. The flint gave a big spark and the wick was the right length.</a:t>
            </a:r>
          </a:p>
          <a:p>
            <a:pPr marL="114300" indent="0">
              <a:buNone/>
            </a:pPr>
            <a:r>
              <a:rPr lang="en-GB" sz="2300" dirty="0"/>
              <a:t>     I watched the thumb snapping the top down on the flame. Then a pause. Then the thumb raising the top once more. This was an all-thumb operation. The thumb did everything. I took a breath, ready to say eight. The thumb flicked the wheel. The flint sparked. The little flame appeared.</a:t>
            </a:r>
          </a:p>
          <a:p>
            <a:pPr marL="114300" indent="0">
              <a:buNone/>
            </a:pPr>
            <a:r>
              <a:rPr lang="en-GB" sz="2300" dirty="0"/>
              <a:t>‘Eight!’ I said, and as I said it the door opened. We all turned and we saw a woman standing in the doorway, a small, black-haired woman, rather old, who stood there for about two seconds then  rushed forward, shouting, ‘Carlos! Carlos!’ She grabbed his wrist, took the chopper from him, threw it on the bed, took hold of the little man by the lapels of his white suit and began shaking him very vigorously, talking to him fast and loud and fiercely all the time in some Spanish-sounding language. She shook him so fast you couldn’t see him anymore. He became a faint, misty, quickly moving outline, like the spokes of a turning wheel.</a:t>
            </a:r>
          </a:p>
          <a:p>
            <a:pPr marL="114300" indent="0">
              <a:buNone/>
            </a:pPr>
            <a:endParaRPr lang="en-GB" dirty="0"/>
          </a:p>
        </p:txBody>
      </p:sp>
    </p:spTree>
    <p:extLst>
      <p:ext uri="{BB962C8B-B14F-4D97-AF65-F5344CB8AC3E}">
        <p14:creationId xmlns:p14="http://schemas.microsoft.com/office/powerpoint/2010/main" val="2629025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1129</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Bookman Old Style</vt:lpstr>
      <vt:lpstr>Calibri</vt:lpstr>
      <vt:lpstr>Calibri Light</vt:lpstr>
      <vt:lpstr>Office Theme</vt:lpstr>
      <vt:lpstr>GCSE English Paper 1 Question A2 &amp; A3</vt:lpstr>
      <vt:lpstr>10 minute starter task: using your annotations from yesterday, write a detailed response for a  question 2 answer. Use the P.E.T.E.R. structure aim for two features – two paragraphs.  </vt:lpstr>
      <vt:lpstr>Starter: What is structure?  </vt:lpstr>
      <vt:lpstr>PowerPoint Presentation</vt:lpstr>
      <vt:lpstr>Example:</vt:lpstr>
      <vt:lpstr>PowerPoint Presentation</vt:lpstr>
      <vt:lpstr>The four sentence types</vt:lpstr>
      <vt:lpstr>Read this text and annotations</vt:lpstr>
      <vt:lpstr>Look at the next extract. Highlight the variety of sentence structures and annotate around them. What is the writer trying to achieve?</vt:lpstr>
      <vt:lpstr>Now read this extract and try to decide how the sentences have been used to show Eva’s feelings.</vt:lpstr>
      <vt:lpstr>Write a paragraph on how the sentence form and type have been used to good effect in this extract.</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English Paper 1 Question A2 &amp; A3</dc:title>
  <dc:creator>D Weatherhead</dc:creator>
  <cp:lastModifiedBy>Beverley Graham</cp:lastModifiedBy>
  <cp:revision>2</cp:revision>
  <dcterms:created xsi:type="dcterms:W3CDTF">2020-09-22T07:43:47Z</dcterms:created>
  <dcterms:modified xsi:type="dcterms:W3CDTF">2020-10-04T11:50:07Z</dcterms:modified>
</cp:coreProperties>
</file>