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72" r:id="rId4"/>
    <p:sldId id="273" r:id="rId5"/>
    <p:sldId id="266" r:id="rId6"/>
    <p:sldId id="264" r:id="rId7"/>
    <p:sldId id="261" r:id="rId8"/>
    <p:sldId id="267" r:id="rId9"/>
    <p:sldId id="262" r:id="rId10"/>
    <p:sldId id="274" r:id="rId11"/>
    <p:sldId id="275"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1" d="100"/>
          <a:sy n="81" d="100"/>
        </p:scale>
        <p:origin x="126" y="5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036AAE-CF05-4DA5-8012-57AF234E2066}" type="datetimeFigureOut">
              <a:rPr lang="en-GB" smtClean="0"/>
              <a:t>20/11/2020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32AFBA-2BBE-4DD1-AC9F-536A38DE45D6}" type="slidenum">
              <a:rPr lang="en-GB" smtClean="0"/>
              <a:t>‹#›</a:t>
            </a:fld>
            <a:endParaRPr lang="en-GB"/>
          </a:p>
        </p:txBody>
      </p:sp>
    </p:spTree>
    <p:extLst>
      <p:ext uri="{BB962C8B-B14F-4D97-AF65-F5344CB8AC3E}">
        <p14:creationId xmlns:p14="http://schemas.microsoft.com/office/powerpoint/2010/main" val="2715928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1</a:t>
            </a:fld>
            <a:endParaRPr lang="en-GB"/>
          </a:p>
        </p:txBody>
      </p:sp>
    </p:spTree>
    <p:extLst>
      <p:ext uri="{BB962C8B-B14F-4D97-AF65-F5344CB8AC3E}">
        <p14:creationId xmlns:p14="http://schemas.microsoft.com/office/powerpoint/2010/main" val="1830357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7</a:t>
            </a:fld>
            <a:endParaRPr lang="en-GB"/>
          </a:p>
        </p:txBody>
      </p:sp>
    </p:spTree>
    <p:extLst>
      <p:ext uri="{BB962C8B-B14F-4D97-AF65-F5344CB8AC3E}">
        <p14:creationId xmlns:p14="http://schemas.microsoft.com/office/powerpoint/2010/main" val="567104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9</a:t>
            </a:fld>
            <a:endParaRPr lang="en-GB"/>
          </a:p>
        </p:txBody>
      </p:sp>
    </p:spTree>
    <p:extLst>
      <p:ext uri="{BB962C8B-B14F-4D97-AF65-F5344CB8AC3E}">
        <p14:creationId xmlns:p14="http://schemas.microsoft.com/office/powerpoint/2010/main" val="3134270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10</a:t>
            </a:fld>
            <a:endParaRPr lang="en-GB"/>
          </a:p>
        </p:txBody>
      </p:sp>
    </p:spTree>
    <p:extLst>
      <p:ext uri="{BB962C8B-B14F-4D97-AF65-F5344CB8AC3E}">
        <p14:creationId xmlns:p14="http://schemas.microsoft.com/office/powerpoint/2010/main" val="675404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11</a:t>
            </a:fld>
            <a:endParaRPr lang="en-GB"/>
          </a:p>
        </p:txBody>
      </p:sp>
    </p:spTree>
    <p:extLst>
      <p:ext uri="{BB962C8B-B14F-4D97-AF65-F5344CB8AC3E}">
        <p14:creationId xmlns:p14="http://schemas.microsoft.com/office/powerpoint/2010/main" val="204377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432AFBA-2BBE-4DD1-AC9F-536A38DE45D6}" type="slidenum">
              <a:rPr lang="en-GB" smtClean="0"/>
              <a:t>12</a:t>
            </a:fld>
            <a:endParaRPr lang="en-GB"/>
          </a:p>
        </p:txBody>
      </p:sp>
    </p:spTree>
    <p:extLst>
      <p:ext uri="{BB962C8B-B14F-4D97-AF65-F5344CB8AC3E}">
        <p14:creationId xmlns:p14="http://schemas.microsoft.com/office/powerpoint/2010/main" val="1430305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26421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69672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161215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BCE5C4-4992-421E-9C61-CF16887668C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092400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CE5C4-4992-421E-9C61-CF16887668CC}" type="datetimeFigureOut">
              <a:rPr lang="en-GB" smtClean="0"/>
              <a:t>20/11/2020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01174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FBCE5C4-4992-421E-9C61-CF16887668CC}"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42483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FBCE5C4-4992-421E-9C61-CF16887668CC}" type="datetimeFigureOut">
              <a:rPr lang="en-GB" smtClean="0"/>
              <a:t>20/11/2020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219526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FBCE5C4-4992-421E-9C61-CF16887668CC}" type="datetimeFigureOut">
              <a:rPr lang="en-GB" smtClean="0"/>
              <a:t>20/11/2020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4219721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CE5C4-4992-421E-9C61-CF16887668CC}" type="datetimeFigureOut">
              <a:rPr lang="en-GB" smtClean="0"/>
              <a:t>20/11/2020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393623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777153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BCE5C4-4992-421E-9C61-CF16887668CC}" type="datetimeFigureOut">
              <a:rPr lang="en-GB" smtClean="0"/>
              <a:t>20/11/2020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8753EF-DCE4-4E93-89BB-E7DEAB9349E5}" type="slidenum">
              <a:rPr lang="en-GB" smtClean="0"/>
              <a:t>‹#›</a:t>
            </a:fld>
            <a:endParaRPr lang="en-GB"/>
          </a:p>
        </p:txBody>
      </p:sp>
    </p:spTree>
    <p:extLst>
      <p:ext uri="{BB962C8B-B14F-4D97-AF65-F5344CB8AC3E}">
        <p14:creationId xmlns:p14="http://schemas.microsoft.com/office/powerpoint/2010/main" val="182852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CE5C4-4992-421E-9C61-CF16887668CC}" type="datetimeFigureOut">
              <a:rPr lang="en-GB" smtClean="0"/>
              <a:t>20/11/2020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753EF-DCE4-4E93-89BB-E7DEAB9349E5}" type="slidenum">
              <a:rPr lang="en-GB" smtClean="0"/>
              <a:t>‹#›</a:t>
            </a:fld>
            <a:endParaRPr lang="en-GB"/>
          </a:p>
        </p:txBody>
      </p:sp>
    </p:spTree>
    <p:extLst>
      <p:ext uri="{BB962C8B-B14F-4D97-AF65-F5344CB8AC3E}">
        <p14:creationId xmlns:p14="http://schemas.microsoft.com/office/powerpoint/2010/main" val="2384138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LESSON FIVE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Tree>
    <p:extLst>
      <p:ext uri="{BB962C8B-B14F-4D97-AF65-F5344CB8AC3E}">
        <p14:creationId xmlns:p14="http://schemas.microsoft.com/office/powerpoint/2010/main" val="996562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YOUR TASK: FEZZIWIG</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lvl="0" indent="-342900">
              <a:buFontTx/>
              <a:buAutoNum type="arabicPeriod"/>
              <a:defRPr/>
            </a:pPr>
            <a:r>
              <a:rPr lang="en-GB" sz="1800" dirty="0">
                <a:solidFill>
                  <a:schemeClr val="tx1"/>
                </a:solidFill>
                <a:latin typeface="Berlin Sans FB" panose="020E0602020502020306" pitchFamily="34" charset="0"/>
              </a:rPr>
              <a:t>Can I confidently explain how Dickens creates empathy for his characters?</a:t>
            </a:r>
          </a:p>
          <a:p>
            <a:pPr marL="342900" lvl="0" indent="-342900">
              <a:buFontTx/>
              <a:buAutoNum type="arabicPeriod"/>
              <a:defRPr/>
            </a:pPr>
            <a:r>
              <a:rPr lang="en-GB" sz="1800" dirty="0">
                <a:solidFill>
                  <a:schemeClr val="tx1"/>
                </a:solidFill>
                <a:latin typeface="Berlin Sans FB" panose="020E0602020502020306" pitchFamily="34" charset="0"/>
              </a:rPr>
              <a:t>Can I explain how a writer uses language to convey key ideas?</a:t>
            </a:r>
          </a:p>
          <a:p>
            <a:pPr marL="342900" lvl="0" indent="-342900">
              <a:buFontTx/>
              <a:buAutoNum type="arabicPeriod"/>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800" b="0" i="0"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883363" y="974703"/>
            <a:ext cx="10837582" cy="388230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How does Dickens use language to present Fezziwig as the opposite to Scrooge?</a:t>
            </a:r>
          </a:p>
          <a:p>
            <a:pPr algn="ctr"/>
            <a:r>
              <a:rPr lang="en-GB" sz="2000" dirty="0">
                <a:latin typeface="Century Gothic" panose="020B0502020202020204" pitchFamily="34" charset="0"/>
              </a:rPr>
              <a:t>Find quotes to show the difference between Fezziwig and Scrooge for the following:</a:t>
            </a:r>
          </a:p>
          <a:p>
            <a:pPr algn="ctr"/>
            <a:endParaRPr lang="en-GB" sz="2000" dirty="0">
              <a:latin typeface="Century Gothic" panose="020B0502020202020204" pitchFamily="34" charset="0"/>
            </a:endParaRPr>
          </a:p>
          <a:p>
            <a:pPr marL="457200" indent="-457200" algn="ctr">
              <a:buAutoNum type="arabicPeriod"/>
            </a:pPr>
            <a:r>
              <a:rPr lang="en-GB" sz="2000" dirty="0">
                <a:latin typeface="Century Gothic" panose="020B0502020202020204" pitchFamily="34" charset="0"/>
              </a:rPr>
              <a:t>Description of their personalities</a:t>
            </a:r>
          </a:p>
          <a:p>
            <a:pPr marL="457200" indent="-457200" algn="ctr">
              <a:buAutoNum type="arabicPeriod"/>
            </a:pPr>
            <a:r>
              <a:rPr lang="en-GB" sz="2000" dirty="0">
                <a:latin typeface="Century Gothic" panose="020B0502020202020204" pitchFamily="34" charset="0"/>
              </a:rPr>
              <a:t>What their businesses are like</a:t>
            </a:r>
          </a:p>
          <a:p>
            <a:pPr marL="457200" indent="-457200" algn="ctr">
              <a:buAutoNum type="arabicPeriod"/>
            </a:pPr>
            <a:r>
              <a:rPr lang="en-GB" sz="2000" dirty="0">
                <a:latin typeface="Century Gothic" panose="020B0502020202020204" pitchFamily="34" charset="0"/>
              </a:rPr>
              <a:t>How they treat their workers</a:t>
            </a:r>
          </a:p>
          <a:p>
            <a:pPr marL="457200" indent="-457200" algn="ctr">
              <a:buAutoNum type="arabicPeriod"/>
            </a:pPr>
            <a:r>
              <a:rPr lang="en-GB" sz="2000" dirty="0">
                <a:latin typeface="Century Gothic" panose="020B0502020202020204" pitchFamily="34" charset="0"/>
              </a:rPr>
              <a:t>How they treat visitors</a:t>
            </a:r>
          </a:p>
          <a:p>
            <a:pPr marL="457200" indent="-457200" algn="ctr">
              <a:buAutoNum type="arabicPeriod"/>
            </a:pPr>
            <a:r>
              <a:rPr lang="en-GB" sz="2000" dirty="0">
                <a:latin typeface="Century Gothic" panose="020B0502020202020204" pitchFamily="34" charset="0"/>
              </a:rPr>
              <a:t>View of Christmas </a:t>
            </a:r>
          </a:p>
          <a:p>
            <a:pPr marL="457200" indent="-457200" algn="ctr">
              <a:buAutoNum type="arabicPeriod"/>
            </a:pPr>
            <a:endParaRPr lang="en-GB" sz="2000" dirty="0">
              <a:latin typeface="Century Gothic" panose="020B0502020202020204" pitchFamily="34" charset="0"/>
            </a:endParaRPr>
          </a:p>
          <a:p>
            <a:pPr algn="ctr"/>
            <a:endParaRPr lang="en-GB" sz="2000" dirty="0">
              <a:latin typeface="Century Gothic" panose="020B0502020202020204" pitchFamily="34" charset="0"/>
            </a:endParaRPr>
          </a:p>
        </p:txBody>
      </p:sp>
      <p:sp>
        <p:nvSpPr>
          <p:cNvPr id="11" name="TextBox 10">
            <a:extLst>
              <a:ext uri="{FF2B5EF4-FFF2-40B4-BE49-F238E27FC236}">
                <a16:creationId xmlns:a16="http://schemas.microsoft.com/office/drawing/2014/main" id="{31004CEC-6E4D-4330-B3FF-CDFED8B95E99}"/>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52411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YOUR TASK: FEZZIWIG</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lvl="0" indent="-342900">
              <a:buFontTx/>
              <a:buAutoNum type="arabicPeriod"/>
              <a:defRPr/>
            </a:pPr>
            <a:r>
              <a:rPr lang="en-GB" sz="1800" dirty="0">
                <a:solidFill>
                  <a:schemeClr val="tx1"/>
                </a:solidFill>
                <a:latin typeface="Berlin Sans FB" panose="020E0602020502020306" pitchFamily="34" charset="0"/>
              </a:rPr>
              <a:t>Can I confidently explain how Dickens creates empathy for his characters?</a:t>
            </a:r>
          </a:p>
          <a:p>
            <a:pPr marL="342900" lvl="0" indent="-342900">
              <a:buFontTx/>
              <a:buAutoNum type="arabicPeriod"/>
              <a:defRPr/>
            </a:pPr>
            <a:r>
              <a:rPr lang="en-GB" sz="1800" dirty="0">
                <a:solidFill>
                  <a:schemeClr val="tx1"/>
                </a:solidFill>
                <a:latin typeface="Berlin Sans FB" panose="020E0602020502020306" pitchFamily="34" charset="0"/>
              </a:rPr>
              <a:t>Can I explain how a writer uses language to convey key ideas?</a:t>
            </a:r>
          </a:p>
          <a:p>
            <a:pPr marL="342900" lvl="0" indent="-342900">
              <a:buFontTx/>
              <a:buAutoNum type="arabicPeriod"/>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800" b="0" i="0"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883363" y="974703"/>
            <a:ext cx="10837582" cy="3882306"/>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How does Dickens use language to present Fezziwig as the opposite to Scrooge?</a:t>
            </a:r>
          </a:p>
          <a:p>
            <a:pPr algn="ctr"/>
            <a:endParaRPr lang="en-GB" sz="2000" dirty="0">
              <a:latin typeface="Century Gothic" panose="020B0502020202020204" pitchFamily="34" charset="0"/>
            </a:endParaRPr>
          </a:p>
          <a:p>
            <a:pPr algn="ctr"/>
            <a:endParaRPr lang="en-GB" sz="2000" dirty="0">
              <a:latin typeface="Century Gothic" panose="020B0502020202020204" pitchFamily="34" charset="0"/>
            </a:endParaRPr>
          </a:p>
          <a:p>
            <a:pPr algn="ctr"/>
            <a:r>
              <a:rPr lang="en-GB" sz="2000" b="1" dirty="0">
                <a:latin typeface="Century Gothic" panose="020B0502020202020204" pitchFamily="34" charset="0"/>
              </a:rPr>
              <a:t>Challenge: Use some the quotations you found to support your answer.</a:t>
            </a:r>
          </a:p>
          <a:p>
            <a:pPr algn="ctr"/>
            <a:endParaRPr lang="en-GB" sz="2000" dirty="0">
              <a:latin typeface="Century Gothic" panose="020B0502020202020204" pitchFamily="34" charset="0"/>
            </a:endParaRPr>
          </a:p>
        </p:txBody>
      </p:sp>
      <p:sp>
        <p:nvSpPr>
          <p:cNvPr id="11" name="TextBox 10">
            <a:extLst>
              <a:ext uri="{FF2B5EF4-FFF2-40B4-BE49-F238E27FC236}">
                <a16:creationId xmlns:a16="http://schemas.microsoft.com/office/drawing/2014/main" id="{31004CEC-6E4D-4330-B3FF-CDFED8B95E99}"/>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88144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4465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597" y="30046"/>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THE GHOST OF CHRISTMAS PAST</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confidently explain how Dickens creates empathy for his characters?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4" name="Rectangle 3"/>
          <p:cNvSpPr/>
          <p:nvPr/>
        </p:nvSpPr>
        <p:spPr>
          <a:xfrm>
            <a:off x="877460" y="919261"/>
            <a:ext cx="6749586" cy="452522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sz="1700" dirty="0">
              <a:latin typeface="Century Gothic" panose="020B0502020202020204" pitchFamily="34" charset="0"/>
            </a:endParaRPr>
          </a:p>
          <a:p>
            <a:pPr algn="ctr"/>
            <a:r>
              <a:rPr lang="en-GB" sz="1700" dirty="0">
                <a:latin typeface="Century Gothic" panose="020B0502020202020204" pitchFamily="34" charset="0"/>
              </a:rPr>
              <a:t>Define the following word in your books:</a:t>
            </a:r>
          </a:p>
          <a:p>
            <a:pPr algn="ctr"/>
            <a:endParaRPr lang="en-GB" sz="1700" dirty="0">
              <a:latin typeface="Century Gothic" panose="020B0502020202020204" pitchFamily="34" charset="0"/>
            </a:endParaRPr>
          </a:p>
          <a:p>
            <a:pPr algn="ctr"/>
            <a:endParaRPr lang="en-GB" sz="1700" dirty="0">
              <a:latin typeface="Century Gothic" panose="020B0502020202020204" pitchFamily="34" charset="0"/>
            </a:endParaRPr>
          </a:p>
          <a:p>
            <a:pPr algn="ctr"/>
            <a:endParaRPr lang="en-GB" sz="1700" dirty="0">
              <a:latin typeface="Century Gothic" panose="020B0502020202020204" pitchFamily="34" charset="0"/>
            </a:endParaRPr>
          </a:p>
          <a:p>
            <a:pPr algn="ctr"/>
            <a:endParaRPr lang="en-GB" sz="1700" dirty="0">
              <a:latin typeface="Century Gothic" panose="020B0502020202020204" pitchFamily="34" charset="0"/>
            </a:endParaRPr>
          </a:p>
          <a:p>
            <a:pPr algn="ctr"/>
            <a:endParaRPr lang="en-GB" sz="1700" dirty="0">
              <a:latin typeface="Century Gothic" panose="020B0502020202020204" pitchFamily="34" charset="0"/>
            </a:endParaRPr>
          </a:p>
          <a:p>
            <a:pPr algn="ctr"/>
            <a:endParaRPr lang="en-GB" sz="1700" dirty="0">
              <a:latin typeface="Century Gothic" panose="020B0502020202020204" pitchFamily="34" charset="0"/>
            </a:endParaRPr>
          </a:p>
          <a:p>
            <a:pPr algn="ctr"/>
            <a:endParaRPr lang="en-GB" sz="1700" dirty="0">
              <a:latin typeface="Century Gothic" panose="020B0502020202020204" pitchFamily="34" charset="0"/>
            </a:endParaRPr>
          </a:p>
          <a:p>
            <a:pPr algn="ctr"/>
            <a:r>
              <a:rPr lang="en-GB" sz="1700" b="1" dirty="0">
                <a:latin typeface="Century Gothic" panose="020B0502020202020204" pitchFamily="34" charset="0"/>
              </a:rPr>
              <a:t>EMPATHY</a:t>
            </a:r>
            <a:r>
              <a:rPr lang="en-GB" sz="1700" dirty="0">
                <a:latin typeface="Century Gothic" panose="020B0502020202020204" pitchFamily="34" charset="0"/>
              </a:rPr>
              <a:t>: The ability to understand and share in someone else’s feelings.</a:t>
            </a:r>
          </a:p>
          <a:p>
            <a:pPr algn="ctr"/>
            <a:endParaRPr lang="en-GB" sz="1700" dirty="0">
              <a:latin typeface="Century Gothic" panose="020B0502020202020204" pitchFamily="34" charset="0"/>
            </a:endParaRPr>
          </a:p>
          <a:p>
            <a:pPr algn="ctr"/>
            <a:r>
              <a:rPr lang="en-GB" sz="1700" b="1" dirty="0">
                <a:latin typeface="Century Gothic" panose="020B0502020202020204" pitchFamily="34" charset="0"/>
              </a:rPr>
              <a:t>EMPATHISE</a:t>
            </a:r>
            <a:r>
              <a:rPr lang="en-GB" sz="1700" dirty="0">
                <a:latin typeface="Century Gothic" panose="020B0502020202020204" pitchFamily="34" charset="0"/>
              </a:rPr>
              <a:t>: To share the feelings of another person. </a:t>
            </a:r>
          </a:p>
          <a:p>
            <a:pPr algn="ctr"/>
            <a:endParaRPr lang="en-GB" sz="1700" dirty="0">
              <a:latin typeface="Century Gothic" panose="020B0502020202020204" pitchFamily="34" charset="0"/>
            </a:endParaRPr>
          </a:p>
          <a:p>
            <a:pPr algn="ctr"/>
            <a:r>
              <a:rPr lang="en-GB" sz="1700" dirty="0">
                <a:latin typeface="Century Gothic" panose="020B0502020202020204" pitchFamily="34" charset="0"/>
              </a:rPr>
              <a:t>In Stave Two, Dickens shows us a series of events in Scrooge’s life in an attempt to make readers empathise with him. Why would Dickens want us to empathise with Scrooge? Discuss the benefits of making us do this</a:t>
            </a:r>
            <a:r>
              <a:rPr lang="en-GB" dirty="0">
                <a:latin typeface="Century Gothic" panose="020B0502020202020204" pitchFamily="34" charset="0"/>
              </a:rPr>
              <a:t>.</a:t>
            </a: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a:p>
            <a:pPr algn="ctr"/>
            <a:endParaRPr lang="en-GB" dirty="0">
              <a:latin typeface="Century Gothic" panose="020B0502020202020204" pitchFamily="34" charset="0"/>
            </a:endParaRPr>
          </a:p>
        </p:txBody>
      </p:sp>
      <p:pic>
        <p:nvPicPr>
          <p:cNvPr id="8" name="Picture 2" descr="Image result for empath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2387" y="1337118"/>
            <a:ext cx="4886016" cy="1640306"/>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7812216" y="902137"/>
            <a:ext cx="4263874" cy="452522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b="1" dirty="0">
              <a:latin typeface="Century Gothic" panose="020B0502020202020204" pitchFamily="34" charset="0"/>
            </a:endParaRPr>
          </a:p>
          <a:p>
            <a:pPr algn="ctr"/>
            <a:r>
              <a:rPr lang="en-GB" sz="4400" b="1" dirty="0">
                <a:latin typeface="Century Gothic" panose="020B0502020202020204" pitchFamily="34" charset="0"/>
              </a:rPr>
              <a:t>How is empathy different to sympathy?</a:t>
            </a:r>
            <a:endParaRPr lang="en-GB" sz="4400" dirty="0">
              <a:latin typeface="Century Gothic" panose="020B0502020202020204" pitchFamily="34" charset="0"/>
            </a:endParaRPr>
          </a:p>
        </p:txBody>
      </p:sp>
      <p:sp>
        <p:nvSpPr>
          <p:cNvPr id="7" name="TextBox 6">
            <a:extLst>
              <a:ext uri="{FF2B5EF4-FFF2-40B4-BE49-F238E27FC236}">
                <a16:creationId xmlns:a16="http://schemas.microsoft.com/office/drawing/2014/main" id="{288D02AA-690D-4973-9CD5-541E64C913D7}"/>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Do Now</a:t>
            </a:r>
          </a:p>
        </p:txBody>
      </p:sp>
    </p:spTree>
    <p:extLst>
      <p:ext uri="{BB962C8B-B14F-4D97-AF65-F5344CB8AC3E}">
        <p14:creationId xmlns:p14="http://schemas.microsoft.com/office/powerpoint/2010/main" val="2523802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2" end="12"/>
                                            </p:txEl>
                                          </p:spTgt>
                                        </p:tgtEl>
                                        <p:attrNameLst>
                                          <p:attrName>style.visibility</p:attrName>
                                        </p:attrNameLst>
                                      </p:cBhvr>
                                      <p:to>
                                        <p:strVal val="visible"/>
                                      </p:to>
                                    </p:set>
                                    <p:anim calcmode="lin" valueType="num">
                                      <p:cBhvr additive="base">
                                        <p:cTn id="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4" end="14"/>
                                            </p:txEl>
                                          </p:spTgt>
                                        </p:tgtEl>
                                        <p:attrNameLst>
                                          <p:attrName>style.visibility</p:attrName>
                                        </p:attrNameLst>
                                      </p:cBhvr>
                                      <p:to>
                                        <p:strVal val="visible"/>
                                      </p:to>
                                    </p:set>
                                    <p:anim calcmode="lin" valueType="num">
                                      <p:cBhvr additive="base">
                                        <p:cTn id="11"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16" end="16"/>
                                            </p:txEl>
                                          </p:spTgt>
                                        </p:tgtEl>
                                        <p:attrNameLst>
                                          <p:attrName>style.visibility</p:attrName>
                                        </p:attrNameLst>
                                      </p:cBhvr>
                                      <p:to>
                                        <p:strVal val="visible"/>
                                      </p:to>
                                    </p:set>
                                    <p:anim calcmode="lin" valueType="num">
                                      <p:cBhvr additive="base">
                                        <p:cTn id="15"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MATCH THE VOCABULARY TO THEIR DEFINITIONS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confidently explain how Dickens creates empathy for his characters?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Unlocking Vocabulary</a:t>
            </a:r>
          </a:p>
        </p:txBody>
      </p:sp>
      <p:sp>
        <p:nvSpPr>
          <p:cNvPr id="8" name="TextBox 7">
            <a:extLst>
              <a:ext uri="{FF2B5EF4-FFF2-40B4-BE49-F238E27FC236}">
                <a16:creationId xmlns:a16="http://schemas.microsoft.com/office/drawing/2014/main" id="{1CBBB461-0309-43B6-8894-2780710B4386}"/>
              </a:ext>
            </a:extLst>
          </p:cNvPr>
          <p:cNvSpPr txBox="1"/>
          <p:nvPr/>
        </p:nvSpPr>
        <p:spPr>
          <a:xfrm rot="10800000" flipH="1" flipV="1">
            <a:off x="1104352" y="1015400"/>
            <a:ext cx="10689595" cy="4401205"/>
          </a:xfrm>
          <a:prstGeom prst="rect">
            <a:avLst/>
          </a:prstGeom>
          <a:solidFill>
            <a:schemeClr val="bg1"/>
          </a:solidFill>
        </p:spPr>
        <p:txBody>
          <a:bodyPr wrap="square" rtlCol="0">
            <a:spAutoFit/>
          </a:bodyPr>
          <a:lstStyle/>
          <a:p>
            <a:pPr marL="342900" indent="-342900">
              <a:buAutoNum type="arabicPeriod"/>
            </a:pPr>
            <a:r>
              <a:rPr lang="en-GB" sz="2800" b="0" i="0" dirty="0">
                <a:solidFill>
                  <a:srgbClr val="111111"/>
                </a:solidFill>
                <a:effectLst/>
                <a:latin typeface="Roboto"/>
              </a:rPr>
              <a:t>cheerful and light-hearted.</a:t>
            </a:r>
          </a:p>
          <a:p>
            <a:pPr marL="342900" indent="-342900">
              <a:buAutoNum type="arabicPeriod"/>
            </a:pPr>
            <a:r>
              <a:rPr lang="en-GB" sz="2800" b="0" i="0" dirty="0">
                <a:solidFill>
                  <a:srgbClr val="111111"/>
                </a:solidFill>
                <a:effectLst/>
                <a:latin typeface="Roboto"/>
              </a:rPr>
              <a:t>with deep and solemn respect.</a:t>
            </a:r>
            <a:endParaRPr lang="en-GB" sz="2800" dirty="0">
              <a:solidFill>
                <a:srgbClr val="111111"/>
              </a:solidFill>
              <a:latin typeface="Roboto"/>
            </a:endParaRPr>
          </a:p>
          <a:p>
            <a:pPr marL="342900" indent="-342900">
              <a:buAutoNum type="arabicPeriod"/>
            </a:pPr>
            <a:r>
              <a:rPr lang="en-GB" sz="2800" b="0" i="0" dirty="0">
                <a:solidFill>
                  <a:srgbClr val="111111"/>
                </a:solidFill>
                <a:effectLst/>
                <a:latin typeface="Roboto"/>
              </a:rPr>
              <a:t>in low spirits from loss of hope or courage.</a:t>
            </a:r>
          </a:p>
          <a:p>
            <a:pPr marL="342900" indent="-342900">
              <a:buAutoNum type="arabicPeriod"/>
            </a:pPr>
            <a:r>
              <a:rPr lang="en-GB" sz="2800" b="0" i="0" dirty="0">
                <a:solidFill>
                  <a:srgbClr val="111111"/>
                </a:solidFill>
                <a:effectLst/>
                <a:latin typeface="Roboto"/>
              </a:rPr>
              <a:t>completely baffled; very puzzled.</a:t>
            </a:r>
            <a:endParaRPr lang="en-GB" sz="2800" dirty="0">
              <a:solidFill>
                <a:srgbClr val="111111"/>
              </a:solidFill>
              <a:latin typeface="Roboto"/>
            </a:endParaRPr>
          </a:p>
          <a:p>
            <a:pPr marL="342900" indent="-342900">
              <a:buAutoNum type="arabicPeriod"/>
            </a:pPr>
            <a:r>
              <a:rPr lang="en-GB" sz="2800" b="0" i="0" dirty="0">
                <a:solidFill>
                  <a:srgbClr val="111111"/>
                </a:solidFill>
                <a:effectLst/>
                <a:latin typeface="Roboto"/>
              </a:rPr>
              <a:t>a combination of statements, ideas, or features which are opposed to one another.</a:t>
            </a:r>
          </a:p>
          <a:p>
            <a:endParaRPr lang="en-GB" sz="3200" dirty="0"/>
          </a:p>
          <a:p>
            <a:pPr algn="ctr"/>
            <a:r>
              <a:rPr lang="en-GB" sz="4000" b="1" dirty="0"/>
              <a:t>PERPLEXED  CONTRADICTION  REVERENTLY  JOCUND  DESPONDENT </a:t>
            </a:r>
          </a:p>
        </p:txBody>
      </p:sp>
    </p:spTree>
    <p:extLst>
      <p:ext uri="{BB962C8B-B14F-4D97-AF65-F5344CB8AC3E}">
        <p14:creationId xmlns:p14="http://schemas.microsoft.com/office/powerpoint/2010/main" val="2131212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 y="211073"/>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500" dirty="0">
                <a:solidFill>
                  <a:prstClr val="black"/>
                </a:solidFill>
                <a:latin typeface="Berlin Sans FB" panose="020E0602020502020306" pitchFamily="34" charset="0"/>
              </a:rPr>
              <a:t>           CHECK YOUR ANSWERS:</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35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confidently explain how Dickens creates empathy for his characters?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10" name="Rectangle 9"/>
          <p:cNvSpPr/>
          <p:nvPr/>
        </p:nvSpPr>
        <p:spPr>
          <a:xfrm>
            <a:off x="5267557" y="1095337"/>
            <a:ext cx="3313993" cy="430887"/>
          </a:xfrm>
          <a:prstGeom prst="rect">
            <a:avLst/>
          </a:prstGeom>
        </p:spPr>
        <p:txBody>
          <a:bodyPr wrap="square">
            <a:spAutoFit/>
          </a:bodyPr>
          <a:lstStyle/>
          <a:p>
            <a:endParaRPr lang="en-GB" sz="2200" dirty="0"/>
          </a:p>
        </p:txBody>
      </p:sp>
      <p:sp>
        <p:nvSpPr>
          <p:cNvPr id="4" name="TextBox 3">
            <a:extLst>
              <a:ext uri="{FF2B5EF4-FFF2-40B4-BE49-F238E27FC236}">
                <a16:creationId xmlns:a16="http://schemas.microsoft.com/office/drawing/2014/main" id="{7EAF3A44-DAA4-44ED-B00A-5280075568E1}"/>
              </a:ext>
            </a:extLst>
          </p:cNvPr>
          <p:cNvSpPr txBox="1"/>
          <p:nvPr/>
        </p:nvSpPr>
        <p:spPr>
          <a:xfrm rot="16200000">
            <a:off x="-3075058" y="3075056"/>
            <a:ext cx="6858002"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Answers</a:t>
            </a:r>
          </a:p>
        </p:txBody>
      </p:sp>
      <p:sp>
        <p:nvSpPr>
          <p:cNvPr id="8" name="TextBox 7">
            <a:extLst>
              <a:ext uri="{FF2B5EF4-FFF2-40B4-BE49-F238E27FC236}">
                <a16:creationId xmlns:a16="http://schemas.microsoft.com/office/drawing/2014/main" id="{1CBBB461-0309-43B6-8894-2780710B4386}"/>
              </a:ext>
            </a:extLst>
          </p:cNvPr>
          <p:cNvSpPr txBox="1"/>
          <p:nvPr/>
        </p:nvSpPr>
        <p:spPr>
          <a:xfrm rot="10800000" flipH="1" flipV="1">
            <a:off x="1104352" y="953846"/>
            <a:ext cx="10689595" cy="4524315"/>
          </a:xfrm>
          <a:prstGeom prst="rect">
            <a:avLst/>
          </a:prstGeom>
          <a:solidFill>
            <a:schemeClr val="bg1"/>
          </a:solidFill>
        </p:spPr>
        <p:txBody>
          <a:bodyPr wrap="square" rtlCol="0">
            <a:spAutoFit/>
          </a:bodyPr>
          <a:lstStyle/>
          <a:p>
            <a:pPr marL="342900" indent="-342900">
              <a:buAutoNum type="arabicPeriod"/>
            </a:pPr>
            <a:r>
              <a:rPr lang="en-GB" sz="3600" b="1" dirty="0"/>
              <a:t>JOCUND: </a:t>
            </a:r>
            <a:r>
              <a:rPr lang="en-GB" sz="3600" b="0" i="0" dirty="0">
                <a:solidFill>
                  <a:srgbClr val="111111"/>
                </a:solidFill>
                <a:effectLst/>
                <a:latin typeface="Roboto"/>
              </a:rPr>
              <a:t>cheerful and light-hearted.</a:t>
            </a:r>
          </a:p>
          <a:p>
            <a:pPr marL="342900" indent="-342900">
              <a:buAutoNum type="arabicPeriod"/>
            </a:pPr>
            <a:r>
              <a:rPr lang="en-GB" sz="3600" b="1" dirty="0"/>
              <a:t>REVERENTLY: </a:t>
            </a:r>
            <a:r>
              <a:rPr lang="en-GB" sz="3600" b="0" i="0" dirty="0">
                <a:solidFill>
                  <a:srgbClr val="111111"/>
                </a:solidFill>
                <a:effectLst/>
                <a:latin typeface="Roboto"/>
              </a:rPr>
              <a:t>with deep and solemn respect.</a:t>
            </a:r>
            <a:endParaRPr lang="en-GB" sz="3600" dirty="0">
              <a:solidFill>
                <a:srgbClr val="111111"/>
              </a:solidFill>
              <a:latin typeface="Roboto"/>
            </a:endParaRPr>
          </a:p>
          <a:p>
            <a:pPr marL="342900" indent="-342900">
              <a:buAutoNum type="arabicPeriod"/>
            </a:pPr>
            <a:r>
              <a:rPr lang="en-GB" sz="3600" b="1" dirty="0"/>
              <a:t>DESPONDENT: </a:t>
            </a:r>
            <a:r>
              <a:rPr lang="en-GB" sz="3600" b="0" i="0" dirty="0">
                <a:solidFill>
                  <a:srgbClr val="111111"/>
                </a:solidFill>
                <a:effectLst/>
                <a:latin typeface="Roboto"/>
              </a:rPr>
              <a:t>in low spirits from loss of hope or courage.</a:t>
            </a:r>
          </a:p>
          <a:p>
            <a:pPr marL="342900" indent="-342900">
              <a:buAutoNum type="arabicPeriod"/>
            </a:pPr>
            <a:r>
              <a:rPr lang="en-GB" sz="3600" b="1" dirty="0"/>
              <a:t>PERPLEXED: </a:t>
            </a:r>
            <a:r>
              <a:rPr lang="en-GB" sz="3600" b="0" i="0" dirty="0">
                <a:solidFill>
                  <a:srgbClr val="111111"/>
                </a:solidFill>
                <a:effectLst/>
                <a:latin typeface="Roboto"/>
              </a:rPr>
              <a:t>completely baffled; very puzzled.</a:t>
            </a:r>
            <a:endParaRPr lang="en-GB" sz="3600" dirty="0">
              <a:solidFill>
                <a:srgbClr val="111111"/>
              </a:solidFill>
              <a:latin typeface="Roboto"/>
            </a:endParaRPr>
          </a:p>
          <a:p>
            <a:pPr marL="342900" indent="-342900">
              <a:buAutoNum type="arabicPeriod"/>
            </a:pPr>
            <a:r>
              <a:rPr lang="en-GB" sz="3600" b="1" dirty="0"/>
              <a:t>CONTRADICTION: </a:t>
            </a:r>
            <a:r>
              <a:rPr lang="en-GB" sz="3600" b="0" i="0" dirty="0">
                <a:solidFill>
                  <a:srgbClr val="111111"/>
                </a:solidFill>
                <a:effectLst/>
                <a:latin typeface="Roboto"/>
              </a:rPr>
              <a:t>a combination of statements, ideas, or features which are opposed to one another.</a:t>
            </a:r>
            <a:r>
              <a:rPr lang="en-GB" sz="3600" b="1" dirty="0"/>
              <a:t> </a:t>
            </a:r>
          </a:p>
        </p:txBody>
      </p:sp>
    </p:spTree>
    <p:extLst>
      <p:ext uri="{BB962C8B-B14F-4D97-AF65-F5344CB8AC3E}">
        <p14:creationId xmlns:p14="http://schemas.microsoft.com/office/powerpoint/2010/main" val="1898048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597" y="30046"/>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STAVE 2: The Ghost of Christmas Past</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confidently explain how Dickens creates empathy for his characters?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29" name="Rectangle 28"/>
          <p:cNvSpPr/>
          <p:nvPr/>
        </p:nvSpPr>
        <p:spPr>
          <a:xfrm>
            <a:off x="925959" y="1794052"/>
            <a:ext cx="11015188" cy="2635867"/>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4000" dirty="0">
                <a:latin typeface="Century Gothic" panose="020B0502020202020204" pitchFamily="34" charset="0"/>
              </a:rPr>
              <a:t>Let’s continue reading from the beginning of Stave Two to ‘Although they had but that moment left the school behind them…’</a:t>
            </a:r>
          </a:p>
        </p:txBody>
      </p:sp>
      <p:sp>
        <p:nvSpPr>
          <p:cNvPr id="7" name="TextBox 6">
            <a:extLst>
              <a:ext uri="{FF2B5EF4-FFF2-40B4-BE49-F238E27FC236}">
                <a16:creationId xmlns:a16="http://schemas.microsoft.com/office/drawing/2014/main" id="{288D02AA-690D-4973-9CD5-541E64C913D7}"/>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80587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YOUR TASK</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lvl="0" indent="-342900">
              <a:buFontTx/>
              <a:buAutoNum type="arabicPeriod"/>
              <a:defRPr/>
            </a:pPr>
            <a:r>
              <a:rPr lang="en-GB" sz="1800" dirty="0">
                <a:solidFill>
                  <a:schemeClr val="tx1"/>
                </a:solidFill>
                <a:latin typeface="Berlin Sans FB" panose="020E0602020502020306" pitchFamily="34" charset="0"/>
              </a:rPr>
              <a:t>Can I confidently explain how Dickens creates empathy for his characters?</a:t>
            </a:r>
          </a:p>
          <a:p>
            <a:pPr marL="342900" lvl="0" indent="-342900">
              <a:buFontTx/>
              <a:buAutoNum type="arabicPeriod"/>
              <a:defRPr/>
            </a:pPr>
            <a:r>
              <a:rPr lang="en-GB" sz="1800" dirty="0">
                <a:solidFill>
                  <a:schemeClr val="tx1"/>
                </a:solidFill>
                <a:latin typeface="Berlin Sans FB" panose="020E0602020502020306" pitchFamily="34" charset="0"/>
              </a:rPr>
              <a:t>Can I explain how a writer uses language to convey key ideas?</a:t>
            </a:r>
          </a:p>
          <a:p>
            <a:pPr marL="342900" lvl="0" indent="-342900">
              <a:buFontTx/>
              <a:buAutoNum type="arabicPeriod"/>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800" b="0" i="0"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9683789" y="77273"/>
            <a:ext cx="2383715" cy="570008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r>
              <a:rPr lang="en-GB" sz="1400" dirty="0">
                <a:latin typeface="Century Gothic" panose="020B0502020202020204" pitchFamily="34" charset="0"/>
              </a:rPr>
              <a:t>Analyse Dickens’ description of the Ghost of Christmas Past using the correct subject terminology. Answer as annotations around the extract.</a:t>
            </a:r>
          </a:p>
          <a:p>
            <a:pPr algn="ctr"/>
            <a:endParaRPr lang="en-GB" sz="1600" dirty="0">
              <a:latin typeface="Century Gothic" panose="020B0502020202020204" pitchFamily="34" charset="0"/>
            </a:endParaRPr>
          </a:p>
          <a:p>
            <a:pPr algn="ctr"/>
            <a:r>
              <a:rPr lang="en-GB" sz="1600" dirty="0">
                <a:latin typeface="Century Gothic" panose="020B0502020202020204" pitchFamily="34" charset="0"/>
              </a:rPr>
              <a:t>In your answers, consider:</a:t>
            </a:r>
          </a:p>
          <a:p>
            <a:pPr marL="285750" indent="-285750" algn="ctr">
              <a:buFontTx/>
              <a:buChar char="-"/>
            </a:pPr>
            <a:r>
              <a:rPr lang="en-GB" sz="1600" dirty="0">
                <a:latin typeface="Century Gothic" panose="020B0502020202020204" pitchFamily="34" charset="0"/>
              </a:rPr>
              <a:t>Dickens’ purpose</a:t>
            </a:r>
          </a:p>
          <a:p>
            <a:pPr marL="285750" indent="-285750" algn="ctr">
              <a:buFontTx/>
              <a:buChar char="-"/>
            </a:pPr>
            <a:r>
              <a:rPr lang="en-GB" sz="1600" dirty="0">
                <a:latin typeface="Century Gothic" panose="020B0502020202020204" pitchFamily="34" charset="0"/>
              </a:rPr>
              <a:t>Social/historical context points</a:t>
            </a:r>
          </a:p>
          <a:p>
            <a:pPr marL="285750" indent="-285750" algn="ctr">
              <a:buFontTx/>
              <a:buChar char="-"/>
            </a:pPr>
            <a:r>
              <a:rPr lang="en-GB" sz="1600" dirty="0">
                <a:latin typeface="Century Gothic" panose="020B0502020202020204" pitchFamily="34" charset="0"/>
              </a:rPr>
              <a:t>Language devices</a:t>
            </a:r>
          </a:p>
          <a:p>
            <a:pPr marL="285750" indent="-285750" algn="ctr">
              <a:buFontTx/>
              <a:buChar char="-"/>
            </a:pPr>
            <a:r>
              <a:rPr lang="en-GB" sz="1600" dirty="0">
                <a:latin typeface="Century Gothic" panose="020B0502020202020204" pitchFamily="34" charset="0"/>
              </a:rPr>
              <a:t>Word Classes</a:t>
            </a:r>
          </a:p>
          <a:p>
            <a:pPr marL="285750" indent="-285750" algn="ctr">
              <a:buFontTx/>
              <a:buChar char="-"/>
            </a:pPr>
            <a:endParaRPr lang="en-GB" sz="1600" dirty="0">
              <a:latin typeface="Century Gothic" panose="020B0502020202020204" pitchFamily="34" charset="0"/>
            </a:endParaRPr>
          </a:p>
          <a:p>
            <a:pPr marL="285750" indent="-285750" algn="ctr">
              <a:buFontTx/>
              <a:buChar char="-"/>
            </a:pP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r>
              <a:rPr lang="en-GB" sz="1600" b="1" dirty="0">
                <a:solidFill>
                  <a:srgbClr val="FF0000"/>
                </a:solidFill>
                <a:latin typeface="Century Gothic" panose="020B0502020202020204" pitchFamily="34" charset="0"/>
              </a:rPr>
              <a:t>ALL</a:t>
            </a:r>
            <a:r>
              <a:rPr lang="en-GB" sz="1600" dirty="0">
                <a:latin typeface="Century Gothic" panose="020B0502020202020204" pitchFamily="34" charset="0"/>
              </a:rPr>
              <a:t> can attempt analysis of the </a:t>
            </a:r>
            <a:r>
              <a:rPr lang="en-GB" sz="1600" b="1" dirty="0">
                <a:solidFill>
                  <a:srgbClr val="FF0000"/>
                </a:solidFill>
                <a:latin typeface="Century Gothic" panose="020B0502020202020204" pitchFamily="34" charset="0"/>
              </a:rPr>
              <a:t>RED</a:t>
            </a:r>
            <a:r>
              <a:rPr lang="en-GB" sz="1600" dirty="0">
                <a:latin typeface="Century Gothic" panose="020B0502020202020204" pitchFamily="34" charset="0"/>
              </a:rPr>
              <a:t> terms.</a:t>
            </a:r>
          </a:p>
          <a:p>
            <a:pPr algn="ctr"/>
            <a:r>
              <a:rPr lang="en-GB" sz="1600" b="1" dirty="0">
                <a:solidFill>
                  <a:srgbClr val="00B050"/>
                </a:solidFill>
                <a:latin typeface="Century Gothic" panose="020B0502020202020204" pitchFamily="34" charset="0"/>
              </a:rPr>
              <a:t>SOME</a:t>
            </a:r>
            <a:r>
              <a:rPr lang="en-GB" sz="1600" dirty="0">
                <a:latin typeface="Century Gothic" panose="020B0502020202020204" pitchFamily="34" charset="0"/>
              </a:rPr>
              <a:t> can attempt analysis of the </a:t>
            </a:r>
            <a:r>
              <a:rPr lang="en-GB" sz="1600" b="1" dirty="0">
                <a:solidFill>
                  <a:srgbClr val="00B050"/>
                </a:solidFill>
                <a:latin typeface="Century Gothic" panose="020B0502020202020204" pitchFamily="34" charset="0"/>
              </a:rPr>
              <a:t>GREEN</a:t>
            </a:r>
            <a:r>
              <a:rPr lang="en-GB" sz="1600" dirty="0">
                <a:latin typeface="Century Gothic" panose="020B0502020202020204" pitchFamily="34" charset="0"/>
              </a:rPr>
              <a:t> terms.</a:t>
            </a:r>
          </a:p>
          <a:p>
            <a:pPr marL="285750" indent="-285750" algn="ctr">
              <a:buFontTx/>
              <a:buChar char="-"/>
            </a:pP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a:p>
            <a:pPr algn="ctr"/>
            <a:endParaRPr lang="en-GB" sz="1600" dirty="0">
              <a:latin typeface="Century Gothic" panose="020B0502020202020204" pitchFamily="34" charset="0"/>
            </a:endParaRPr>
          </a:p>
        </p:txBody>
      </p:sp>
      <p:sp>
        <p:nvSpPr>
          <p:cNvPr id="8" name="Rectangle 7"/>
          <p:cNvSpPr/>
          <p:nvPr/>
        </p:nvSpPr>
        <p:spPr>
          <a:xfrm>
            <a:off x="782298" y="876713"/>
            <a:ext cx="8727583" cy="4594329"/>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en-GB" sz="1400" dirty="0"/>
              <a:t>It was a </a:t>
            </a:r>
            <a:r>
              <a:rPr lang="en-GB" sz="1400" b="1" dirty="0">
                <a:solidFill>
                  <a:srgbClr val="FF0000"/>
                </a:solidFill>
              </a:rPr>
              <a:t>strange</a:t>
            </a:r>
            <a:r>
              <a:rPr lang="en-GB" sz="1400" dirty="0"/>
              <a:t> figure -- </a:t>
            </a:r>
            <a:r>
              <a:rPr lang="en-GB" sz="1400" b="1" dirty="0">
                <a:solidFill>
                  <a:srgbClr val="FF0000"/>
                </a:solidFill>
              </a:rPr>
              <a:t>like a child</a:t>
            </a:r>
            <a:r>
              <a:rPr lang="en-GB" sz="1400" dirty="0"/>
              <a:t>: </a:t>
            </a:r>
            <a:r>
              <a:rPr lang="en-GB" sz="1400" b="1" dirty="0">
                <a:solidFill>
                  <a:srgbClr val="00B050"/>
                </a:solidFill>
              </a:rPr>
              <a:t>yet not so like a child as like an old man</a:t>
            </a:r>
            <a:r>
              <a:rPr lang="en-GB" sz="1400" dirty="0"/>
              <a:t>, viewed through some </a:t>
            </a:r>
            <a:r>
              <a:rPr lang="en-GB" sz="1400" b="1" dirty="0">
                <a:solidFill>
                  <a:srgbClr val="FF0000"/>
                </a:solidFill>
              </a:rPr>
              <a:t>supernatural </a:t>
            </a:r>
            <a:r>
              <a:rPr lang="en-GB" sz="1400" dirty="0"/>
              <a:t>medium, which gave him the appearance of having receded from the view, and being diminished to a child's proportions. Its hair, which hung about its neck and down its back, was white as if with age; and yet the face had not a wrinkle in it, and </a:t>
            </a:r>
            <a:r>
              <a:rPr lang="en-GB" sz="1400" b="1" dirty="0">
                <a:solidFill>
                  <a:srgbClr val="00B050"/>
                </a:solidFill>
              </a:rPr>
              <a:t>the </a:t>
            </a:r>
            <a:r>
              <a:rPr lang="en-GB" sz="1400" b="1" dirty="0" err="1">
                <a:solidFill>
                  <a:srgbClr val="00B050"/>
                </a:solidFill>
              </a:rPr>
              <a:t>tenderest</a:t>
            </a:r>
            <a:r>
              <a:rPr lang="en-GB" sz="1400" b="1" dirty="0">
                <a:solidFill>
                  <a:srgbClr val="00B050"/>
                </a:solidFill>
              </a:rPr>
              <a:t> bloom </a:t>
            </a:r>
            <a:r>
              <a:rPr lang="en-GB" sz="1400" dirty="0"/>
              <a:t>was on the skin</a:t>
            </a:r>
            <a:r>
              <a:rPr lang="en-GB" sz="1400" b="1" dirty="0">
                <a:solidFill>
                  <a:schemeClr val="tx1"/>
                </a:solidFill>
              </a:rPr>
              <a:t>.</a:t>
            </a:r>
            <a:r>
              <a:rPr lang="en-GB" sz="1400" b="1" dirty="0">
                <a:solidFill>
                  <a:srgbClr val="FF0000"/>
                </a:solidFill>
              </a:rPr>
              <a:t> The arms were very long and muscular</a:t>
            </a:r>
            <a:r>
              <a:rPr lang="en-GB" sz="1400" dirty="0"/>
              <a:t>; the hands the same, as if its hold were of uncommon strength. Its legs and feet, most </a:t>
            </a:r>
            <a:r>
              <a:rPr lang="en-GB" sz="1400" b="1" dirty="0">
                <a:solidFill>
                  <a:srgbClr val="FF0000"/>
                </a:solidFill>
              </a:rPr>
              <a:t>delicately formed</a:t>
            </a:r>
            <a:r>
              <a:rPr lang="en-GB" sz="1400" dirty="0"/>
              <a:t>, were, like those upper members, bare. It wore a tunic of the </a:t>
            </a:r>
            <a:r>
              <a:rPr lang="en-GB" sz="1400" b="1" dirty="0">
                <a:solidFill>
                  <a:srgbClr val="FF0000"/>
                </a:solidFill>
              </a:rPr>
              <a:t>purest white</a:t>
            </a:r>
            <a:r>
              <a:rPr lang="en-GB" sz="1400" dirty="0"/>
              <a:t>, and round its waist was bound a </a:t>
            </a:r>
            <a:r>
              <a:rPr lang="en-GB" sz="1400" b="1" dirty="0">
                <a:solidFill>
                  <a:srgbClr val="00B050"/>
                </a:solidFill>
              </a:rPr>
              <a:t>lustrous belt, the sheen of which was beautiful</a:t>
            </a:r>
            <a:r>
              <a:rPr lang="en-GB" sz="1400" dirty="0"/>
              <a:t>. </a:t>
            </a:r>
            <a:r>
              <a:rPr lang="en-GB" sz="1400" b="1" dirty="0">
                <a:solidFill>
                  <a:srgbClr val="00B050"/>
                </a:solidFill>
              </a:rPr>
              <a:t>It held a branch of fresh green holly in its hand; and, in singular contradiction of that wintry emblem, had its dress trimmed with summer flowers. </a:t>
            </a:r>
            <a:r>
              <a:rPr lang="en-GB" sz="1400" dirty="0"/>
              <a:t>But the strangest thing about it was, that from the crown of its head there sprung a </a:t>
            </a:r>
            <a:r>
              <a:rPr lang="en-GB" sz="1400" b="1" dirty="0">
                <a:solidFill>
                  <a:srgbClr val="FF0000"/>
                </a:solidFill>
              </a:rPr>
              <a:t>bright clear jet of light</a:t>
            </a:r>
            <a:r>
              <a:rPr lang="en-GB" sz="1400" dirty="0"/>
              <a:t>, by which all this was visible; and which was doubtless the occasion of its using, in its duller moments, a great extinguisher for a cap, which it now held under its arm.</a:t>
            </a:r>
          </a:p>
          <a:p>
            <a:endParaRPr lang="en-GB" sz="1400" dirty="0"/>
          </a:p>
          <a:p>
            <a:r>
              <a:rPr lang="en-GB" sz="1400" dirty="0"/>
              <a:t>Even this, though, when Scrooge looked at it with increasing steadiness, was not its strangest quality. For as its belt </a:t>
            </a:r>
            <a:r>
              <a:rPr lang="en-GB" sz="1400" b="1" dirty="0">
                <a:solidFill>
                  <a:srgbClr val="FF0000"/>
                </a:solidFill>
              </a:rPr>
              <a:t>sparkled and glittered</a:t>
            </a:r>
            <a:r>
              <a:rPr lang="en-GB" sz="1400" dirty="0"/>
              <a:t> now in one part and now in another, and what was light one instant, at another time was dark, so the figure itself </a:t>
            </a:r>
            <a:r>
              <a:rPr lang="en-GB" sz="1400" b="1" dirty="0">
                <a:solidFill>
                  <a:srgbClr val="00B050"/>
                </a:solidFill>
              </a:rPr>
              <a:t>fluctuated in its distinctness</a:t>
            </a:r>
            <a:r>
              <a:rPr lang="en-GB" sz="1400" dirty="0"/>
              <a:t>: being now a thing with one arm, now with one leg, now with twenty legs, now a pair of legs without a head, now a head without a body: of which dissolving parts, no outline would be visible in the dense gloom wherein they melted away. And in the very wonder of this, it would be itself again; distinct and clear as ever.</a:t>
            </a:r>
          </a:p>
          <a:p>
            <a:endParaRPr lang="en-GB" sz="1400" dirty="0"/>
          </a:p>
          <a:p>
            <a:r>
              <a:rPr lang="en-GB" sz="1400" dirty="0"/>
              <a:t>"Are you the Spirit, sir, whose coming was foretold to me?" asked Scrooge.</a:t>
            </a:r>
          </a:p>
          <a:p>
            <a:r>
              <a:rPr lang="en-GB" sz="1400" dirty="0"/>
              <a:t>"I am."</a:t>
            </a:r>
          </a:p>
          <a:p>
            <a:r>
              <a:rPr lang="en-GB" sz="1400" b="1" dirty="0">
                <a:solidFill>
                  <a:srgbClr val="FF0000"/>
                </a:solidFill>
              </a:rPr>
              <a:t>The voice was soft and gentle</a:t>
            </a:r>
            <a:r>
              <a:rPr lang="en-GB" sz="1400" dirty="0"/>
              <a:t>. </a:t>
            </a:r>
            <a:r>
              <a:rPr lang="en-GB" sz="1400" b="1" dirty="0">
                <a:solidFill>
                  <a:srgbClr val="00B050"/>
                </a:solidFill>
              </a:rPr>
              <a:t>Singularly low, as if instead of being so close beside him, it were at a distance.</a:t>
            </a:r>
          </a:p>
        </p:txBody>
      </p:sp>
      <p:sp>
        <p:nvSpPr>
          <p:cNvPr id="4" name="Horizontal Scroll 3"/>
          <p:cNvSpPr/>
          <p:nvPr/>
        </p:nvSpPr>
        <p:spPr>
          <a:xfrm rot="21352449">
            <a:off x="9356905" y="3604148"/>
            <a:ext cx="2072472" cy="656504"/>
          </a:xfrm>
          <a:prstGeom prst="horizontalScroll">
            <a:avLst/>
          </a:prstGeom>
          <a:ln w="38100">
            <a:solidFill>
              <a:schemeClr val="accent1"/>
            </a:solidFill>
          </a:ln>
          <a:effectLst>
            <a:glow rad="1016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Berlin Sans FB" panose="020E0602020502020306" pitchFamily="34" charset="0"/>
              </a:rPr>
              <a:t>NOT SURE WHERE TO BEGIN?</a:t>
            </a:r>
          </a:p>
        </p:txBody>
      </p:sp>
      <p:sp>
        <p:nvSpPr>
          <p:cNvPr id="11" name="Rectangle 10"/>
          <p:cNvSpPr/>
          <p:nvPr/>
        </p:nvSpPr>
        <p:spPr>
          <a:xfrm>
            <a:off x="6802935" y="-20482"/>
            <a:ext cx="2196884" cy="1015663"/>
          </a:xfrm>
          <a:prstGeom prst="rect">
            <a:avLst/>
          </a:prstGeom>
          <a:noFill/>
        </p:spPr>
        <p:txBody>
          <a:bodyPr wrap="none" lIns="91440" tIns="45720" rIns="91440" bIns="45720">
            <a:spAutoFit/>
          </a:bodyPr>
          <a:lstStyle/>
          <a:p>
            <a:pPr algn="ctr"/>
            <a:r>
              <a:rPr lang="en-US" sz="2000" b="1" dirty="0">
                <a:ln w="22225">
                  <a:solidFill>
                    <a:schemeClr val="accent2"/>
                  </a:solidFill>
                  <a:prstDash val="solid"/>
                </a:ln>
                <a:solidFill>
                  <a:schemeClr val="accent2">
                    <a:lumMod val="40000"/>
                    <a:lumOff val="60000"/>
                  </a:schemeClr>
                </a:solidFill>
              </a:rPr>
              <a:t>AO2:</a:t>
            </a:r>
          </a:p>
          <a:p>
            <a:pPr algn="ctr"/>
            <a:r>
              <a:rPr lang="en-US" sz="2000" b="1" cap="none" spc="0" dirty="0" err="1">
                <a:ln w="22225">
                  <a:solidFill>
                    <a:schemeClr val="accent2"/>
                  </a:solidFill>
                  <a:prstDash val="solid"/>
                </a:ln>
                <a:solidFill>
                  <a:schemeClr val="accent2">
                    <a:lumMod val="40000"/>
                    <a:lumOff val="60000"/>
                  </a:schemeClr>
                </a:solidFill>
                <a:effectLst/>
              </a:rPr>
              <a:t>Analyse</a:t>
            </a:r>
            <a:r>
              <a:rPr lang="en-US" sz="2000" b="1" cap="none" spc="0" dirty="0">
                <a:ln w="22225">
                  <a:solidFill>
                    <a:schemeClr val="accent2"/>
                  </a:solidFill>
                  <a:prstDash val="solid"/>
                </a:ln>
                <a:solidFill>
                  <a:schemeClr val="accent2">
                    <a:lumMod val="40000"/>
                    <a:lumOff val="60000"/>
                  </a:schemeClr>
                </a:solidFill>
                <a:effectLst/>
              </a:rPr>
              <a:t> Language/</a:t>
            </a:r>
          </a:p>
          <a:p>
            <a:pPr algn="ctr"/>
            <a:r>
              <a:rPr lang="en-US" sz="2000" b="1" dirty="0">
                <a:ln w="22225">
                  <a:solidFill>
                    <a:schemeClr val="accent2"/>
                  </a:solidFill>
                  <a:prstDash val="solid"/>
                </a:ln>
                <a:solidFill>
                  <a:schemeClr val="accent2">
                    <a:lumMod val="40000"/>
                    <a:lumOff val="60000"/>
                  </a:schemeClr>
                </a:solidFill>
              </a:rPr>
              <a:t>Form/Structure</a:t>
            </a:r>
            <a:endParaRPr lang="en-US" sz="2000" b="1" cap="none" spc="0" dirty="0">
              <a:ln w="22225">
                <a:solidFill>
                  <a:schemeClr val="accent2"/>
                </a:solidFill>
                <a:prstDash val="solid"/>
              </a:ln>
              <a:solidFill>
                <a:schemeClr val="accent2">
                  <a:lumMod val="40000"/>
                  <a:lumOff val="60000"/>
                </a:schemeClr>
              </a:solidFill>
              <a:effectLst/>
            </a:endParaRPr>
          </a:p>
        </p:txBody>
      </p:sp>
      <p:sp>
        <p:nvSpPr>
          <p:cNvPr id="9" name="TextBox 8">
            <a:extLst>
              <a:ext uri="{FF2B5EF4-FFF2-40B4-BE49-F238E27FC236}">
                <a16:creationId xmlns:a16="http://schemas.microsoft.com/office/drawing/2014/main" id="{8AE123EF-9264-4E07-BC8C-A5D4A8772BD8}"/>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3989701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597" y="170870"/>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YOUR TASK: </a:t>
            </a:r>
            <a:r>
              <a:rPr lang="en-GB" sz="2400" dirty="0">
                <a:solidFill>
                  <a:prstClr val="black"/>
                </a:solidFill>
                <a:latin typeface="Berlin Sans FB" panose="020E0602020502020306" pitchFamily="34" charset="0"/>
              </a:rPr>
              <a:t>Find a quote to answer these questions about Scrooge’s school life.</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lvl="0" indent="-342900">
              <a:buFontTx/>
              <a:buAutoNum type="arabicPeriod"/>
              <a:defRPr/>
            </a:pPr>
            <a:r>
              <a:rPr lang="en-GB" sz="1800" dirty="0">
                <a:solidFill>
                  <a:schemeClr val="tx1"/>
                </a:solidFill>
                <a:latin typeface="Berlin Sans FB" panose="020E0602020502020306" pitchFamily="34" charset="0"/>
              </a:rPr>
              <a:t>Can I confidently explain how Dickens creates empathy for his characters?</a:t>
            </a:r>
          </a:p>
          <a:p>
            <a:pPr marL="342900" lvl="0" indent="-342900">
              <a:buFontTx/>
              <a:buAutoNum type="arabicPeriod"/>
              <a:defRPr/>
            </a:pPr>
            <a:r>
              <a:rPr lang="en-GB" sz="1800" dirty="0">
                <a:solidFill>
                  <a:schemeClr val="tx1"/>
                </a:solidFill>
                <a:latin typeface="Berlin Sans FB" panose="020E0602020502020306" pitchFamily="34" charset="0"/>
              </a:rPr>
              <a:t>Can I explain how a writer uses language to convey key ideas?</a:t>
            </a:r>
          </a:p>
          <a:p>
            <a:pPr marL="342900" lvl="0" indent="-342900">
              <a:buFontTx/>
              <a:buAutoNum type="arabicPeriod"/>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800" b="0" i="0" strike="noStrike" kern="1200" cap="none" spc="0" normalizeH="0" baseline="0" noProof="0" dirty="0">
              <a:ln>
                <a:noFill/>
              </a:ln>
              <a:solidFill>
                <a:prstClr val="black"/>
              </a:solidFill>
              <a:effectLst/>
              <a:uLnTx/>
              <a:uFillTx/>
              <a:latin typeface="Open Sans"/>
            </a:endParaRPr>
          </a:p>
        </p:txBody>
      </p:sp>
      <p:pic>
        <p:nvPicPr>
          <p:cNvPr id="3074" name="Picture 2" descr="Image result for scrooge as a school bo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93222" y="1549472"/>
            <a:ext cx="2589568" cy="341297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0851981">
            <a:off x="7251030" y="1196474"/>
            <a:ext cx="1246360" cy="94931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81205">
            <a:off x="7152959" y="4160460"/>
            <a:ext cx="1246360" cy="94931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089098">
            <a:off x="2882215" y="3865508"/>
            <a:ext cx="1246360" cy="9493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mage result for green arrow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1508648">
            <a:off x="3074834" y="1340714"/>
            <a:ext cx="1246360" cy="949311"/>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a:xfrm>
            <a:off x="1163067" y="917748"/>
            <a:ext cx="1812318" cy="1723952"/>
          </a:xfrm>
          <a:prstGeom prst="roundRect">
            <a:avLst/>
          </a:prstGeom>
          <a:ln w="28575">
            <a:solidFill>
              <a:schemeClr val="accent1"/>
            </a:solidFill>
          </a:ln>
          <a:effectLst>
            <a:glow rad="139700">
              <a:schemeClr val="accent1">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1600" dirty="0">
                <a:latin typeface="Century Gothic" panose="020B0502020202020204" pitchFamily="34" charset="0"/>
              </a:rPr>
              <a:t>What do we learn about Scrooge as a student? </a:t>
            </a:r>
          </a:p>
        </p:txBody>
      </p:sp>
      <p:sp>
        <p:nvSpPr>
          <p:cNvPr id="15" name="Rounded Rectangle 14"/>
          <p:cNvSpPr/>
          <p:nvPr/>
        </p:nvSpPr>
        <p:spPr>
          <a:xfrm>
            <a:off x="8706197" y="981238"/>
            <a:ext cx="2692455" cy="1509020"/>
          </a:xfrm>
          <a:prstGeom prst="roundRect">
            <a:avLst/>
          </a:prstGeom>
          <a:ln w="28575">
            <a:solidFill>
              <a:srgbClr val="FF0000"/>
            </a:solidFill>
          </a:ln>
          <a:effectLst>
            <a:glow rad="139700">
              <a:schemeClr val="accent2">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Century Gothic" panose="020B0502020202020204" pitchFamily="34" charset="0"/>
              </a:rPr>
              <a:t>What do we learn about Scrooge’s relationship with his parents?</a:t>
            </a:r>
          </a:p>
        </p:txBody>
      </p:sp>
      <p:sp>
        <p:nvSpPr>
          <p:cNvPr id="16" name="Rounded Rectangle 15"/>
          <p:cNvSpPr/>
          <p:nvPr/>
        </p:nvSpPr>
        <p:spPr>
          <a:xfrm>
            <a:off x="8706197" y="3849091"/>
            <a:ext cx="2503212" cy="1380130"/>
          </a:xfrm>
          <a:prstGeom prst="roundRect">
            <a:avLst/>
          </a:prstGeom>
          <a:ln w="28575">
            <a:solidFill>
              <a:srgbClr val="00B050"/>
            </a:solidFill>
          </a:ln>
          <a:effectLst>
            <a:glow rad="1397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dirty="0">
                <a:latin typeface="Century Gothic" panose="020B0502020202020204" pitchFamily="34" charset="0"/>
              </a:rPr>
              <a:t>How is Scrooge treated in the school community?</a:t>
            </a:r>
          </a:p>
        </p:txBody>
      </p:sp>
      <p:sp>
        <p:nvSpPr>
          <p:cNvPr id="17" name="Rounded Rectangle 16"/>
          <p:cNvSpPr/>
          <p:nvPr/>
        </p:nvSpPr>
        <p:spPr>
          <a:xfrm>
            <a:off x="809690" y="3769983"/>
            <a:ext cx="2162024" cy="1542490"/>
          </a:xfrm>
          <a:prstGeom prst="roundRect">
            <a:avLst/>
          </a:prstGeom>
          <a:ln w="28575">
            <a:solidFill>
              <a:srgbClr val="FFC000"/>
            </a:solidFill>
          </a:ln>
          <a:effectLst>
            <a:glow rad="1397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latin typeface="Century Gothic" panose="020B0502020202020204" pitchFamily="34" charset="0"/>
              </a:rPr>
              <a:t>What can Scrooge learn from seeing this moment in his past?</a:t>
            </a:r>
          </a:p>
        </p:txBody>
      </p:sp>
      <p:sp>
        <p:nvSpPr>
          <p:cNvPr id="9" name="TextBox 8">
            <a:extLst>
              <a:ext uri="{FF2B5EF4-FFF2-40B4-BE49-F238E27FC236}">
                <a16:creationId xmlns:a16="http://schemas.microsoft.com/office/drawing/2014/main" id="{11494C5B-CFAC-4E14-84E2-5CA215C9014E}"/>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697973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074"/>
                                        </p:tgtEl>
                                        <p:attrNameLst>
                                          <p:attrName>style.visibility</p:attrName>
                                        </p:attrNameLst>
                                      </p:cBhvr>
                                      <p:to>
                                        <p:strVal val="visible"/>
                                      </p:to>
                                    </p:set>
                                    <p:anim calcmode="lin" valueType="num">
                                      <p:cBhvr additive="base">
                                        <p:cTn id="23" dur="500" fill="hold"/>
                                        <p:tgtEl>
                                          <p:spTgt spid="3074"/>
                                        </p:tgtEl>
                                        <p:attrNameLst>
                                          <p:attrName>ppt_x</p:attrName>
                                        </p:attrNameLst>
                                      </p:cBhvr>
                                      <p:tavLst>
                                        <p:tav tm="0">
                                          <p:val>
                                            <p:strVal val="#ppt_x"/>
                                          </p:val>
                                        </p:tav>
                                        <p:tav tm="100000">
                                          <p:val>
                                            <p:strVal val="#ppt_x"/>
                                          </p:val>
                                        </p:tav>
                                      </p:tavLst>
                                    </p:anim>
                                    <p:anim calcmode="lin" valueType="num">
                                      <p:cBhvr additive="base">
                                        <p:cTn id="24" dur="500" fill="hold"/>
                                        <p:tgtEl>
                                          <p:spTgt spid="307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076"/>
                                        </p:tgtEl>
                                        <p:attrNameLst>
                                          <p:attrName>style.visibility</p:attrName>
                                        </p:attrNameLst>
                                      </p:cBhvr>
                                      <p:to>
                                        <p:strVal val="visible"/>
                                      </p:to>
                                    </p:set>
                                    <p:anim calcmode="lin" valueType="num">
                                      <p:cBhvr additive="base">
                                        <p:cTn id="27" dur="500" fill="hold"/>
                                        <p:tgtEl>
                                          <p:spTgt spid="3076"/>
                                        </p:tgtEl>
                                        <p:attrNameLst>
                                          <p:attrName>ppt_x</p:attrName>
                                        </p:attrNameLst>
                                      </p:cBhvr>
                                      <p:tavLst>
                                        <p:tav tm="0">
                                          <p:val>
                                            <p:strVal val="#ppt_x"/>
                                          </p:val>
                                        </p:tav>
                                        <p:tav tm="100000">
                                          <p:val>
                                            <p:strVal val="#ppt_x"/>
                                          </p:val>
                                        </p:tav>
                                      </p:tavLst>
                                    </p:anim>
                                    <p:anim calcmode="lin" valueType="num">
                                      <p:cBhvr additive="base">
                                        <p:cTn id="28" dur="500" fill="hold"/>
                                        <p:tgtEl>
                                          <p:spTgt spid="307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597" y="30046"/>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STAVE 2: The Ghost of Christmas Past</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confidently explain how Dickens creates empathy for his characters?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explain how a writer uses language to convey key ideas?</a:t>
            </a:r>
          </a:p>
          <a:p>
            <a:pPr marL="342900" marR="0" lvl="0" indent="-342900" defTabSz="914400" rtl="0" eaLnBrk="1" fontAlgn="auto" latinLnBrk="0" hangingPunct="1">
              <a:lnSpc>
                <a:spcPct val="100000"/>
              </a:lnSpc>
              <a:spcBef>
                <a:spcPct val="0"/>
              </a:spcBef>
              <a:spcAft>
                <a:spcPts val="0"/>
              </a:spcAft>
              <a:buClrTx/>
              <a:buSzTx/>
              <a:buFontTx/>
              <a:buAutoNum type="arabicPeriod"/>
              <a:tabLst/>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2000" b="0" i="0" strike="noStrike" kern="1200" cap="none" spc="0" normalizeH="0" baseline="0" noProof="0" dirty="0">
              <a:ln>
                <a:noFill/>
              </a:ln>
              <a:solidFill>
                <a:prstClr val="black"/>
              </a:solidFill>
              <a:effectLst/>
              <a:uLnTx/>
              <a:uFillTx/>
              <a:latin typeface="Open Sans"/>
              <a:ea typeface="+mn-ea"/>
              <a:cs typeface="+mn-cs"/>
            </a:endParaRPr>
          </a:p>
        </p:txBody>
      </p:sp>
      <p:sp>
        <p:nvSpPr>
          <p:cNvPr id="29" name="Rectangle 28"/>
          <p:cNvSpPr/>
          <p:nvPr/>
        </p:nvSpPr>
        <p:spPr>
          <a:xfrm>
            <a:off x="933757" y="1017396"/>
            <a:ext cx="11015188" cy="4246984"/>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4000" i="1" dirty="0">
                <a:latin typeface="Californian FB" panose="0207040306080B030204" pitchFamily="18" charset="0"/>
              </a:rPr>
              <a:t>In your opinion, what makes a good boss?</a:t>
            </a:r>
          </a:p>
          <a:p>
            <a:pPr algn="ctr"/>
            <a:r>
              <a:rPr lang="en-GB" sz="4000" i="1" dirty="0">
                <a:latin typeface="Californian FB" panose="0207040306080B030204" pitchFamily="18" charset="0"/>
              </a:rPr>
              <a:t>Does Scrooge fulfil your criteria?</a:t>
            </a:r>
          </a:p>
          <a:p>
            <a:pPr algn="ctr"/>
            <a:endParaRPr lang="en-GB" sz="4000" dirty="0">
              <a:latin typeface="Century Gothic" panose="020B0502020202020204" pitchFamily="34" charset="0"/>
            </a:endParaRPr>
          </a:p>
          <a:p>
            <a:pPr algn="ctr"/>
            <a:r>
              <a:rPr lang="en-GB" sz="4000" dirty="0">
                <a:latin typeface="Century Gothic" panose="020B0502020202020204" pitchFamily="34" charset="0"/>
              </a:rPr>
              <a:t>Read from ‘Although they had but that moment left the school’ to ‘came upon his feet again without a stagger’.</a:t>
            </a:r>
          </a:p>
        </p:txBody>
      </p:sp>
      <p:sp>
        <p:nvSpPr>
          <p:cNvPr id="7" name="TextBox 6">
            <a:extLst>
              <a:ext uri="{FF2B5EF4-FFF2-40B4-BE49-F238E27FC236}">
                <a16:creationId xmlns:a16="http://schemas.microsoft.com/office/drawing/2014/main" id="{288D02AA-690D-4973-9CD5-541E64C913D7}"/>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Reading Activity</a:t>
            </a:r>
          </a:p>
        </p:txBody>
      </p:sp>
    </p:spTree>
    <p:extLst>
      <p:ext uri="{BB962C8B-B14F-4D97-AF65-F5344CB8AC3E}">
        <p14:creationId xmlns:p14="http://schemas.microsoft.com/office/powerpoint/2010/main" val="25541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fill="hold"/>
                                        <p:tgtEl>
                                          <p:spTgt spid="29"/>
                                        </p:tgtEl>
                                        <p:attrNameLst>
                                          <p:attrName>ppt_x</p:attrName>
                                        </p:attrNameLst>
                                      </p:cBhvr>
                                      <p:tavLst>
                                        <p:tav tm="0">
                                          <p:val>
                                            <p:strVal val="#ppt_x"/>
                                          </p:val>
                                        </p:tav>
                                        <p:tav tm="100000">
                                          <p:val>
                                            <p:strVal val="#ppt_x"/>
                                          </p:val>
                                        </p:tav>
                                      </p:tavLst>
                                    </p:anim>
                                    <p:anim calcmode="lin" valueType="num">
                                      <p:cBhvr additive="base">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sso</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Image result for a christmas car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91744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txBox="1">
            <a:spLocks/>
          </p:cNvSpPr>
          <p:nvPr/>
        </p:nvSpPr>
        <p:spPr>
          <a:xfrm>
            <a:off x="1587" y="159949"/>
            <a:ext cx="12190413" cy="654803"/>
          </a:xfrm>
          <a:prstGeom prst="rect">
            <a:avLst/>
          </a:prstGeom>
          <a:gradFill flip="none" rotWithShape="1">
            <a:gsLst>
              <a:gs pos="0">
                <a:srgbClr val="3C1402">
                  <a:tint val="50000"/>
                  <a:satMod val="300000"/>
                </a:srgbClr>
              </a:gs>
              <a:gs pos="35000">
                <a:srgbClr val="3C1402">
                  <a:tint val="37000"/>
                  <a:satMod val="300000"/>
                </a:srgbClr>
              </a:gs>
              <a:gs pos="100000">
                <a:srgbClr val="3C1402">
                  <a:tint val="15000"/>
                  <a:satMod val="350000"/>
                </a:srgbClr>
              </a:gs>
            </a:gsLst>
            <a:lin ang="13500000" scaled="1"/>
            <a:tileRect/>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R="0" lvl="0" algn="l" defTabSz="914400" rtl="0" eaLnBrk="1" fontAlgn="auto" latinLnBrk="0" hangingPunct="1">
              <a:lnSpc>
                <a:spcPct val="100000"/>
              </a:lnSpc>
              <a:spcBef>
                <a:spcPct val="0"/>
              </a:spcBef>
              <a:spcAft>
                <a:spcPts val="0"/>
              </a:spcAft>
              <a:buClrTx/>
              <a:buSzTx/>
              <a:tabLst/>
              <a:defRPr/>
            </a:pPr>
            <a:r>
              <a:rPr lang="en-GB" sz="3600" dirty="0">
                <a:solidFill>
                  <a:prstClr val="black"/>
                </a:solidFill>
                <a:latin typeface="Berlin Sans FB" panose="020E0602020502020306" pitchFamily="34" charset="0"/>
              </a:rPr>
              <a:t>          YOUR TASK: FEZZIWIG</a:t>
            </a:r>
          </a:p>
          <a:p>
            <a:pPr marL="457200" marR="0" lvl="0" indent="-457200" defTabSz="914400" rtl="0" eaLnBrk="1" fontAlgn="auto" latinLnBrk="0" hangingPunct="1">
              <a:lnSpc>
                <a:spcPct val="100000"/>
              </a:lnSpc>
              <a:spcBef>
                <a:spcPct val="0"/>
              </a:spcBef>
              <a:spcAft>
                <a:spcPts val="0"/>
              </a:spcAft>
              <a:buClrTx/>
              <a:buSzTx/>
              <a:buFontTx/>
              <a:buAutoNum type="arabicPeriod"/>
              <a:tabLst/>
              <a:defRPr/>
            </a:pPr>
            <a:endParaRPr kumimoji="0" lang="en-GB" sz="1600" b="0" i="0" u="none" strike="noStrike" kern="1200" cap="none" spc="0" normalizeH="0" baseline="0" noProof="0" dirty="0">
              <a:ln>
                <a:noFill/>
              </a:ln>
              <a:solidFill>
                <a:prstClr val="black"/>
              </a:solidFill>
              <a:effectLst/>
              <a:uLnTx/>
              <a:uFillTx/>
              <a:latin typeface="Open Sans"/>
            </a:endParaRPr>
          </a:p>
        </p:txBody>
      </p:sp>
      <p:sp>
        <p:nvSpPr>
          <p:cNvPr id="6" name="Title 1"/>
          <p:cNvSpPr txBox="1">
            <a:spLocks/>
          </p:cNvSpPr>
          <p:nvPr/>
        </p:nvSpPr>
        <p:spPr>
          <a:xfrm>
            <a:off x="0" y="5596928"/>
            <a:ext cx="12190413" cy="1168078"/>
          </a:xfrm>
          <a:prstGeom prst="rect">
            <a:avLst/>
          </a:prstGeom>
          <a:gradFill rotWithShape="1">
            <a:gsLst>
              <a:gs pos="0">
                <a:srgbClr val="3C1402">
                  <a:tint val="50000"/>
                  <a:satMod val="300000"/>
                </a:srgbClr>
              </a:gs>
              <a:gs pos="35000">
                <a:srgbClr val="3C1402">
                  <a:tint val="37000"/>
                  <a:satMod val="300000"/>
                </a:srgbClr>
              </a:gs>
              <a:gs pos="100000">
                <a:srgbClr val="3C1402">
                  <a:tint val="15000"/>
                  <a:satMod val="350000"/>
                </a:srgbClr>
              </a:gs>
            </a:gsLst>
            <a:lin ang="16200000" scaled="1"/>
          </a:gradFill>
          <a:ln w="9525" cap="flat" cmpd="sng" algn="ctr">
            <a:solidFill>
              <a:srgbClr val="3C1402">
                <a:shade val="95000"/>
                <a:satMod val="105000"/>
              </a:srgbClr>
            </a:solidFill>
            <a:prstDash val="solid"/>
          </a:ln>
          <a:effectLst>
            <a:outerShdw blurRad="40000" dist="20000" dir="5400000" rotWithShape="0">
              <a:srgbClr val="000000">
                <a:alpha val="38000"/>
              </a:srgbClr>
            </a:outerShdw>
          </a:effectLst>
        </p:spPr>
        <p:txBody>
          <a:bodyP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marR="0" lvl="0" indent="0" defTabSz="914400" rtl="0" eaLnBrk="1" fontAlgn="auto" latinLnBrk="0" hangingPunct="1">
              <a:lnSpc>
                <a:spcPct val="100000"/>
              </a:lnSpc>
              <a:spcBef>
                <a:spcPct val="0"/>
              </a:spcBef>
              <a:spcAft>
                <a:spcPts val="0"/>
              </a:spcAft>
              <a:buClrTx/>
              <a:buSzTx/>
              <a:buFontTx/>
              <a:buNone/>
              <a:tabLst/>
              <a:defRPr/>
            </a:pPr>
            <a:r>
              <a:rPr lang="en-GB" sz="1400" b="1" u="sng" dirty="0">
                <a:solidFill>
                  <a:schemeClr val="tx1"/>
                </a:solidFill>
                <a:latin typeface="Berlin Sans FB" panose="020E0602020502020306" pitchFamily="34" charset="0"/>
              </a:rPr>
              <a:t>Today’s key questions:</a:t>
            </a:r>
          </a:p>
          <a:p>
            <a:pPr marL="342900" lvl="0" indent="-342900">
              <a:buFontTx/>
              <a:buAutoNum type="arabicPeriod"/>
              <a:defRPr/>
            </a:pPr>
            <a:r>
              <a:rPr lang="en-GB" sz="1800" dirty="0">
                <a:solidFill>
                  <a:schemeClr val="tx1"/>
                </a:solidFill>
                <a:latin typeface="Berlin Sans FB" panose="020E0602020502020306" pitchFamily="34" charset="0"/>
              </a:rPr>
              <a:t>Can I confidently explain how Dickens creates empathy for his characters?</a:t>
            </a:r>
          </a:p>
          <a:p>
            <a:pPr marL="342900" lvl="0" indent="-342900">
              <a:buFontTx/>
              <a:buAutoNum type="arabicPeriod"/>
              <a:defRPr/>
            </a:pPr>
            <a:r>
              <a:rPr lang="en-GB" sz="1800" dirty="0">
                <a:solidFill>
                  <a:schemeClr val="tx1"/>
                </a:solidFill>
                <a:latin typeface="Berlin Sans FB" panose="020E0602020502020306" pitchFamily="34" charset="0"/>
              </a:rPr>
              <a:t>Can I explain how a writer uses language to convey key ideas?</a:t>
            </a:r>
          </a:p>
          <a:p>
            <a:pPr marL="342900" lvl="0" indent="-342900">
              <a:buFontTx/>
              <a:buAutoNum type="arabicPeriod"/>
              <a:defRPr/>
            </a:pPr>
            <a:r>
              <a:rPr lang="en-GB" sz="1800" dirty="0">
                <a:solidFill>
                  <a:schemeClr val="tx1"/>
                </a:solidFill>
                <a:latin typeface="Berlin Sans FB" panose="020E0602020502020306" pitchFamily="34" charset="0"/>
              </a:rPr>
              <a:t>Can I link my ideas to the social and historical aspects of ‘A Christmas Carol’?</a:t>
            </a:r>
          </a:p>
          <a:p>
            <a:pPr marL="0" marR="0" lvl="0" indent="0" defTabSz="914400" rtl="0" eaLnBrk="1" fontAlgn="auto" latinLnBrk="0" hangingPunct="1">
              <a:lnSpc>
                <a:spcPct val="100000"/>
              </a:lnSpc>
              <a:spcBef>
                <a:spcPct val="0"/>
              </a:spcBef>
              <a:spcAft>
                <a:spcPts val="0"/>
              </a:spcAft>
              <a:buClrTx/>
              <a:buSzTx/>
              <a:buFontTx/>
              <a:buNone/>
              <a:tabLst/>
              <a:defRPr/>
            </a:pPr>
            <a:endParaRPr kumimoji="0" lang="en-GB" sz="1800" b="0" i="0" strike="noStrike" kern="1200" cap="none" spc="0" normalizeH="0" baseline="0" noProof="0" dirty="0">
              <a:ln>
                <a:noFill/>
              </a:ln>
              <a:solidFill>
                <a:prstClr val="black"/>
              </a:solidFill>
              <a:effectLst/>
              <a:uLnTx/>
              <a:uFillTx/>
              <a:latin typeface="Open Sans"/>
            </a:endParaRPr>
          </a:p>
        </p:txBody>
      </p:sp>
      <p:sp>
        <p:nvSpPr>
          <p:cNvPr id="7" name="Rectangle 6"/>
          <p:cNvSpPr/>
          <p:nvPr/>
        </p:nvSpPr>
        <p:spPr>
          <a:xfrm>
            <a:off x="883363" y="974702"/>
            <a:ext cx="5790392" cy="4469785"/>
          </a:xfrm>
          <a:prstGeom prst="rect">
            <a:avLst/>
          </a:prstGeom>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3200" dirty="0">
                <a:latin typeface="Century Gothic" panose="020B0502020202020204" pitchFamily="34" charset="0"/>
              </a:rPr>
              <a:t>Consider WHY Dickens is showing us this stage of Scrooge’s life. How does Fezziwig differ from Scrooge?</a:t>
            </a:r>
          </a:p>
          <a:p>
            <a:pPr algn="ctr"/>
            <a:endParaRPr lang="en-GB" sz="3200" dirty="0">
              <a:latin typeface="Century Gothic" panose="020B0502020202020204" pitchFamily="34" charset="0"/>
            </a:endParaRPr>
          </a:p>
          <a:p>
            <a:pPr algn="ctr"/>
            <a:r>
              <a:rPr lang="en-GB" sz="3200" dirty="0">
                <a:latin typeface="Century Gothic" panose="020B0502020202020204" pitchFamily="34" charset="0"/>
              </a:rPr>
              <a:t>Complete the Fezziwig analysis grid.</a:t>
            </a:r>
          </a:p>
          <a:p>
            <a:pPr algn="ctr"/>
            <a:endParaRPr lang="en-GB" sz="2000" dirty="0">
              <a:latin typeface="Century Gothic" panose="020B0502020202020204" pitchFamily="34" charset="0"/>
            </a:endParaRPr>
          </a:p>
        </p:txBody>
      </p:sp>
      <p:pic>
        <p:nvPicPr>
          <p:cNvPr id="4" name="Picture 3"/>
          <p:cNvPicPr>
            <a:picLocks noChangeAspect="1"/>
          </p:cNvPicPr>
          <p:nvPr/>
        </p:nvPicPr>
        <p:blipFill rotWithShape="1">
          <a:blip r:embed="rId4"/>
          <a:srcRect l="20665" t="21969" r="21854" b="9002"/>
          <a:stretch/>
        </p:blipFill>
        <p:spPr>
          <a:xfrm rot="243378">
            <a:off x="7314882" y="373872"/>
            <a:ext cx="4235988" cy="2860064"/>
          </a:xfrm>
          <a:prstGeom prst="rect">
            <a:avLst/>
          </a:prstGeom>
          <a:ln w="28575">
            <a:solidFill>
              <a:schemeClr val="tx1"/>
            </a:solidFill>
          </a:ln>
        </p:spPr>
      </p:pic>
      <p:pic>
        <p:nvPicPr>
          <p:cNvPr id="5122" name="Picture 2" descr="Image result for fezziwig"/>
          <p:cNvPicPr>
            <a:picLocks noChangeAspect="1" noChangeArrowheads="1"/>
          </p:cNvPicPr>
          <p:nvPr/>
        </p:nvPicPr>
        <p:blipFill rotWithShape="1">
          <a:blip r:embed="rId5">
            <a:extLst>
              <a:ext uri="{28A0092B-C50C-407E-A947-70E740481C1C}">
                <a14:useLocalDpi xmlns:a14="http://schemas.microsoft.com/office/drawing/2010/main" val="0"/>
              </a:ext>
            </a:extLst>
          </a:blip>
          <a:srcRect l="3775" t="12609" b="13743"/>
          <a:stretch/>
        </p:blipFill>
        <p:spPr bwMode="auto">
          <a:xfrm>
            <a:off x="10280333" y="1553238"/>
            <a:ext cx="1782445" cy="1910687"/>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31004CEC-6E4D-4330-B3FF-CDFED8B95E99}"/>
              </a:ext>
            </a:extLst>
          </p:cNvPr>
          <p:cNvSpPr txBox="1"/>
          <p:nvPr/>
        </p:nvSpPr>
        <p:spPr>
          <a:xfrm rot="16200000">
            <a:off x="-3120377" y="3104778"/>
            <a:ext cx="6917447" cy="707886"/>
          </a:xfrm>
          <a:prstGeom prst="rect">
            <a:avLst/>
          </a:prstGeom>
          <a:solidFill>
            <a:srgbClr val="002060"/>
          </a:solidFill>
        </p:spPr>
        <p:txBody>
          <a:bodyPr wrap="square" rtlCol="0">
            <a:spAutoFit/>
          </a:bodyPr>
          <a:lstStyle/>
          <a:p>
            <a:pPr algn="ctr"/>
            <a:r>
              <a:rPr lang="en-GB" sz="4000" b="1" dirty="0">
                <a:solidFill>
                  <a:schemeClr val="bg1"/>
                </a:solidFill>
                <a:latin typeface="Century Gothic" panose="020B0502020202020204" pitchFamily="34" charset="0"/>
              </a:rPr>
              <a:t>Mastery</a:t>
            </a:r>
          </a:p>
        </p:txBody>
      </p:sp>
    </p:spTree>
    <p:extLst>
      <p:ext uri="{BB962C8B-B14F-4D97-AF65-F5344CB8AC3E}">
        <p14:creationId xmlns:p14="http://schemas.microsoft.com/office/powerpoint/2010/main" val="2448659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1443</Words>
  <Application>Microsoft Office PowerPoint</Application>
  <PresentationFormat>Widescreen</PresentationFormat>
  <Paragraphs>169</Paragraphs>
  <Slides>12</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Berlin Sans FB</vt:lpstr>
      <vt:lpstr>Calibri</vt:lpstr>
      <vt:lpstr>Calibri Light</vt:lpstr>
      <vt:lpstr>Californian FB</vt:lpstr>
      <vt:lpstr>Century Gothic</vt:lpstr>
      <vt:lpstr>Open Sans</vt:lpstr>
      <vt:lpstr>Roboto</vt:lpstr>
      <vt:lpstr>Office Theme</vt:lpstr>
      <vt:lpstr>sso</vt:lpstr>
      <vt:lpstr>sso</vt:lpstr>
      <vt:lpstr>sso</vt:lpstr>
      <vt:lpstr>sso</vt:lpstr>
      <vt:lpstr>sso</vt:lpstr>
      <vt:lpstr>sso</vt:lpstr>
      <vt:lpstr>sso</vt:lpstr>
      <vt:lpstr>sso</vt:lpstr>
      <vt:lpstr>sso</vt:lpstr>
      <vt:lpstr>sso</vt:lpstr>
      <vt:lpstr>sso</vt:lpstr>
      <vt:lpstr>sso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sso</dc:title>
  <dc:creator>Stuart Pryke</dc:creator>
  <cp:lastModifiedBy>A Allen</cp:lastModifiedBy>
  <cp:revision>55</cp:revision>
  <dcterms:created xsi:type="dcterms:W3CDTF">2017-08-21T14:08:59Z</dcterms:created>
  <dcterms:modified xsi:type="dcterms:W3CDTF">2020-11-20T16:14:03Z</dcterms:modified>
</cp:coreProperties>
</file>