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5" r:id="rId4"/>
    <p:sldId id="278" r:id="rId5"/>
    <p:sldId id="277" r:id="rId6"/>
    <p:sldId id="279" r:id="rId7"/>
    <p:sldId id="280" r:id="rId8"/>
    <p:sldId id="290" r:id="rId9"/>
    <p:sldId id="281" r:id="rId10"/>
    <p:sldId id="29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81EE1-F98B-4CF5-8529-A0AC76F1012F}" type="datetimeFigureOut">
              <a:rPr lang="en-GB" smtClean="0"/>
              <a:t>18/10/2020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D2459-C83E-486C-B630-24EA1C2AF55B}" type="slidenum">
              <a:rPr lang="en-GB" smtClean="0"/>
              <a:t>‹#›</a:t>
            </a:fld>
            <a:endParaRPr lang="en-GB"/>
          </a:p>
        </p:txBody>
      </p:sp>
    </p:spTree>
    <p:extLst>
      <p:ext uri="{BB962C8B-B14F-4D97-AF65-F5344CB8AC3E}">
        <p14:creationId xmlns:p14="http://schemas.microsoft.com/office/powerpoint/2010/main" val="276012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2</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3</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4</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6</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7</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9</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10</a:t>
            </a:fld>
            <a:endParaRPr lang="en-GB"/>
          </a:p>
        </p:txBody>
      </p:sp>
    </p:spTree>
    <p:extLst>
      <p:ext uri="{BB962C8B-B14F-4D97-AF65-F5344CB8AC3E}">
        <p14:creationId xmlns:p14="http://schemas.microsoft.com/office/powerpoint/2010/main" val="2369339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2105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67035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36967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72834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C9AD1-5151-41A5-9D8D-0D7416766655}"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6891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9C9AD1-5151-41A5-9D8D-0D7416766655}" type="datetimeFigureOut">
              <a:rPr lang="en-GB" smtClean="0"/>
              <a:t>18/10/2020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21587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9C9AD1-5151-41A5-9D8D-0D7416766655}" type="datetimeFigureOut">
              <a:rPr lang="en-GB" smtClean="0"/>
              <a:t>18/10/2020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62298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9C9AD1-5151-41A5-9D8D-0D7416766655}" type="datetimeFigureOut">
              <a:rPr lang="en-GB" smtClean="0"/>
              <a:t>18/10/2020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24382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C9AD1-5151-41A5-9D8D-0D7416766655}" type="datetimeFigureOut">
              <a:rPr lang="en-GB" smtClean="0"/>
              <a:t>18/10/2020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81682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C9AD1-5151-41A5-9D8D-0D7416766655}" type="datetimeFigureOut">
              <a:rPr lang="en-GB" smtClean="0"/>
              <a:t>18/10/2020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03680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C9AD1-5151-41A5-9D8D-0D7416766655}" type="datetimeFigureOut">
              <a:rPr lang="en-GB" smtClean="0"/>
              <a:t>18/10/2020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72822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C9AD1-5151-41A5-9D8D-0D7416766655}" type="datetimeFigureOut">
              <a:rPr lang="en-GB" smtClean="0"/>
              <a:t>18/10/2020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7C2F1-DA05-47BB-BE65-1DA5EA93F169}" type="slidenum">
              <a:rPr lang="en-GB" smtClean="0"/>
              <a:t>‹#›</a:t>
            </a:fld>
            <a:endParaRPr lang="en-GB"/>
          </a:p>
        </p:txBody>
      </p:sp>
    </p:spTree>
    <p:extLst>
      <p:ext uri="{BB962C8B-B14F-4D97-AF65-F5344CB8AC3E}">
        <p14:creationId xmlns:p14="http://schemas.microsoft.com/office/powerpoint/2010/main" val="4034390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0702" y="0"/>
            <a:ext cx="285908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2" name="Subtitle 2"/>
          <p:cNvSpPr txBox="1">
            <a:spLocks/>
          </p:cNvSpPr>
          <p:nvPr/>
        </p:nvSpPr>
        <p:spPr>
          <a:xfrm>
            <a:off x="1436745" y="3634051"/>
            <a:ext cx="6400800" cy="1752600"/>
          </a:xfrm>
          <a:prstGeom prst="rect">
            <a:avLst/>
          </a:prstGeom>
          <a:solidFill>
            <a:schemeClr val="accent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LO: To develop poetry analysis skills. ST: I can understand writers’ methods and use subject terminology.</a:t>
            </a:r>
          </a:p>
        </p:txBody>
      </p:sp>
      <p:sp>
        <p:nvSpPr>
          <p:cNvPr id="13" name="Title 1"/>
          <p:cNvSpPr txBox="1">
            <a:spLocks/>
          </p:cNvSpPr>
          <p:nvPr/>
        </p:nvSpPr>
        <p:spPr>
          <a:xfrm>
            <a:off x="214157" y="1408114"/>
            <a:ext cx="8912580" cy="2226729"/>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‘Love Poems’ </a:t>
            </a:r>
          </a:p>
          <a:p>
            <a:pPr algn="ctr"/>
            <a:r>
              <a:rPr lang="en-GB" sz="6000" b="1" u="sng" dirty="0">
                <a:latin typeface="AR BERKLEY" panose="02000000000000000000" pitchFamily="2" charset="0"/>
              </a:rPr>
              <a:t>Sonnet 43</a:t>
            </a:r>
          </a:p>
        </p:txBody>
      </p:sp>
    </p:spTree>
    <p:extLst>
      <p:ext uri="{BB962C8B-B14F-4D97-AF65-F5344CB8AC3E}">
        <p14:creationId xmlns:p14="http://schemas.microsoft.com/office/powerpoint/2010/main" val="3395402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48289" y="-44464"/>
            <a:ext cx="8671052"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3200" b="1" dirty="0" smtClean="0">
                <a:latin typeface="AR BERKLEY" panose="02000000000000000000" pitchFamily="2" charset="0"/>
              </a:rPr>
              <a:t>Analytical Task</a:t>
            </a:r>
            <a:endParaRPr lang="en-GB" sz="3200" b="1" dirty="0">
              <a:latin typeface="AR BERKLEY" panose="02000000000000000000" pitchFamily="2" charset="0"/>
            </a:endParaRPr>
          </a:p>
        </p:txBody>
      </p:sp>
      <p:sp>
        <p:nvSpPr>
          <p:cNvPr id="5" name="Rectangle 4"/>
          <p:cNvSpPr/>
          <p:nvPr/>
        </p:nvSpPr>
        <p:spPr>
          <a:xfrm>
            <a:off x="323527" y="707052"/>
            <a:ext cx="8424935" cy="5016758"/>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3200" dirty="0" smtClean="0"/>
              <a:t>Answer the question:</a:t>
            </a:r>
          </a:p>
          <a:p>
            <a:pPr marL="285750" indent="-285750">
              <a:buFont typeface="Arial" panose="020B0604020202020204" pitchFamily="34" charset="0"/>
              <a:buChar char="•"/>
            </a:pPr>
            <a:endParaRPr lang="en-GB" sz="3200" dirty="0"/>
          </a:p>
          <a:p>
            <a:pPr marL="285750" indent="-285750">
              <a:buFont typeface="Arial" panose="020B0604020202020204" pitchFamily="34" charset="0"/>
              <a:buChar char="•"/>
            </a:pPr>
            <a:r>
              <a:rPr lang="en-GB" sz="3200" dirty="0" smtClean="0"/>
              <a:t>How is love presented in Sonnet 43?</a:t>
            </a:r>
          </a:p>
          <a:p>
            <a:pPr marL="285750" indent="-285750">
              <a:buFont typeface="Arial" panose="020B0604020202020204" pitchFamily="34" charset="0"/>
              <a:buChar char="•"/>
            </a:pPr>
            <a:endParaRPr lang="en-GB" sz="3200" dirty="0"/>
          </a:p>
          <a:p>
            <a:pPr marL="285750" indent="-285750">
              <a:buFont typeface="Arial" panose="020B0604020202020204" pitchFamily="34" charset="0"/>
              <a:buChar char="•"/>
            </a:pPr>
            <a:r>
              <a:rPr lang="en-GB" sz="3200" dirty="0" smtClean="0"/>
              <a:t>Success criteria:</a:t>
            </a:r>
          </a:p>
          <a:p>
            <a:pPr marL="285750" indent="-285750">
              <a:buFont typeface="Arial" panose="020B0604020202020204" pitchFamily="34" charset="0"/>
              <a:buChar char="•"/>
            </a:pPr>
            <a:r>
              <a:rPr lang="en-GB" sz="3200" dirty="0" smtClean="0"/>
              <a:t>PETER paragraphs</a:t>
            </a:r>
          </a:p>
          <a:p>
            <a:pPr marL="285750" indent="-285750">
              <a:buFont typeface="Arial" panose="020B0604020202020204" pitchFamily="34" charset="0"/>
              <a:buChar char="•"/>
            </a:pPr>
            <a:r>
              <a:rPr lang="en-GB" sz="3200" dirty="0" smtClean="0"/>
              <a:t>SMILE</a:t>
            </a:r>
          </a:p>
          <a:p>
            <a:pPr marL="285750" indent="-285750">
              <a:buFont typeface="Arial" panose="020B0604020202020204" pitchFamily="34" charset="0"/>
              <a:buChar char="•"/>
            </a:pPr>
            <a:r>
              <a:rPr lang="en-GB" sz="3200" dirty="0" smtClean="0"/>
              <a:t>Range of quotations</a:t>
            </a:r>
          </a:p>
          <a:p>
            <a:pPr marL="285750" indent="-285750">
              <a:buFont typeface="Arial" panose="020B0604020202020204" pitchFamily="34" charset="0"/>
              <a:buChar char="•"/>
            </a:pPr>
            <a:r>
              <a:rPr lang="en-GB" sz="3200" dirty="0" smtClean="0"/>
              <a:t>Explore alternative meanings</a:t>
            </a:r>
          </a:p>
          <a:p>
            <a:pPr marL="285750" indent="-285750">
              <a:buFont typeface="Arial" panose="020B0604020202020204" pitchFamily="34" charset="0"/>
              <a:buChar char="•"/>
            </a:pPr>
            <a:r>
              <a:rPr lang="en-GB" sz="3200" dirty="0" smtClean="0"/>
              <a:t>Use analytical verbs </a:t>
            </a:r>
            <a:endParaRPr lang="en-GB" sz="3200" dirty="0"/>
          </a:p>
        </p:txBody>
      </p:sp>
      <p:sp>
        <p:nvSpPr>
          <p:cNvPr id="18" name="TextBox 17">
            <a:extLst>
              <a:ext uri="{FF2B5EF4-FFF2-40B4-BE49-F238E27FC236}">
                <a16:creationId xmlns:a16="http://schemas.microsoft.com/office/drawing/2014/main" xmlns="" id="{9C98B07E-CD1D-4657-9476-6CFB1C923FD1}"/>
              </a:ext>
            </a:extLst>
          </p:cNvPr>
          <p:cNvSpPr txBox="1"/>
          <p:nvPr/>
        </p:nvSpPr>
        <p:spPr>
          <a:xfrm>
            <a:off x="4377539" y="5794338"/>
            <a:ext cx="4536504" cy="923330"/>
          </a:xfrm>
          <a:prstGeom prst="rect">
            <a:avLst/>
          </a:prstGeom>
          <a:solidFill>
            <a:schemeClr val="bg1"/>
          </a:solidFill>
        </p:spPr>
        <p:txBody>
          <a:bodyPr wrap="square" rtlCol="0">
            <a:spAutoFit/>
          </a:bodyPr>
          <a:lstStyle/>
          <a:p>
            <a:r>
              <a:rPr lang="en-GB" dirty="0"/>
              <a:t>Complete the writing task in full. At least 5 PETER paragraphs. Complete this task in full for homework by next lesson. </a:t>
            </a:r>
          </a:p>
        </p:txBody>
      </p:sp>
    </p:spTree>
    <p:extLst>
      <p:ext uri="{BB962C8B-B14F-4D97-AF65-F5344CB8AC3E}">
        <p14:creationId xmlns:p14="http://schemas.microsoft.com/office/powerpoint/2010/main" val="286091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1221280" y="2696716"/>
            <a:ext cx="6701439" cy="1752600"/>
          </a:xfrm>
          <a:prstGeom prst="rect">
            <a:avLst/>
          </a:prstGeom>
          <a:solidFill>
            <a:schemeClr val="accent2">
              <a:lumMod val="20000"/>
              <a:lumOff val="80000"/>
            </a:schemeClr>
          </a:solidFill>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u="sng" dirty="0" smtClean="0">
                <a:solidFill>
                  <a:schemeClr val="tx1"/>
                </a:solidFill>
              </a:rPr>
              <a:t>Task: spider diagram ideas</a:t>
            </a:r>
          </a:p>
          <a:p>
            <a:endParaRPr lang="en-GB" dirty="0">
              <a:solidFill>
                <a:schemeClr val="tx1"/>
              </a:solidFill>
            </a:endParaRPr>
          </a:p>
          <a:p>
            <a:pPr marL="514350" indent="-514350">
              <a:buFont typeface="+mj-lt"/>
              <a:buAutoNum type="arabicPeriod"/>
            </a:pPr>
            <a:r>
              <a:rPr lang="en-GB" dirty="0" smtClean="0">
                <a:solidFill>
                  <a:schemeClr val="tx1"/>
                </a:solidFill>
              </a:rPr>
              <a:t>How </a:t>
            </a:r>
            <a:r>
              <a:rPr lang="en-GB" dirty="0">
                <a:solidFill>
                  <a:schemeClr val="tx1"/>
                </a:solidFill>
              </a:rPr>
              <a:t>would you show someone that you loved them?</a:t>
            </a:r>
          </a:p>
          <a:p>
            <a:pPr marL="514350" indent="-514350">
              <a:buFont typeface="+mj-lt"/>
              <a:buAutoNum type="arabicPeriod"/>
            </a:pPr>
            <a:r>
              <a:rPr lang="en-GB" dirty="0">
                <a:solidFill>
                  <a:schemeClr val="tx1"/>
                </a:solidFill>
              </a:rPr>
              <a:t>Can love be seen as spiritual and sacred?</a:t>
            </a:r>
          </a:p>
        </p:txBody>
      </p:sp>
      <p:sp>
        <p:nvSpPr>
          <p:cNvPr id="4" name="Rectangular Callout 3"/>
          <p:cNvSpPr/>
          <p:nvPr/>
        </p:nvSpPr>
        <p:spPr>
          <a:xfrm>
            <a:off x="0" y="0"/>
            <a:ext cx="2771800" cy="1484784"/>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Hyperbole</a:t>
            </a:r>
          </a:p>
          <a:p>
            <a:pPr algn="ctr"/>
            <a:r>
              <a:rPr lang="en-GB" b="1" dirty="0">
                <a:solidFill>
                  <a:schemeClr val="tx1"/>
                </a:solidFill>
              </a:rPr>
              <a:t>Octave</a:t>
            </a:r>
          </a:p>
          <a:p>
            <a:pPr algn="ctr"/>
            <a:r>
              <a:rPr lang="en-GB" b="1" dirty="0">
                <a:solidFill>
                  <a:schemeClr val="tx1"/>
                </a:solidFill>
              </a:rPr>
              <a:t>Sestet</a:t>
            </a:r>
          </a:p>
          <a:p>
            <a:pPr algn="ctr"/>
            <a:r>
              <a:rPr lang="en-GB" b="1" dirty="0">
                <a:solidFill>
                  <a:schemeClr val="tx1"/>
                </a:solidFill>
              </a:rPr>
              <a:t>anaphora</a:t>
            </a:r>
            <a:endParaRPr lang="en-GB" dirty="0">
              <a:solidFill>
                <a:schemeClr val="tx1"/>
              </a:solidFill>
            </a:endParaRPr>
          </a:p>
        </p:txBody>
      </p:sp>
    </p:spTree>
    <p:extLst>
      <p:ext uri="{BB962C8B-B14F-4D97-AF65-F5344CB8AC3E}">
        <p14:creationId xmlns:p14="http://schemas.microsoft.com/office/powerpoint/2010/main" val="167222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2555776" y="0"/>
            <a:ext cx="4464496" cy="6165304"/>
          </a:xfrm>
          <a:prstGeom prst="rect">
            <a:avLst/>
          </a:prstGeom>
          <a:solidFill>
            <a:schemeClr val="bg1"/>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l"/>
            <a:endParaRPr lang="en-GB" sz="1800" b="1" dirty="0">
              <a:solidFill>
                <a:schemeClr val="tx1"/>
              </a:solidFill>
            </a:endParaRPr>
          </a:p>
          <a:p>
            <a:pPr lvl="0" algn="l"/>
            <a:r>
              <a:rPr lang="en-GB" sz="1800" b="1" dirty="0">
                <a:solidFill>
                  <a:schemeClr val="tx1"/>
                </a:solidFill>
              </a:rPr>
              <a:t>How do I love thee? Let me count the ways. </a:t>
            </a:r>
          </a:p>
          <a:p>
            <a:pPr lvl="0" algn="l"/>
            <a:r>
              <a:rPr lang="en-GB" sz="1800" b="1" dirty="0">
                <a:solidFill>
                  <a:schemeClr val="tx1"/>
                </a:solidFill>
              </a:rPr>
              <a:t> I love thee to the depth and breadth and height </a:t>
            </a:r>
          </a:p>
          <a:p>
            <a:pPr lvl="0" algn="l"/>
            <a:r>
              <a:rPr lang="en-GB" sz="1800" b="1" dirty="0">
                <a:solidFill>
                  <a:schemeClr val="tx1"/>
                </a:solidFill>
              </a:rPr>
              <a:t>My soul can reach, when feeling out of sight </a:t>
            </a:r>
          </a:p>
          <a:p>
            <a:pPr lvl="0" algn="l"/>
            <a:r>
              <a:rPr lang="en-GB" sz="1800" b="1" dirty="0">
                <a:solidFill>
                  <a:schemeClr val="tx1"/>
                </a:solidFill>
              </a:rPr>
              <a:t>For the ends of Being and ideal Grace.</a:t>
            </a:r>
          </a:p>
          <a:p>
            <a:pPr lvl="0" algn="l"/>
            <a:r>
              <a:rPr lang="en-GB" sz="1800" b="1" dirty="0">
                <a:solidFill>
                  <a:schemeClr val="tx1"/>
                </a:solidFill>
              </a:rPr>
              <a:t> I love thee to the level of every day’s </a:t>
            </a:r>
          </a:p>
          <a:p>
            <a:pPr lvl="0" algn="l"/>
            <a:r>
              <a:rPr lang="en-GB" sz="1800" b="1" dirty="0">
                <a:solidFill>
                  <a:schemeClr val="tx1"/>
                </a:solidFill>
              </a:rPr>
              <a:t>Most quiet need, by sun and candlelight.</a:t>
            </a:r>
          </a:p>
          <a:p>
            <a:pPr lvl="0" algn="l"/>
            <a:r>
              <a:rPr lang="en-GB" sz="1800" b="1" dirty="0">
                <a:solidFill>
                  <a:schemeClr val="tx1"/>
                </a:solidFill>
              </a:rPr>
              <a:t> I love thee freely, as men strive for Right; </a:t>
            </a:r>
          </a:p>
          <a:p>
            <a:pPr lvl="0" algn="l"/>
            <a:r>
              <a:rPr lang="en-GB" sz="1800" b="1" dirty="0">
                <a:solidFill>
                  <a:schemeClr val="tx1"/>
                </a:solidFill>
              </a:rPr>
              <a:t>I love thee purely, as they turn from Praise. </a:t>
            </a:r>
          </a:p>
          <a:p>
            <a:pPr lvl="0" algn="l"/>
            <a:r>
              <a:rPr lang="en-GB" sz="1800" b="1" dirty="0">
                <a:solidFill>
                  <a:schemeClr val="tx1"/>
                </a:solidFill>
              </a:rPr>
              <a:t>I love thee with the passion put to use</a:t>
            </a:r>
          </a:p>
          <a:p>
            <a:pPr lvl="0" algn="l"/>
            <a:r>
              <a:rPr lang="en-GB" sz="1800" b="1" dirty="0">
                <a:solidFill>
                  <a:schemeClr val="tx1"/>
                </a:solidFill>
              </a:rPr>
              <a:t> In my old griefs, and with my childhood’s faith.</a:t>
            </a:r>
          </a:p>
          <a:p>
            <a:pPr lvl="0" algn="l"/>
            <a:r>
              <a:rPr lang="en-GB" sz="1800" b="1" dirty="0">
                <a:solidFill>
                  <a:schemeClr val="tx1"/>
                </a:solidFill>
              </a:rPr>
              <a:t> I love thee with a love I seemed to lose</a:t>
            </a:r>
          </a:p>
          <a:p>
            <a:pPr lvl="0" algn="l"/>
            <a:r>
              <a:rPr lang="en-GB" sz="1800" b="1" dirty="0">
                <a:solidFill>
                  <a:schemeClr val="tx1"/>
                </a:solidFill>
              </a:rPr>
              <a:t> With my lost saints – I love thee with the breath, Smiles, tears, of all my life! – and, if God choose,</a:t>
            </a:r>
          </a:p>
          <a:p>
            <a:pPr lvl="0" algn="l"/>
            <a:r>
              <a:rPr lang="en-GB" sz="1800" b="1" dirty="0">
                <a:solidFill>
                  <a:schemeClr val="tx1"/>
                </a:solidFill>
              </a:rPr>
              <a:t> I shall but love thee better after death. </a:t>
            </a:r>
          </a:p>
          <a:p>
            <a:pPr lvl="0" algn="l"/>
            <a:endParaRPr lang="en-GB" sz="1800" b="1" dirty="0">
              <a:solidFill>
                <a:schemeClr val="tx1"/>
              </a:solidFill>
            </a:endParaRPr>
          </a:p>
          <a:p>
            <a:pPr lvl="0" algn="l"/>
            <a:endParaRPr lang="en-GB" sz="1800" b="1" dirty="0">
              <a:solidFill>
                <a:schemeClr val="tx1"/>
              </a:solidFill>
            </a:endParaRPr>
          </a:p>
          <a:p>
            <a:pPr lvl="0" algn="l"/>
            <a:endParaRPr lang="en-GB" sz="1800" b="1" dirty="0">
              <a:solidFill>
                <a:schemeClr val="tx1"/>
              </a:solidFill>
            </a:endParaRPr>
          </a:p>
          <a:p>
            <a:pPr lvl="0" algn="l"/>
            <a:r>
              <a:rPr lang="en-GB" sz="1800" b="1" dirty="0">
                <a:solidFill>
                  <a:schemeClr val="tx1"/>
                </a:solidFill>
              </a:rPr>
              <a:t>Elizabeth Barrett Browning </a:t>
            </a:r>
          </a:p>
        </p:txBody>
      </p:sp>
      <p:sp>
        <p:nvSpPr>
          <p:cNvPr id="17" name="Title 1"/>
          <p:cNvSpPr txBox="1">
            <a:spLocks/>
          </p:cNvSpPr>
          <p:nvPr/>
        </p:nvSpPr>
        <p:spPr>
          <a:xfrm>
            <a:off x="17660" y="1474342"/>
            <a:ext cx="2538116" cy="4114898"/>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solidFill>
                  <a:sysClr val="windowText" lastClr="000000"/>
                </a:solidFill>
                <a:latin typeface="AR BERKLEY" panose="02000000000000000000" pitchFamily="2" charset="0"/>
              </a:rPr>
              <a:t>Let’s read the poem by Elizabeth Barrett Browning</a:t>
            </a:r>
          </a:p>
        </p:txBody>
      </p:sp>
      <p:sp>
        <p:nvSpPr>
          <p:cNvPr id="18" name="Oval 17"/>
          <p:cNvSpPr/>
          <p:nvPr/>
        </p:nvSpPr>
        <p:spPr>
          <a:xfrm>
            <a:off x="6962315" y="157468"/>
            <a:ext cx="2198931" cy="1327316"/>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 Sonnet 43</a:t>
            </a:r>
            <a:endParaRPr lang="en-GB" b="1" i="1" dirty="0">
              <a:solidFill>
                <a:schemeClr val="tx1"/>
              </a:solidFill>
            </a:endParaRPr>
          </a:p>
        </p:txBody>
      </p:sp>
      <p:sp>
        <p:nvSpPr>
          <p:cNvPr id="19" name="Rounded Rectangle 18"/>
          <p:cNvSpPr/>
          <p:nvPr/>
        </p:nvSpPr>
        <p:spPr>
          <a:xfrm>
            <a:off x="7020272" y="2952731"/>
            <a:ext cx="2163666" cy="101678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are your initial thoughts?</a:t>
            </a:r>
          </a:p>
        </p:txBody>
      </p:sp>
      <p:sp>
        <p:nvSpPr>
          <p:cNvPr id="5" name="Rectangle 4"/>
          <p:cNvSpPr/>
          <p:nvPr/>
        </p:nvSpPr>
        <p:spPr>
          <a:xfrm>
            <a:off x="7020272" y="4027518"/>
            <a:ext cx="2209211" cy="1015663"/>
          </a:xfrm>
          <a:prstGeom prst="rect">
            <a:avLst/>
          </a:prstGeom>
          <a:solidFill>
            <a:schemeClr val="accent2">
              <a:lumMod val="20000"/>
              <a:lumOff val="80000"/>
            </a:schemeClr>
          </a:solidFill>
        </p:spPr>
        <p:txBody>
          <a:bodyPr wrap="square">
            <a:spAutoFit/>
          </a:bodyPr>
          <a:lstStyle/>
          <a:p>
            <a:pPr lvl="0" algn="ctr"/>
            <a:r>
              <a:rPr lang="en-GB" sz="2000" b="1" u="sng" dirty="0">
                <a:solidFill>
                  <a:srgbClr val="FF0000"/>
                </a:solidFill>
              </a:rPr>
              <a:t>Challenge:</a:t>
            </a:r>
          </a:p>
          <a:p>
            <a:pPr lvl="0" algn="ctr"/>
            <a:r>
              <a:rPr lang="en-GB" sz="2000" dirty="0">
                <a:solidFill>
                  <a:srgbClr val="FF0000"/>
                </a:solidFill>
              </a:rPr>
              <a:t>How can we see this is intense love?</a:t>
            </a:r>
          </a:p>
        </p:txBody>
      </p:sp>
      <p:sp>
        <p:nvSpPr>
          <p:cNvPr id="20" name="Rectangular Callout 19"/>
          <p:cNvSpPr/>
          <p:nvPr/>
        </p:nvSpPr>
        <p:spPr>
          <a:xfrm>
            <a:off x="0" y="0"/>
            <a:ext cx="2358506" cy="1484784"/>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Hyperbole</a:t>
            </a:r>
          </a:p>
          <a:p>
            <a:pPr algn="ctr"/>
            <a:r>
              <a:rPr lang="en-GB" b="1" dirty="0">
                <a:solidFill>
                  <a:schemeClr val="tx1"/>
                </a:solidFill>
              </a:rPr>
              <a:t>Octave</a:t>
            </a:r>
          </a:p>
          <a:p>
            <a:pPr algn="ctr"/>
            <a:r>
              <a:rPr lang="en-GB" b="1" dirty="0">
                <a:solidFill>
                  <a:schemeClr val="tx1"/>
                </a:solidFill>
              </a:rPr>
              <a:t>Sestet</a:t>
            </a:r>
          </a:p>
          <a:p>
            <a:pPr algn="ctr"/>
            <a:r>
              <a:rPr lang="en-GB" b="1" dirty="0">
                <a:solidFill>
                  <a:schemeClr val="tx1"/>
                </a:solidFill>
              </a:rPr>
              <a:t>anaphora</a:t>
            </a:r>
            <a:endParaRPr lang="en-GB" dirty="0">
              <a:solidFill>
                <a:schemeClr val="tx1"/>
              </a:solidFill>
            </a:endParaRPr>
          </a:p>
        </p:txBody>
      </p:sp>
    </p:spTree>
    <p:extLst>
      <p:ext uri="{BB962C8B-B14F-4D97-AF65-F5344CB8AC3E}">
        <p14:creationId xmlns:p14="http://schemas.microsoft.com/office/powerpoint/2010/main" val="289633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7994" y="260648"/>
            <a:ext cx="913316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GB" sz="2400" b="1" dirty="0">
                <a:latin typeface="AR BERKLEY" panose="02000000000000000000" pitchFamily="2" charset="0"/>
              </a:rPr>
              <a:t>The poet: Elizabeth Barrett </a:t>
            </a:r>
            <a:r>
              <a:rPr lang="en-GB" sz="2400" b="1" dirty="0" smtClean="0">
                <a:latin typeface="AR BERKLEY" panose="02000000000000000000" pitchFamily="2" charset="0"/>
              </a:rPr>
              <a:t>Browning</a:t>
            </a:r>
          </a:p>
          <a:p>
            <a:pPr lvl="0" algn="ctr"/>
            <a:r>
              <a:rPr lang="en-GB" sz="2400" b="1" dirty="0" smtClean="0">
                <a:latin typeface="AR BERKLEY" panose="02000000000000000000" pitchFamily="2" charset="0"/>
              </a:rPr>
              <a:t>TASK: Make notes in bullet points</a:t>
            </a:r>
          </a:p>
          <a:p>
            <a:pPr lvl="0"/>
            <a:endParaRPr lang="en-GB" sz="4800" b="1" dirty="0">
              <a:latin typeface="AR BERKLEY" panose="02000000000000000000" pitchFamily="2" charset="0"/>
            </a:endParaRPr>
          </a:p>
        </p:txBody>
      </p:sp>
      <p:sp>
        <p:nvSpPr>
          <p:cNvPr id="5" name="Rectangle 4"/>
          <p:cNvSpPr/>
          <p:nvPr/>
        </p:nvSpPr>
        <p:spPr>
          <a:xfrm>
            <a:off x="539552" y="1056628"/>
            <a:ext cx="8280920" cy="4801314"/>
          </a:xfrm>
          <a:prstGeom prst="rect">
            <a:avLst/>
          </a:prstGeom>
          <a:solidFill>
            <a:schemeClr val="accent2">
              <a:lumMod val="20000"/>
              <a:lumOff val="80000"/>
            </a:schemeClr>
          </a:solidFill>
        </p:spPr>
        <p:txBody>
          <a:bodyPr wrap="square">
            <a:spAutoFit/>
          </a:bodyPr>
          <a:lstStyle/>
          <a:p>
            <a:pPr marL="285750" indent="-285750">
              <a:buFont typeface="Arial" panose="020B0604020202020204" pitchFamily="34" charset="0"/>
              <a:buChar char="•"/>
            </a:pPr>
            <a:r>
              <a:rPr lang="en-GB" sz="2400" dirty="0"/>
              <a:t>Elizabeth Barret Browning was a prominent Victorian poet. </a:t>
            </a:r>
          </a:p>
          <a:p>
            <a:pPr marL="285750" indent="-285750">
              <a:buFont typeface="Arial" panose="020B0604020202020204" pitchFamily="34" charset="0"/>
              <a:buChar char="•"/>
            </a:pPr>
            <a:r>
              <a:rPr lang="en-GB" sz="2400" dirty="0"/>
              <a:t>Elizabeth Barrett Browning’s brother drowned at a young age and as a result her father was very over-protective. She eloped against his wishes with the poet, Robert Browning, showing how important love was to her.</a:t>
            </a:r>
          </a:p>
          <a:p>
            <a:pPr marL="285750" indent="-285750">
              <a:buFont typeface="Arial" panose="020B0604020202020204" pitchFamily="34" charset="0"/>
              <a:buChar char="•"/>
            </a:pPr>
            <a:r>
              <a:rPr lang="en-GB" sz="2400" dirty="0"/>
              <a:t>Elizabeth’s Barrett Browning’s father disinherited her after she married Robert Browning. She disobeyed her father to be with him. </a:t>
            </a:r>
          </a:p>
          <a:p>
            <a:pPr marL="285750" indent="-285750">
              <a:buFont typeface="Arial" panose="020B0604020202020204" pitchFamily="34" charset="0"/>
              <a:buChar char="•"/>
            </a:pPr>
            <a:r>
              <a:rPr lang="en-GB" sz="2400" dirty="0"/>
              <a:t>She suffered from lifelong illness, despite which she married the poet and playwright Robert Browning, who was a major influence on her work, and to whom Sonnet 43 is addressed.</a:t>
            </a:r>
          </a:p>
          <a:p>
            <a:pPr marL="285750" indent="-285750">
              <a:buFont typeface="Arial" panose="020B0604020202020204" pitchFamily="34" charset="0"/>
              <a:buChar char="•"/>
            </a:pPr>
            <a:r>
              <a:rPr lang="en-GB" sz="2400" dirty="0"/>
              <a:t>This poem is the ultimate way of Browning expressing her love.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29392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82525-E8B6-4EA6-87F3-8B1CAE83C775}"/>
              </a:ext>
            </a:extLst>
          </p:cNvPr>
          <p:cNvSpPr>
            <a:spLocks noGrp="1"/>
          </p:cNvSpPr>
          <p:nvPr>
            <p:ph type="title"/>
          </p:nvPr>
        </p:nvSpPr>
        <p:spPr/>
        <p:txBody>
          <a:bodyPr>
            <a:normAutofit/>
          </a:bodyPr>
          <a:lstStyle/>
          <a:p>
            <a:r>
              <a:rPr lang="en-GB" sz="2800" dirty="0"/>
              <a:t>Discuss the questions from the task sheet and ask students to work through each section and make notes.</a:t>
            </a:r>
          </a:p>
        </p:txBody>
      </p:sp>
      <p:sp>
        <p:nvSpPr>
          <p:cNvPr id="4" name="Rectangle 2">
            <a:extLst>
              <a:ext uri="{FF2B5EF4-FFF2-40B4-BE49-F238E27FC236}">
                <a16:creationId xmlns:a16="http://schemas.microsoft.com/office/drawing/2014/main" xmlns="" id="{7C3C20D0-B471-4875-9F9E-3EB8B8DACBE2}"/>
              </a:ext>
            </a:extLst>
          </p:cNvPr>
          <p:cNvSpPr>
            <a:spLocks noChangeArrowheads="1"/>
          </p:cNvSpPr>
          <p:nvPr/>
        </p:nvSpPr>
        <p:spPr bwMode="auto">
          <a:xfrm>
            <a:off x="1259632" y="18916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4">
            <a:extLst>
              <a:ext uri="{FF2B5EF4-FFF2-40B4-BE49-F238E27FC236}">
                <a16:creationId xmlns:a16="http://schemas.microsoft.com/office/drawing/2014/main" xmlns="" id="{9013813B-5815-4B29-9753-B1C71797E580}"/>
              </a:ext>
            </a:extLst>
          </p:cNvPr>
          <p:cNvSpPr>
            <a:spLocks noChangeArrowheads="1"/>
          </p:cNvSpPr>
          <p:nvPr/>
        </p:nvSpPr>
        <p:spPr bwMode="auto">
          <a:xfrm>
            <a:off x="464096" y="1556792"/>
            <a:ext cx="1800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Structure: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is the piece organised on the page?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many stanza</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 / verses are there?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Are the stanzas equal or unequal?</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line length?</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 rhyme scheme? What is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identify the topic of each stanza? Label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any repetition? Enjambment? Where? What is the effect?</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6">
            <a:extLst>
              <a:ext uri="{FF2B5EF4-FFF2-40B4-BE49-F238E27FC236}">
                <a16:creationId xmlns:a16="http://schemas.microsoft.com/office/drawing/2014/main" xmlns="" id="{C89427C5-EBF1-4402-8F1D-F903B2835673}"/>
              </a:ext>
            </a:extLst>
          </p:cNvPr>
          <p:cNvSpPr/>
          <p:nvPr/>
        </p:nvSpPr>
        <p:spPr>
          <a:xfrm>
            <a:off x="2555776" y="1689725"/>
            <a:ext cx="2160240" cy="164763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poem about?</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discover more than one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ideas and themes is the poet portraying?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poet’s point of view?</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xmlns="" id="{706A7EB5-DA6E-4E20-94E8-E1B44D0E30A8}"/>
              </a:ext>
            </a:extLst>
          </p:cNvPr>
          <p:cNvSpPr/>
          <p:nvPr/>
        </p:nvSpPr>
        <p:spPr>
          <a:xfrm>
            <a:off x="5183560" y="1772816"/>
            <a:ext cx="1944216" cy="18743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Imagery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images are conveyed to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Does the poem contain metaphors, similes, personification?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Why do you think the poet has included the images in the poem?</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xmlns="" id="{BCEDACA3-D6E8-4E9E-A3DB-A32C5AA92809}"/>
              </a:ext>
            </a:extLst>
          </p:cNvPr>
          <p:cNvSpPr/>
          <p:nvPr/>
        </p:nvSpPr>
        <p:spPr>
          <a:xfrm>
            <a:off x="2437875" y="3674240"/>
            <a:ext cx="2160240" cy="247093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Language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words has the poet used to convey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are the connotations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the language used? Is there more than one meaning of a word or phrase?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Has the poet used figurative language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onomatapoeia</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alliteration. assonance)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has the poet used language to infer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1362105F-A521-49A2-8DF2-885A9C2FF4CD}"/>
              </a:ext>
            </a:extLst>
          </p:cNvPr>
          <p:cNvSpPr/>
          <p:nvPr/>
        </p:nvSpPr>
        <p:spPr>
          <a:xfrm>
            <a:off x="5178297" y="3849130"/>
            <a:ext cx="2952328" cy="177176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For each category above, remember to explain the effect on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effect on the reader is the poet trying to achieve and how? What do the words make you think and feel and why? Why is the purpose of the poet’s choice of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langauge</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/theme/opinion?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a:t>
            </a: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your </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overall impression of the poem and why?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34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9054244"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smtClean="0">
                <a:latin typeface="AR BERKLEY" panose="02000000000000000000" pitchFamily="2" charset="0"/>
              </a:rPr>
              <a:t>Context: make notes on the poem</a:t>
            </a:r>
            <a:endParaRPr lang="en-GB" sz="4800" b="1" dirty="0">
              <a:solidFill>
                <a:schemeClr val="bg1"/>
              </a:solidFill>
              <a:latin typeface="AR BERKLEY" panose="02000000000000000000" pitchFamily="2" charset="0"/>
            </a:endParaRPr>
          </a:p>
        </p:txBody>
      </p:sp>
      <p:sp>
        <p:nvSpPr>
          <p:cNvPr id="5" name="Rectangle 4"/>
          <p:cNvSpPr/>
          <p:nvPr/>
        </p:nvSpPr>
        <p:spPr>
          <a:xfrm>
            <a:off x="3270" y="908720"/>
            <a:ext cx="9107836" cy="3416320"/>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400" dirty="0"/>
              <a:t> Sonnets are traditionally written to show a love for someone or something.</a:t>
            </a:r>
          </a:p>
          <a:p>
            <a:pPr marL="285750" indent="-285750">
              <a:buFont typeface="Arial" panose="020B0604020202020204" pitchFamily="34" charset="0"/>
              <a:buChar char="•"/>
            </a:pPr>
            <a:r>
              <a:rPr lang="en-GB" sz="2400" dirty="0"/>
              <a:t>Sonnet 43 is a reflective poem, written by Browning, about her intense love and feelings for her fiancé Robert Browning. In the love poem (sonnet), Elizabeth Barrett Browning tries her best to measure or define the love she has for her fiancé. </a:t>
            </a:r>
          </a:p>
          <a:p>
            <a:pPr marL="285750" indent="-285750">
              <a:buFont typeface="Arial" panose="020B0604020202020204" pitchFamily="34" charset="0"/>
              <a:buChar char="•"/>
            </a:pPr>
            <a:r>
              <a:rPr lang="en-GB" sz="2400" dirty="0"/>
              <a:t>The poem captures how much she loves Robert Browning and explores the different levels of her love throughout. </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51898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Form</a:t>
            </a:r>
            <a:endParaRPr lang="en-GB" sz="4800" b="1" dirty="0">
              <a:solidFill>
                <a:schemeClr val="bg1"/>
              </a:solidFill>
              <a:latin typeface="AR BERKLEY" panose="02000000000000000000" pitchFamily="2" charset="0"/>
            </a:endParaRPr>
          </a:p>
        </p:txBody>
      </p:sp>
      <p:sp>
        <p:nvSpPr>
          <p:cNvPr id="5" name="Rectangle 4"/>
          <p:cNvSpPr/>
          <p:nvPr/>
        </p:nvSpPr>
        <p:spPr>
          <a:xfrm>
            <a:off x="827584" y="703456"/>
            <a:ext cx="7560839" cy="4524315"/>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3200" dirty="0"/>
              <a:t>In the form of a Petrarchan Sonnet</a:t>
            </a:r>
          </a:p>
          <a:p>
            <a:pPr marL="285750" indent="-285750">
              <a:buFont typeface="Arial" panose="020B0604020202020204" pitchFamily="34" charset="0"/>
              <a:buChar char="•"/>
            </a:pPr>
            <a:r>
              <a:rPr lang="en-GB" sz="3200" dirty="0"/>
              <a:t>This means it conforms to a specific rhyme scheme.</a:t>
            </a:r>
          </a:p>
          <a:p>
            <a:pPr marL="285750" indent="-285750">
              <a:buFont typeface="Arial" panose="020B0604020202020204" pitchFamily="34" charset="0"/>
              <a:buChar char="•"/>
            </a:pPr>
            <a:r>
              <a:rPr lang="en-GB" sz="3200" dirty="0"/>
              <a:t>Written in iambic pentameter to mirror normal speech.</a:t>
            </a:r>
          </a:p>
          <a:p>
            <a:pPr marL="285750" indent="-285750">
              <a:buFont typeface="Arial" panose="020B0604020202020204" pitchFamily="34" charset="0"/>
              <a:buChar char="•"/>
            </a:pPr>
            <a:r>
              <a:rPr lang="en-GB" sz="3200" dirty="0"/>
              <a:t>BUT the meter is disrupted by pauses and repetition to make the speaker sound passionate.</a:t>
            </a:r>
          </a:p>
          <a:p>
            <a:pPr marL="285750" indent="-285750">
              <a:buFont typeface="Arial" panose="020B0604020202020204" pitchFamily="34" charset="0"/>
              <a:buChar char="•"/>
            </a:pPr>
            <a:r>
              <a:rPr lang="en-GB" sz="3200" dirty="0"/>
              <a:t>First person to give a personal feel</a:t>
            </a:r>
          </a:p>
        </p:txBody>
      </p:sp>
      <p:sp>
        <p:nvSpPr>
          <p:cNvPr id="12" name="Oval 11"/>
          <p:cNvSpPr/>
          <p:nvPr/>
        </p:nvSpPr>
        <p:spPr>
          <a:xfrm>
            <a:off x="5508104" y="5207516"/>
            <a:ext cx="3456384" cy="576064"/>
          </a:xfrm>
          <a:prstGeom prst="ellipse">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92640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FFDF3-5D2D-4C18-A79D-9E7FF311946A}"/>
              </a:ext>
            </a:extLst>
          </p:cNvPr>
          <p:cNvSpPr>
            <a:spLocks noGrp="1"/>
          </p:cNvSpPr>
          <p:nvPr>
            <p:ph type="title"/>
          </p:nvPr>
        </p:nvSpPr>
        <p:spPr/>
        <p:txBody>
          <a:bodyPr>
            <a:normAutofit fontScale="90000"/>
          </a:bodyPr>
          <a:lstStyle/>
          <a:p>
            <a:r>
              <a:rPr lang="en-GB" dirty="0"/>
              <a:t>Petrarchan vs Shakespearean sonnet form</a:t>
            </a:r>
          </a:p>
        </p:txBody>
      </p:sp>
      <p:sp>
        <p:nvSpPr>
          <p:cNvPr id="3" name="Content Placeholder 2">
            <a:extLst>
              <a:ext uri="{FF2B5EF4-FFF2-40B4-BE49-F238E27FC236}">
                <a16:creationId xmlns:a16="http://schemas.microsoft.com/office/drawing/2014/main" xmlns="" id="{FED73E60-FF06-4682-8D54-3E0681E61BC7}"/>
              </a:ext>
            </a:extLst>
          </p:cNvPr>
          <p:cNvSpPr>
            <a:spLocks noGrp="1"/>
          </p:cNvSpPr>
          <p:nvPr>
            <p:ph idx="1"/>
          </p:nvPr>
        </p:nvSpPr>
        <p:spPr/>
        <p:txBody>
          <a:bodyPr>
            <a:normAutofit/>
          </a:bodyPr>
          <a:lstStyle/>
          <a:p>
            <a:pPr marL="0" indent="0">
              <a:buNone/>
            </a:pPr>
            <a:r>
              <a:rPr lang="en-GB" sz="2400" dirty="0">
                <a:latin typeface="Comic Sans MS" panose="030F0702030302020204" pitchFamily="66" charset="0"/>
              </a:rPr>
              <a:t>Both have 14 lines </a:t>
            </a:r>
          </a:p>
          <a:p>
            <a:pPr marL="0" indent="0">
              <a:buNone/>
            </a:pPr>
            <a:r>
              <a:rPr lang="en-GB" sz="2400" dirty="0">
                <a:latin typeface="Comic Sans MS" panose="030F0702030302020204" pitchFamily="66" charset="0"/>
              </a:rPr>
              <a:t>Shakespearean:  14 lines divided into three quatrains, or four-line units, and one couplet. The quatrains rhyme ABAB CDCD EFEF, with the final couplet rhyming GG.</a:t>
            </a:r>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Petrarchan:</a:t>
            </a:r>
            <a:r>
              <a:rPr lang="en-GB" sz="2400" dirty="0">
                <a:solidFill>
                  <a:srgbClr val="000000"/>
                </a:solidFill>
                <a:latin typeface="Comic Sans MS" panose="030F0702030302020204" pitchFamily="66" charset="0"/>
              </a:rPr>
              <a:t>  14 lines divided into 2 sections the first eight lines is an “octave,” and the final six lines a “sestet.” The octave involves only two rhymes, with a scheme of ABBA </a:t>
            </a:r>
            <a:r>
              <a:rPr lang="en-GB" sz="2400" dirty="0" err="1">
                <a:solidFill>
                  <a:srgbClr val="000000"/>
                </a:solidFill>
                <a:latin typeface="Comic Sans MS" panose="030F0702030302020204" pitchFamily="66" charset="0"/>
              </a:rPr>
              <a:t>ABBA</a:t>
            </a:r>
            <a:r>
              <a:rPr lang="en-GB" sz="2400" dirty="0">
                <a:solidFill>
                  <a:srgbClr val="000000"/>
                </a:solidFill>
                <a:latin typeface="Comic Sans MS" panose="030F0702030302020204" pitchFamily="66" charset="0"/>
              </a:rPr>
              <a:t>. The sestet’s rhyme scheme varies, but it involves either two or three rhymes in patterns such as CDECDE and CDCCDC. </a:t>
            </a:r>
            <a:endParaRPr lang="en-GB" sz="2400" dirty="0">
              <a:latin typeface="Comic Sans MS" panose="030F0702030302020204" pitchFamily="66" charset="0"/>
            </a:endParaRPr>
          </a:p>
        </p:txBody>
      </p:sp>
    </p:spTree>
    <p:extLst>
      <p:ext uri="{BB962C8B-B14F-4D97-AF65-F5344CB8AC3E}">
        <p14:creationId xmlns:p14="http://schemas.microsoft.com/office/powerpoint/2010/main" val="817991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8671052"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3200" b="1" dirty="0">
                <a:latin typeface="AR BERKLEY" panose="02000000000000000000" pitchFamily="2" charset="0"/>
              </a:rPr>
              <a:t>Structure and </a:t>
            </a:r>
            <a:r>
              <a:rPr lang="en-GB" sz="3200" b="1" dirty="0" smtClean="0">
                <a:latin typeface="AR BERKLEY" panose="02000000000000000000" pitchFamily="2" charset="0"/>
              </a:rPr>
              <a:t>tone: make notes on the poem </a:t>
            </a:r>
            <a:endParaRPr lang="en-GB" sz="3200" b="1" dirty="0">
              <a:solidFill>
                <a:schemeClr val="bg1"/>
              </a:solidFill>
              <a:latin typeface="AR BERKLEY" panose="02000000000000000000" pitchFamily="2" charset="0"/>
            </a:endParaRPr>
          </a:p>
        </p:txBody>
      </p:sp>
      <p:sp>
        <p:nvSpPr>
          <p:cNvPr id="5" name="Rectangle 4"/>
          <p:cNvSpPr/>
          <p:nvPr/>
        </p:nvSpPr>
        <p:spPr>
          <a:xfrm>
            <a:off x="323527" y="707052"/>
            <a:ext cx="8424935" cy="3539430"/>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3200" dirty="0"/>
              <a:t>Octave – first EIGHT lines introduce poem’s main theme – love is intense almost divine</a:t>
            </a:r>
          </a:p>
          <a:p>
            <a:pPr marL="285750" indent="-285750">
              <a:buFont typeface="Arial" panose="020B0604020202020204" pitchFamily="34" charset="0"/>
              <a:buChar char="•"/>
            </a:pPr>
            <a:r>
              <a:rPr lang="en-GB" sz="3200" dirty="0"/>
              <a:t>Sestet – remaining SIX lines develop theme loves him for an entire lifetime – even past death</a:t>
            </a:r>
          </a:p>
          <a:p>
            <a:pPr marL="285750" indent="-285750">
              <a:buFont typeface="Arial" panose="020B0604020202020204" pitchFamily="34" charset="0"/>
              <a:buChar char="•"/>
            </a:pPr>
            <a:r>
              <a:rPr lang="en-GB" sz="3200" dirty="0"/>
              <a:t>Tone is passionate – unconditional love – exaggerates to emphasise strength/scale of love</a:t>
            </a:r>
          </a:p>
        </p:txBody>
      </p:sp>
      <p:sp>
        <p:nvSpPr>
          <p:cNvPr id="18" name="TextBox 17">
            <a:extLst>
              <a:ext uri="{FF2B5EF4-FFF2-40B4-BE49-F238E27FC236}">
                <a16:creationId xmlns:a16="http://schemas.microsoft.com/office/drawing/2014/main" xmlns="" id="{9C98B07E-CD1D-4657-9476-6CFB1C923FD1}"/>
              </a:ext>
            </a:extLst>
          </p:cNvPr>
          <p:cNvSpPr txBox="1"/>
          <p:nvPr/>
        </p:nvSpPr>
        <p:spPr>
          <a:xfrm>
            <a:off x="539552" y="5301208"/>
            <a:ext cx="4536504" cy="923330"/>
          </a:xfrm>
          <a:prstGeom prst="rect">
            <a:avLst/>
          </a:prstGeom>
          <a:solidFill>
            <a:schemeClr val="bg1"/>
          </a:solidFill>
        </p:spPr>
        <p:txBody>
          <a:bodyPr wrap="square" rtlCol="0">
            <a:spAutoFit/>
          </a:bodyPr>
          <a:lstStyle/>
          <a:p>
            <a:r>
              <a:rPr lang="en-GB" dirty="0"/>
              <a:t>Complete the writing task in full. At least 5 PETER paragraphs. Complete this task in full for homework by next lesson. </a:t>
            </a:r>
          </a:p>
        </p:txBody>
      </p:sp>
    </p:spTree>
    <p:extLst>
      <p:ext uri="{BB962C8B-B14F-4D97-AF65-F5344CB8AC3E}">
        <p14:creationId xmlns:p14="http://schemas.microsoft.com/office/powerpoint/2010/main" val="272459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1212</Words>
  <Application>Microsoft Office PowerPoint</Application>
  <PresentationFormat>On-screen Show (4:3)</PresentationFormat>
  <Paragraphs>126</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 BERKLEY</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Discuss the questions from the task sheet and ask students to work through each section and make notes.</vt:lpstr>
      <vt:lpstr>PowerPoint Presentation</vt:lpstr>
      <vt:lpstr>PowerPoint Presentation</vt:lpstr>
      <vt:lpstr>Petrarchan vs Shakespearean sonnet form</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gav</cp:lastModifiedBy>
  <cp:revision>58</cp:revision>
  <dcterms:created xsi:type="dcterms:W3CDTF">2019-09-29T13:07:47Z</dcterms:created>
  <dcterms:modified xsi:type="dcterms:W3CDTF">2020-10-18T07:30:47Z</dcterms:modified>
</cp:coreProperties>
</file>