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19"/>
  </p:notesMasterIdLst>
  <p:sldIdLst>
    <p:sldId id="257" r:id="rId8"/>
    <p:sldId id="258" r:id="rId9"/>
    <p:sldId id="259" r:id="rId10"/>
    <p:sldId id="265" r:id="rId11"/>
    <p:sldId id="266" r:id="rId12"/>
    <p:sldId id="260" r:id="rId13"/>
    <p:sldId id="261" r:id="rId14"/>
    <p:sldId id="262" r:id="rId15"/>
    <p:sldId id="263" r:id="rId16"/>
    <p:sldId id="264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13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F7C03-92EF-42E2-BFE7-6D61E65CBEED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53501-35C7-4773-BE8F-0BD23DD66E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414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Resources: </a:t>
            </a:r>
            <a:r>
              <a:rPr lang="en-GB"/>
              <a:t>Printable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53501-35C7-4773-BE8F-0BD23DD66E0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380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821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869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22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600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1901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9984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2272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5714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6573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0293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212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4895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234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4471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295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5755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3034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9157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71606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1355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0442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08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4474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2820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7234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5677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6815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35171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3322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76985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65370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48960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293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221962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34143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7541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3706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06199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43547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17311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63548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7184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3405318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931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13641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49860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76060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42372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62432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19111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27649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73254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22762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41366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51706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35028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02313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92813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30253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28796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02250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45586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53844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80801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74239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764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48873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934792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13619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43383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87288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6805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00644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78209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323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06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00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91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510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874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039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13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875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9EB31F5-5A2B-421D-AA15-D13E7FC21E75}" type="datetimeFigureOut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30/11/2020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B918008-C108-4B49-932A-646178AA7C16}" type="slidenum">
              <a:rPr lang="en-GB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731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75656" y="476672"/>
            <a:ext cx="59766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prstClr val="black"/>
                </a:solidFill>
              </a:rPr>
              <a:t>The Tempest </a:t>
            </a:r>
          </a:p>
          <a:p>
            <a:pPr algn="r"/>
            <a:r>
              <a:rPr lang="en-GB" sz="4800" dirty="0">
                <a:solidFill>
                  <a:prstClr val="black"/>
                </a:solidFill>
              </a:rPr>
              <a:t>by William Shakespeare</a:t>
            </a:r>
          </a:p>
          <a:p>
            <a:pPr algn="r"/>
            <a:r>
              <a:rPr lang="en-GB" sz="4800" dirty="0">
                <a:solidFill>
                  <a:prstClr val="black"/>
                </a:solidFill>
              </a:rPr>
              <a:t>Act 1 Scene 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15616" y="4941168"/>
            <a:ext cx="7488832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prstClr val="black"/>
                </a:solidFill>
              </a:rPr>
              <a:t>LO: To analyse the start of the play.</a:t>
            </a:r>
          </a:p>
          <a:p>
            <a:r>
              <a:rPr lang="en-GB" sz="3200" dirty="0">
                <a:solidFill>
                  <a:prstClr val="black"/>
                </a:solidFill>
              </a:rPr>
              <a:t>ST: I can understand Shakespeare’s use of drama to engage an audience. </a:t>
            </a:r>
          </a:p>
        </p:txBody>
      </p:sp>
      <p:sp>
        <p:nvSpPr>
          <p:cNvPr id="5" name="Rectangle 4"/>
          <p:cNvSpPr/>
          <p:nvPr/>
        </p:nvSpPr>
        <p:spPr>
          <a:xfrm>
            <a:off x="8244408" y="116632"/>
            <a:ext cx="5040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prstClr val="white"/>
                </a:solidFill>
              </a:rPr>
              <a:t>4.</a:t>
            </a:r>
          </a:p>
        </p:txBody>
      </p:sp>
    </p:spTree>
    <p:extLst>
      <p:ext uri="{BB962C8B-B14F-4D97-AF65-F5344CB8AC3E}">
        <p14:creationId xmlns:p14="http://schemas.microsoft.com/office/powerpoint/2010/main" val="3654005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1600200"/>
          </a:xfrm>
        </p:spPr>
        <p:txBody>
          <a:bodyPr/>
          <a:lstStyle/>
          <a:p>
            <a:r>
              <a:rPr lang="en-GB" dirty="0"/>
              <a:t>Extension task: Write a script for the Boatswain and the Master.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564904"/>
            <a:ext cx="7715200" cy="3561259"/>
          </a:xfrm>
        </p:spPr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What might they say to each other?</a:t>
            </a:r>
          </a:p>
          <a:p>
            <a:r>
              <a:rPr lang="en-GB" b="1" dirty="0">
                <a:solidFill>
                  <a:schemeClr val="tx1"/>
                </a:solidFill>
              </a:rPr>
              <a:t>What would they think of the voyage ending like this?</a:t>
            </a:r>
          </a:p>
          <a:p>
            <a:r>
              <a:rPr lang="en-GB" b="1" dirty="0">
                <a:solidFill>
                  <a:schemeClr val="tx1"/>
                </a:solidFill>
              </a:rPr>
              <a:t>Would they be scared that the Duke may drown?</a:t>
            </a:r>
          </a:p>
          <a:p>
            <a:r>
              <a:rPr lang="en-GB" b="1" dirty="0">
                <a:solidFill>
                  <a:schemeClr val="tx1"/>
                </a:solidFill>
              </a:rPr>
              <a:t>Who would they blame?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800"/>
              <a:t>Extension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594143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70"/>
            <a:ext cx="4583410" cy="3444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590" y="32792"/>
            <a:ext cx="4583410" cy="3444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48872"/>
            <a:ext cx="4583410" cy="3444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590" y="3477294"/>
            <a:ext cx="4583410" cy="3444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8737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0"/>
            <a:ext cx="8136904" cy="1600200"/>
          </a:xfrm>
        </p:spPr>
        <p:txBody>
          <a:bodyPr/>
          <a:lstStyle/>
          <a:p>
            <a:r>
              <a:rPr lang="en-GB" dirty="0">
                <a:effectLst/>
              </a:rPr>
              <a:t>The Tempest – Act 1 Scene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The play begins with a storm at sea.  The crew of the ship desperately struggle against the strength of the storm whilst the passengers – all noblemen – argue with the crew about their efforts to keep their vessel afloat.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645024"/>
            <a:ext cx="2819400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800" dirty="0"/>
              <a:t>Thinking task</a:t>
            </a:r>
          </a:p>
        </p:txBody>
      </p:sp>
    </p:spTree>
    <p:extLst>
      <p:ext uri="{BB962C8B-B14F-4D97-AF65-F5344CB8AC3E}">
        <p14:creationId xmlns:p14="http://schemas.microsoft.com/office/powerpoint/2010/main" val="1047021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92" y="1484784"/>
            <a:ext cx="9161784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5576" y="188640"/>
            <a:ext cx="8388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prstClr val="black"/>
                </a:solidFill>
              </a:rPr>
              <a:t>Let’s read Act 1 scene 1 – pages  1-3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5517232"/>
            <a:ext cx="799288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black"/>
                </a:solidFill>
              </a:rPr>
              <a:t>Characters: Boatswain, Master, Alonso, Antonio, Gonzalo, Sebastian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800" dirty="0"/>
              <a:t>DO NOW!</a:t>
            </a:r>
          </a:p>
        </p:txBody>
      </p:sp>
    </p:spTree>
    <p:extLst>
      <p:ext uri="{BB962C8B-B14F-4D97-AF65-F5344CB8AC3E}">
        <p14:creationId xmlns:p14="http://schemas.microsoft.com/office/powerpoint/2010/main" val="4192731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Match the word to the definition.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00201"/>
            <a:ext cx="7920880" cy="3268960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tx1"/>
                </a:solidFill>
              </a:rPr>
              <a:t>_____________</a:t>
            </a:r>
            <a:r>
              <a:rPr lang="en-GB" dirty="0"/>
              <a:t> </a:t>
            </a:r>
            <a:r>
              <a:rPr lang="en-GB" b="1" dirty="0">
                <a:solidFill>
                  <a:schemeClr val="tx1"/>
                </a:solidFill>
              </a:rPr>
              <a:t>a man who belongs by rank, title, or birth to the aristocracy; a peer.</a:t>
            </a:r>
          </a:p>
          <a:p>
            <a:r>
              <a:rPr lang="en-GB" b="1" dirty="0">
                <a:solidFill>
                  <a:schemeClr val="tx1"/>
                </a:solidFill>
              </a:rPr>
              <a:t>_________ a private room or compartment on a ship. </a:t>
            </a:r>
          </a:p>
          <a:p>
            <a:r>
              <a:rPr lang="en-GB" b="1" dirty="0">
                <a:solidFill>
                  <a:schemeClr val="tx1"/>
                </a:solidFill>
              </a:rPr>
              <a:t>_____________ the events that will necessarily happen to a particular person or thing in the future.</a:t>
            </a:r>
          </a:p>
          <a:p>
            <a:r>
              <a:rPr lang="en-GB" b="1" dirty="0">
                <a:solidFill>
                  <a:schemeClr val="tx1"/>
                </a:solidFill>
              </a:rPr>
              <a:t>______________ a ship or large boat.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800" dirty="0"/>
              <a:t>Unlocking vocabulary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115616" y="5085184"/>
            <a:ext cx="7416824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/>
              <a:t>Vessel        noblemen</a:t>
            </a:r>
          </a:p>
          <a:p>
            <a:pPr algn="ctr"/>
            <a:r>
              <a:rPr lang="en-GB" sz="4800" dirty="0"/>
              <a:t>Cabin        destiny</a:t>
            </a:r>
          </a:p>
        </p:txBody>
      </p:sp>
    </p:spTree>
    <p:extLst>
      <p:ext uri="{BB962C8B-B14F-4D97-AF65-F5344CB8AC3E}">
        <p14:creationId xmlns:p14="http://schemas.microsoft.com/office/powerpoint/2010/main" val="911807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Answers! Please give yourself a tick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800" dirty="0"/>
              <a:t>Unlocking vocabulary</a:t>
            </a:r>
          </a:p>
        </p:txBody>
      </p:sp>
      <p:pic>
        <p:nvPicPr>
          <p:cNvPr id="1026" name="Picture 2" descr="C:\Users\Deb\AppData\Local\Microsoft\Windows\Temporary Internet Files\Content.IE5\P66F28V0\Kliponious-green-tick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04377"/>
            <a:ext cx="1152128" cy="1008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43608" y="1600201"/>
            <a:ext cx="7920880" cy="3268960"/>
          </a:xfrm>
        </p:spPr>
        <p:txBody>
          <a:bodyPr>
            <a:noAutofit/>
          </a:bodyPr>
          <a:lstStyle/>
          <a:p>
            <a:r>
              <a:rPr lang="en-GB" sz="3200" b="1" u="sng" dirty="0">
                <a:solidFill>
                  <a:srgbClr val="00B050"/>
                </a:solidFill>
              </a:rPr>
              <a:t>Noblemen</a:t>
            </a:r>
            <a:r>
              <a:rPr lang="en-GB" sz="3200" b="1" dirty="0">
                <a:solidFill>
                  <a:schemeClr val="tx1"/>
                </a:solidFill>
              </a:rPr>
              <a:t> a man who belongs by rank, title, or birth to the aristocracy; a peer.</a:t>
            </a:r>
          </a:p>
          <a:p>
            <a:r>
              <a:rPr lang="en-GB" sz="3200" b="1" u="sng" dirty="0">
                <a:solidFill>
                  <a:srgbClr val="00B050"/>
                </a:solidFill>
              </a:rPr>
              <a:t>Cabin</a:t>
            </a:r>
            <a:r>
              <a:rPr lang="en-GB" sz="3200" b="1" dirty="0">
                <a:solidFill>
                  <a:schemeClr val="tx1"/>
                </a:solidFill>
              </a:rPr>
              <a:t> a private room or compartment on a ship. </a:t>
            </a:r>
          </a:p>
          <a:p>
            <a:r>
              <a:rPr lang="en-GB" sz="3200" b="1" u="sng" dirty="0">
                <a:solidFill>
                  <a:srgbClr val="00B050"/>
                </a:solidFill>
              </a:rPr>
              <a:t>Destiny</a:t>
            </a:r>
            <a:r>
              <a:rPr lang="en-GB" sz="3200" b="1" dirty="0">
                <a:solidFill>
                  <a:schemeClr val="tx1"/>
                </a:solidFill>
              </a:rPr>
              <a:t> the events that will necessarily happen to a particular person or thing in the future.</a:t>
            </a:r>
          </a:p>
          <a:p>
            <a:r>
              <a:rPr lang="en-GB" sz="3200" b="1" u="sng" dirty="0">
                <a:solidFill>
                  <a:srgbClr val="00B050"/>
                </a:solidFill>
              </a:rPr>
              <a:t>Vessel</a:t>
            </a:r>
            <a:r>
              <a:rPr lang="en-GB" sz="3200" b="1" dirty="0">
                <a:solidFill>
                  <a:schemeClr val="tx1"/>
                </a:solidFill>
              </a:rPr>
              <a:t> a ship or large boat.</a:t>
            </a:r>
          </a:p>
        </p:txBody>
      </p:sp>
    </p:spTree>
    <p:extLst>
      <p:ext uri="{BB962C8B-B14F-4D97-AF65-F5344CB8AC3E}">
        <p14:creationId xmlns:p14="http://schemas.microsoft.com/office/powerpoint/2010/main" val="2470377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Task: On your extract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4000" b="1" dirty="0"/>
              <a:t>Highlight all the words and phrases that show:</a:t>
            </a:r>
            <a:br>
              <a:rPr lang="en-GB" sz="4000" dirty="0"/>
            </a:br>
            <a:endParaRPr lang="en-GB" sz="4000" dirty="0"/>
          </a:p>
          <a:p>
            <a:pPr lvl="1"/>
            <a:r>
              <a:rPr lang="en-GB" sz="4000" b="1" dirty="0"/>
              <a:t>The strength of the storm</a:t>
            </a:r>
            <a:br>
              <a:rPr lang="en-GB" sz="4000" dirty="0"/>
            </a:br>
            <a:endParaRPr lang="en-GB" sz="4000" dirty="0"/>
          </a:p>
          <a:p>
            <a:pPr lvl="1"/>
            <a:r>
              <a:rPr lang="en-GB" sz="4000" b="1" dirty="0"/>
              <a:t>The fears of the crew and their passengers</a:t>
            </a:r>
            <a:endParaRPr lang="en-GB" sz="4000" dirty="0"/>
          </a:p>
          <a:p>
            <a:endParaRPr lang="en-GB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800" dirty="0"/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1155702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88640"/>
            <a:ext cx="496855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prstClr val="black"/>
                </a:solidFill>
              </a:rPr>
              <a:t>ACT 1 SCENE 1 : </a:t>
            </a:r>
          </a:p>
          <a:p>
            <a:r>
              <a:rPr lang="en-GB" sz="1200" dirty="0">
                <a:solidFill>
                  <a:prstClr val="black"/>
                </a:solidFill>
              </a:rPr>
              <a:t>On a ship at sea; a tempestuous noise of thunder and lightning heard</a:t>
            </a:r>
          </a:p>
          <a:p>
            <a:r>
              <a:rPr lang="en-GB" sz="1200" dirty="0">
                <a:solidFill>
                  <a:prstClr val="black"/>
                </a:solidFill>
              </a:rPr>
              <a:t>[Enter a SHIPMASTER and a BOATSWAIN]</a:t>
            </a:r>
          </a:p>
          <a:p>
            <a:r>
              <a:rPr lang="en-GB" sz="1200" dirty="0">
                <a:solidFill>
                  <a:prstClr val="black"/>
                </a:solidFill>
              </a:rPr>
              <a:t>MASTER:</a:t>
            </a:r>
          </a:p>
          <a:p>
            <a:r>
              <a:rPr lang="en-GB" sz="1200" dirty="0">
                <a:solidFill>
                  <a:prstClr val="black"/>
                </a:solidFill>
              </a:rPr>
              <a:t>Boatswain!</a:t>
            </a:r>
          </a:p>
          <a:p>
            <a:r>
              <a:rPr lang="en-GB" sz="1200" dirty="0">
                <a:solidFill>
                  <a:prstClr val="black"/>
                </a:solidFill>
              </a:rPr>
              <a:t>BOATSWAIN: </a:t>
            </a:r>
          </a:p>
          <a:p>
            <a:r>
              <a:rPr lang="en-GB" sz="1200" dirty="0">
                <a:solidFill>
                  <a:prstClr val="black"/>
                </a:solidFill>
              </a:rPr>
              <a:t>Here, master: what cheer?</a:t>
            </a:r>
          </a:p>
          <a:p>
            <a:r>
              <a:rPr lang="en-GB" sz="1200" dirty="0">
                <a:solidFill>
                  <a:prstClr val="black"/>
                </a:solidFill>
              </a:rPr>
              <a:t>MASTER: </a:t>
            </a:r>
          </a:p>
          <a:p>
            <a:r>
              <a:rPr lang="en-GB" sz="1200" dirty="0">
                <a:solidFill>
                  <a:prstClr val="black"/>
                </a:solidFill>
              </a:rPr>
              <a:t>Good! Speak to the mariners: fall </a:t>
            </a:r>
            <a:r>
              <a:rPr lang="en-GB" sz="1200" dirty="0" err="1">
                <a:solidFill>
                  <a:prstClr val="black"/>
                </a:solidFill>
              </a:rPr>
              <a:t>to't</a:t>
            </a:r>
            <a:r>
              <a:rPr lang="en-GB" sz="1200" dirty="0">
                <a:solidFill>
                  <a:prstClr val="black"/>
                </a:solidFill>
              </a:rPr>
              <a:t> yarely, or </a:t>
            </a:r>
          </a:p>
          <a:p>
            <a:r>
              <a:rPr lang="en-GB" sz="1200" dirty="0">
                <a:solidFill>
                  <a:prstClr val="black"/>
                </a:solidFill>
              </a:rPr>
              <a:t>we run ourselves aground: bestir, bestir. </a:t>
            </a:r>
          </a:p>
          <a:p>
            <a:r>
              <a:rPr lang="en-GB" sz="1200" dirty="0">
                <a:solidFill>
                  <a:prstClr val="black"/>
                </a:solidFill>
              </a:rPr>
              <a:t>[Exit]</a:t>
            </a:r>
          </a:p>
          <a:p>
            <a:r>
              <a:rPr lang="en-GB" sz="1200" dirty="0">
                <a:solidFill>
                  <a:prstClr val="black"/>
                </a:solidFill>
              </a:rPr>
              <a:t>[Enter MARINERS]</a:t>
            </a:r>
          </a:p>
          <a:p>
            <a:r>
              <a:rPr lang="en-GB" sz="1200" dirty="0">
                <a:solidFill>
                  <a:prstClr val="black"/>
                </a:solidFill>
              </a:rPr>
              <a:t>BOATSWAIN: </a:t>
            </a:r>
          </a:p>
          <a:p>
            <a:r>
              <a:rPr lang="en-GB" sz="1200" dirty="0">
                <a:solidFill>
                  <a:prstClr val="black"/>
                </a:solidFill>
              </a:rPr>
              <a:t>Hey, my hearts! </a:t>
            </a:r>
            <a:r>
              <a:rPr lang="en-GB" sz="1200" dirty="0" err="1">
                <a:solidFill>
                  <a:prstClr val="black"/>
                </a:solidFill>
              </a:rPr>
              <a:t>Cheerly</a:t>
            </a:r>
            <a:r>
              <a:rPr lang="en-GB" sz="1200" dirty="0">
                <a:solidFill>
                  <a:prstClr val="black"/>
                </a:solidFill>
              </a:rPr>
              <a:t>, </a:t>
            </a:r>
            <a:r>
              <a:rPr lang="en-GB" sz="1200" dirty="0" err="1">
                <a:solidFill>
                  <a:prstClr val="black"/>
                </a:solidFill>
              </a:rPr>
              <a:t>cheerly</a:t>
            </a:r>
            <a:r>
              <a:rPr lang="en-GB" sz="1200" dirty="0">
                <a:solidFill>
                  <a:prstClr val="black"/>
                </a:solidFill>
              </a:rPr>
              <a:t>, my hearts! </a:t>
            </a:r>
          </a:p>
          <a:p>
            <a:r>
              <a:rPr lang="en-GB" sz="1200" dirty="0">
                <a:solidFill>
                  <a:prstClr val="black"/>
                </a:solidFill>
              </a:rPr>
              <a:t>Yare, yare! Take in the topsail. Tend to th' master's </a:t>
            </a:r>
          </a:p>
          <a:p>
            <a:r>
              <a:rPr lang="en-GB" sz="1200" dirty="0">
                <a:solidFill>
                  <a:prstClr val="black"/>
                </a:solidFill>
              </a:rPr>
              <a:t>whistle.--Blow till thou burst thy wind, if room enough.</a:t>
            </a:r>
          </a:p>
          <a:p>
            <a:r>
              <a:rPr lang="en-GB" sz="1200" dirty="0">
                <a:solidFill>
                  <a:prstClr val="black"/>
                </a:solidFill>
              </a:rPr>
              <a:t>[Enter ALONSO, SEBASTIAN, ANTONIO, FERDINAND, GONZALO, and OTHERS]</a:t>
            </a:r>
          </a:p>
          <a:p>
            <a:r>
              <a:rPr lang="en-GB" sz="1200" dirty="0">
                <a:solidFill>
                  <a:prstClr val="black"/>
                </a:solidFill>
              </a:rPr>
              <a:t>ALONSO: </a:t>
            </a:r>
          </a:p>
          <a:p>
            <a:r>
              <a:rPr lang="en-GB" sz="1200" dirty="0">
                <a:solidFill>
                  <a:prstClr val="black"/>
                </a:solidFill>
              </a:rPr>
              <a:t>Good boatswain, have care. Where's the master? </a:t>
            </a:r>
          </a:p>
          <a:p>
            <a:r>
              <a:rPr lang="en-GB" sz="1200" dirty="0">
                <a:solidFill>
                  <a:prstClr val="black"/>
                </a:solidFill>
              </a:rPr>
              <a:t>Play the men.</a:t>
            </a:r>
          </a:p>
          <a:p>
            <a:r>
              <a:rPr lang="en-GB" sz="1200" dirty="0">
                <a:solidFill>
                  <a:prstClr val="black"/>
                </a:solidFill>
              </a:rPr>
              <a:t>BOATSWAIN: </a:t>
            </a:r>
          </a:p>
          <a:p>
            <a:r>
              <a:rPr lang="en-GB" sz="1200" dirty="0">
                <a:solidFill>
                  <a:prstClr val="black"/>
                </a:solidFill>
              </a:rPr>
              <a:t>I pray now, keep below.</a:t>
            </a:r>
          </a:p>
          <a:p>
            <a:r>
              <a:rPr lang="en-GB" sz="1200" dirty="0">
                <a:solidFill>
                  <a:prstClr val="black"/>
                </a:solidFill>
              </a:rPr>
              <a:t>ANTONIO: </a:t>
            </a:r>
          </a:p>
          <a:p>
            <a:r>
              <a:rPr lang="en-GB" sz="1200" dirty="0">
                <a:solidFill>
                  <a:prstClr val="black"/>
                </a:solidFill>
              </a:rPr>
              <a:t>Where is the master, boson?</a:t>
            </a:r>
          </a:p>
          <a:p>
            <a:r>
              <a:rPr lang="en-GB" sz="1200" dirty="0">
                <a:solidFill>
                  <a:prstClr val="black"/>
                </a:solidFill>
              </a:rPr>
              <a:t>BOATSWAIN: </a:t>
            </a:r>
          </a:p>
          <a:p>
            <a:r>
              <a:rPr lang="en-GB" sz="1200" dirty="0">
                <a:solidFill>
                  <a:prstClr val="black"/>
                </a:solidFill>
              </a:rPr>
              <a:t>Do you not hear him? You mar our labour: </a:t>
            </a:r>
          </a:p>
          <a:p>
            <a:r>
              <a:rPr lang="en-GB" sz="1200" dirty="0">
                <a:solidFill>
                  <a:prstClr val="black"/>
                </a:solidFill>
              </a:rPr>
              <a:t>keep your cabins: you do assist the storm.</a:t>
            </a:r>
          </a:p>
          <a:p>
            <a:r>
              <a:rPr lang="en-GB" sz="1200" dirty="0">
                <a:solidFill>
                  <a:prstClr val="black"/>
                </a:solidFill>
              </a:rPr>
              <a:t>GONZALO: </a:t>
            </a:r>
          </a:p>
          <a:p>
            <a:r>
              <a:rPr lang="en-GB" sz="1200" dirty="0">
                <a:solidFill>
                  <a:prstClr val="black"/>
                </a:solidFill>
              </a:rPr>
              <a:t>Nay, good, be patient.</a:t>
            </a:r>
          </a:p>
          <a:p>
            <a:r>
              <a:rPr lang="en-GB" sz="1200" dirty="0">
                <a:solidFill>
                  <a:prstClr val="black"/>
                </a:solidFill>
              </a:rPr>
              <a:t>BOATSWAIN: </a:t>
            </a:r>
          </a:p>
          <a:p>
            <a:r>
              <a:rPr lang="en-GB" sz="1200" dirty="0">
                <a:solidFill>
                  <a:prstClr val="black"/>
                </a:solidFill>
              </a:rPr>
              <a:t>When the sea is. Hence! What cares these </a:t>
            </a:r>
          </a:p>
          <a:p>
            <a:r>
              <a:rPr lang="en-GB" sz="1200" dirty="0" err="1">
                <a:solidFill>
                  <a:prstClr val="black"/>
                </a:solidFill>
              </a:rPr>
              <a:t>roarers</a:t>
            </a:r>
            <a:r>
              <a:rPr lang="en-GB" sz="1200" dirty="0">
                <a:solidFill>
                  <a:prstClr val="black"/>
                </a:solidFill>
              </a:rPr>
              <a:t> for the name of king? To cabin! silence! Trouble </a:t>
            </a:r>
          </a:p>
          <a:p>
            <a:r>
              <a:rPr lang="en-GB" sz="1200" dirty="0">
                <a:solidFill>
                  <a:prstClr val="black"/>
                </a:solidFill>
              </a:rPr>
              <a:t>us not.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76056" y="188640"/>
            <a:ext cx="392392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black"/>
                </a:solidFill>
              </a:rPr>
              <a:t>GONZALO: </a:t>
            </a:r>
          </a:p>
          <a:p>
            <a:r>
              <a:rPr lang="en-GB" sz="1200" dirty="0">
                <a:solidFill>
                  <a:prstClr val="black"/>
                </a:solidFill>
              </a:rPr>
              <a:t>Good, yet remember whom thou hast aboard.</a:t>
            </a:r>
          </a:p>
          <a:p>
            <a:r>
              <a:rPr lang="en-GB" sz="1200" dirty="0">
                <a:solidFill>
                  <a:prstClr val="black"/>
                </a:solidFill>
              </a:rPr>
              <a:t>BOATSWAIN: </a:t>
            </a:r>
          </a:p>
          <a:p>
            <a:r>
              <a:rPr lang="en-GB" sz="1200" dirty="0">
                <a:solidFill>
                  <a:prstClr val="black"/>
                </a:solidFill>
              </a:rPr>
              <a:t>None that I more love than myself. You are </a:t>
            </a:r>
          </a:p>
          <a:p>
            <a:r>
              <a:rPr lang="en-GB" sz="1200" dirty="0">
                <a:solidFill>
                  <a:prstClr val="black"/>
                </a:solidFill>
              </a:rPr>
              <a:t>counsellor: if you can command these elements to </a:t>
            </a:r>
          </a:p>
          <a:p>
            <a:r>
              <a:rPr lang="en-GB" sz="1200" dirty="0">
                <a:solidFill>
                  <a:prstClr val="black"/>
                </a:solidFill>
              </a:rPr>
              <a:t>silence, and work the peace of the present, we will not </a:t>
            </a:r>
          </a:p>
          <a:p>
            <a:r>
              <a:rPr lang="en-GB" sz="1200" dirty="0">
                <a:solidFill>
                  <a:prstClr val="black"/>
                </a:solidFill>
              </a:rPr>
              <a:t>hand a rope more. Use your authority: if you cannot, give thanks you have lived so long, and make yourself ready in your cabin for the mischance of the hour, if it so hap.--</a:t>
            </a:r>
            <a:r>
              <a:rPr lang="en-GB" sz="1200" dirty="0" err="1">
                <a:solidFill>
                  <a:prstClr val="black"/>
                </a:solidFill>
              </a:rPr>
              <a:t>Cheerly</a:t>
            </a:r>
            <a:r>
              <a:rPr lang="en-GB" sz="1200" dirty="0">
                <a:solidFill>
                  <a:prstClr val="black"/>
                </a:solidFill>
              </a:rPr>
              <a:t>, good hearts!--Out of our way, I say. </a:t>
            </a:r>
          </a:p>
          <a:p>
            <a:endParaRPr lang="en-GB" sz="1200" dirty="0">
              <a:solidFill>
                <a:prstClr val="black"/>
              </a:solidFill>
            </a:endParaRPr>
          </a:p>
          <a:p>
            <a:r>
              <a:rPr lang="en-GB" sz="1200" dirty="0">
                <a:solidFill>
                  <a:prstClr val="black"/>
                </a:solidFill>
              </a:rPr>
              <a:t>[Exit]</a:t>
            </a:r>
          </a:p>
          <a:p>
            <a:r>
              <a:rPr lang="en-GB" sz="1200" dirty="0">
                <a:solidFill>
                  <a:prstClr val="black"/>
                </a:solidFill>
              </a:rPr>
              <a:t>GONZALO:</a:t>
            </a:r>
          </a:p>
          <a:p>
            <a:r>
              <a:rPr lang="en-GB" sz="1200" dirty="0">
                <a:solidFill>
                  <a:prstClr val="black"/>
                </a:solidFill>
              </a:rPr>
              <a:t>I have great comfort from this fellow. Methinks </a:t>
            </a:r>
          </a:p>
          <a:p>
            <a:r>
              <a:rPr lang="en-GB" sz="1200" dirty="0">
                <a:solidFill>
                  <a:prstClr val="black"/>
                </a:solidFill>
              </a:rPr>
              <a:t>he hath no drowning mark upon him: his complexion is perfect gallows. Stand fast, good Fate, to his hanging! </a:t>
            </a:r>
          </a:p>
          <a:p>
            <a:r>
              <a:rPr lang="en-GB" sz="1200" dirty="0">
                <a:solidFill>
                  <a:prstClr val="black"/>
                </a:solidFill>
              </a:rPr>
              <a:t>make the rope of his destiny our cable, for our own doth little advantage! If he be not born to be </a:t>
            </a:r>
            <a:r>
              <a:rPr lang="en-GB" sz="1200" dirty="0" err="1">
                <a:solidFill>
                  <a:prstClr val="black"/>
                </a:solidFill>
              </a:rPr>
              <a:t>hang'd</a:t>
            </a:r>
            <a:r>
              <a:rPr lang="en-GB" sz="1200" dirty="0">
                <a:solidFill>
                  <a:prstClr val="black"/>
                </a:solidFill>
              </a:rPr>
              <a:t>, our case is miserable. </a:t>
            </a:r>
          </a:p>
          <a:p>
            <a:endParaRPr lang="en-GB" sz="1200" dirty="0">
              <a:solidFill>
                <a:prstClr val="black"/>
              </a:solidFill>
            </a:endParaRPr>
          </a:p>
          <a:p>
            <a:r>
              <a:rPr lang="en-GB" sz="1200" dirty="0">
                <a:solidFill>
                  <a:prstClr val="black"/>
                </a:solidFill>
              </a:rPr>
              <a:t>[Exeunt]</a:t>
            </a:r>
          </a:p>
          <a:p>
            <a:r>
              <a:rPr lang="en-GB" sz="1200" dirty="0">
                <a:solidFill>
                  <a:prstClr val="black"/>
                </a:solidFill>
              </a:rPr>
              <a:t>[Re-enter BOATSWAIN]</a:t>
            </a:r>
          </a:p>
          <a:p>
            <a:r>
              <a:rPr lang="en-GB" sz="1200" dirty="0">
                <a:solidFill>
                  <a:prstClr val="black"/>
                </a:solidFill>
              </a:rPr>
              <a:t>BOATSWAIN:</a:t>
            </a:r>
          </a:p>
          <a:p>
            <a:r>
              <a:rPr lang="en-GB" sz="1200" dirty="0">
                <a:solidFill>
                  <a:prstClr val="black"/>
                </a:solidFill>
              </a:rPr>
              <a:t>Down with the topmast! yare! lower, lower! </a:t>
            </a:r>
          </a:p>
          <a:p>
            <a:r>
              <a:rPr lang="en-GB" sz="1200" dirty="0">
                <a:solidFill>
                  <a:prstClr val="black"/>
                </a:solidFill>
              </a:rPr>
              <a:t>Bring her to try </a:t>
            </a:r>
            <a:r>
              <a:rPr lang="en-GB" sz="1200" dirty="0" err="1">
                <a:solidFill>
                  <a:prstClr val="black"/>
                </a:solidFill>
              </a:rPr>
              <a:t>wi</a:t>
            </a:r>
            <a:r>
              <a:rPr lang="en-GB" sz="1200" dirty="0">
                <a:solidFill>
                  <a:prstClr val="black"/>
                </a:solidFill>
              </a:rPr>
              <a:t>' th' </a:t>
            </a:r>
            <a:r>
              <a:rPr lang="en-GB" sz="1200" dirty="0" err="1">
                <a:solidFill>
                  <a:prstClr val="black"/>
                </a:solidFill>
              </a:rPr>
              <a:t>maincourse</a:t>
            </a:r>
            <a:r>
              <a:rPr lang="en-GB" sz="1200" dirty="0">
                <a:solidFill>
                  <a:prstClr val="black"/>
                </a:solidFill>
              </a:rPr>
              <a:t>. [A cry within] A plague upon this howling! They are louder than the weather or our office. -- </a:t>
            </a:r>
          </a:p>
          <a:p>
            <a:r>
              <a:rPr lang="en-GB" sz="1200" dirty="0">
                <a:solidFill>
                  <a:prstClr val="black"/>
                </a:solidFill>
              </a:rPr>
              <a:t>[Re-enter SEBASTIAN, ANTONIO, and GONZALO] </a:t>
            </a:r>
          </a:p>
          <a:p>
            <a:r>
              <a:rPr lang="en-GB" sz="1200" dirty="0">
                <a:solidFill>
                  <a:prstClr val="black"/>
                </a:solidFill>
              </a:rPr>
              <a:t>Yet again! What do you here? Shall we give o'er, and </a:t>
            </a:r>
          </a:p>
          <a:p>
            <a:r>
              <a:rPr lang="en-GB" sz="1200" dirty="0">
                <a:solidFill>
                  <a:prstClr val="black"/>
                </a:solidFill>
              </a:rPr>
              <a:t>drown? Have you a mind to sink?</a:t>
            </a:r>
          </a:p>
          <a:p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898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16632"/>
            <a:ext cx="4572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b="1" dirty="0">
                <a:solidFill>
                  <a:prstClr val="black"/>
                </a:solidFill>
              </a:rPr>
              <a:t>SEBASTIAN: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A pox o' your throat, you bawling, blasphemous, 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 err="1">
                <a:solidFill>
                  <a:prstClr val="black"/>
                </a:solidFill>
              </a:rPr>
              <a:t>incharitable</a:t>
            </a:r>
            <a:r>
              <a:rPr lang="en-GB" sz="1200" dirty="0">
                <a:solidFill>
                  <a:prstClr val="black"/>
                </a:solidFill>
              </a:rPr>
              <a:t> dog!</a:t>
            </a:r>
          </a:p>
          <a:p>
            <a:r>
              <a:rPr lang="en-GB" sz="1200" b="1" dirty="0">
                <a:solidFill>
                  <a:prstClr val="black"/>
                </a:solidFill>
              </a:rPr>
              <a:t>BOATSWAIN: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Work you, then.</a:t>
            </a:r>
          </a:p>
          <a:p>
            <a:r>
              <a:rPr lang="en-GB" sz="1200" b="1" dirty="0">
                <a:solidFill>
                  <a:prstClr val="black"/>
                </a:solidFill>
              </a:rPr>
              <a:t>ANTONIO:	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Hang, cur, hang! you whoreson, insolent noisemaker, 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we are less afraid to be drowned than thou art.</a:t>
            </a:r>
          </a:p>
          <a:p>
            <a:r>
              <a:rPr lang="en-GB" sz="1200" b="1" dirty="0">
                <a:solidFill>
                  <a:prstClr val="black"/>
                </a:solidFill>
              </a:rPr>
              <a:t>GONZALO:</a:t>
            </a:r>
            <a:r>
              <a:rPr lang="en-GB" sz="1200" dirty="0">
                <a:solidFill>
                  <a:prstClr val="black"/>
                </a:solidFill>
              </a:rPr>
              <a:t> 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I'll warrant him for drowning, though the ship were 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no stronger than a nutshell, and as leaky as an </a:t>
            </a:r>
            <a:r>
              <a:rPr lang="en-GB" sz="1200" dirty="0" err="1">
                <a:solidFill>
                  <a:prstClr val="black"/>
                </a:solidFill>
              </a:rPr>
              <a:t>unstanched</a:t>
            </a:r>
            <a:r>
              <a:rPr lang="en-GB" sz="1200" dirty="0">
                <a:solidFill>
                  <a:prstClr val="black"/>
                </a:solidFill>
              </a:rPr>
              <a:t> 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wench.</a:t>
            </a:r>
          </a:p>
          <a:p>
            <a:r>
              <a:rPr lang="en-GB" sz="1200" b="1" dirty="0">
                <a:solidFill>
                  <a:prstClr val="black"/>
                </a:solidFill>
              </a:rPr>
              <a:t>BOATSWAIN:</a:t>
            </a:r>
            <a:r>
              <a:rPr lang="en-GB" sz="1200" dirty="0">
                <a:solidFill>
                  <a:prstClr val="black"/>
                </a:solidFill>
              </a:rPr>
              <a:t> 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Lay her a-hold, a-hold! set her two courses: off 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to sea again: lay her off.</a:t>
            </a:r>
          </a:p>
          <a:p>
            <a:r>
              <a:rPr lang="en-GB" sz="1200" i="1" dirty="0">
                <a:solidFill>
                  <a:prstClr val="black"/>
                </a:solidFill>
              </a:rPr>
              <a:t>[Enter </a:t>
            </a:r>
            <a:r>
              <a:rPr lang="en-GB" sz="1200" b="1" i="1" dirty="0">
                <a:solidFill>
                  <a:prstClr val="black"/>
                </a:solidFill>
              </a:rPr>
              <a:t>MARINERS</a:t>
            </a:r>
            <a:r>
              <a:rPr lang="en-GB" sz="1200" i="1" dirty="0">
                <a:solidFill>
                  <a:prstClr val="black"/>
                </a:solidFill>
              </a:rPr>
              <a:t>, Wet]</a:t>
            </a:r>
            <a:endParaRPr lang="en-GB" sz="1200" dirty="0">
              <a:solidFill>
                <a:prstClr val="black"/>
              </a:solidFill>
            </a:endParaRPr>
          </a:p>
          <a:p>
            <a:r>
              <a:rPr lang="en-GB" sz="1200" b="1" dirty="0">
                <a:solidFill>
                  <a:prstClr val="black"/>
                </a:solidFill>
              </a:rPr>
              <a:t>MARINERS:</a:t>
            </a:r>
            <a:r>
              <a:rPr lang="en-GB" sz="1200" dirty="0">
                <a:solidFill>
                  <a:prstClr val="black"/>
                </a:solidFill>
              </a:rPr>
              <a:t> 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All lost! To prayers, to prayers! All lost! </a:t>
            </a:r>
            <a:br>
              <a:rPr lang="en-GB" sz="1200" dirty="0">
                <a:solidFill>
                  <a:prstClr val="black"/>
                </a:solidFill>
              </a:rPr>
            </a:b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i="1" dirty="0">
                <a:solidFill>
                  <a:prstClr val="black"/>
                </a:solidFill>
              </a:rPr>
              <a:t>[Exeunt]</a:t>
            </a:r>
            <a:endParaRPr lang="en-GB" sz="1200" dirty="0">
              <a:solidFill>
                <a:prstClr val="black"/>
              </a:solidFill>
            </a:endParaRPr>
          </a:p>
          <a:p>
            <a:r>
              <a:rPr lang="en-GB" sz="1200" b="1" dirty="0">
                <a:solidFill>
                  <a:prstClr val="black"/>
                </a:solidFill>
              </a:rPr>
              <a:t>BOATSWAIN:</a:t>
            </a:r>
            <a:endParaRPr lang="en-GB" sz="1200" dirty="0">
              <a:solidFill>
                <a:prstClr val="black"/>
              </a:solidFill>
            </a:endParaRPr>
          </a:p>
          <a:p>
            <a:r>
              <a:rPr lang="en-GB" sz="1200" dirty="0">
                <a:solidFill>
                  <a:prstClr val="black"/>
                </a:solidFill>
              </a:rPr>
              <a:t>What, must our mouths be cold?</a:t>
            </a:r>
          </a:p>
          <a:p>
            <a:r>
              <a:rPr lang="en-GB" sz="1200" b="1" dirty="0">
                <a:solidFill>
                  <a:prstClr val="black"/>
                </a:solidFill>
              </a:rPr>
              <a:t>GONZALO:</a:t>
            </a:r>
            <a:r>
              <a:rPr lang="en-GB" sz="1200" dirty="0">
                <a:solidFill>
                  <a:prstClr val="black"/>
                </a:solidFill>
              </a:rPr>
              <a:t> 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The King and Prince at prayers! let us assist them, 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For our case is as theirs.</a:t>
            </a:r>
          </a:p>
          <a:p>
            <a:r>
              <a:rPr lang="en-GB" sz="1200" b="1" dirty="0">
                <a:solidFill>
                  <a:prstClr val="black"/>
                </a:solidFill>
              </a:rPr>
              <a:t>SEBASTIAN:</a:t>
            </a:r>
            <a:r>
              <a:rPr lang="en-GB" sz="1200" dirty="0">
                <a:solidFill>
                  <a:prstClr val="black"/>
                </a:solidFill>
              </a:rPr>
              <a:t> 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I am out of patience.</a:t>
            </a:r>
          </a:p>
          <a:p>
            <a:r>
              <a:rPr lang="en-GB" sz="1200" b="1" dirty="0">
                <a:solidFill>
                  <a:prstClr val="black"/>
                </a:solidFill>
              </a:rPr>
              <a:t>ANTONIO: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We are merely cheated of our lives by drunkards.-- 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This wide-</a:t>
            </a:r>
            <a:r>
              <a:rPr lang="en-GB" sz="1200" dirty="0" err="1">
                <a:solidFill>
                  <a:prstClr val="black"/>
                </a:solidFill>
              </a:rPr>
              <a:t>chapp'd</a:t>
            </a:r>
            <a:r>
              <a:rPr lang="en-GB" sz="1200" dirty="0">
                <a:solidFill>
                  <a:prstClr val="black"/>
                </a:solidFill>
              </a:rPr>
              <a:t> rascal--would thou </a:t>
            </a:r>
            <a:r>
              <a:rPr lang="en-GB" sz="1200" dirty="0" err="1">
                <a:solidFill>
                  <a:prstClr val="black"/>
                </a:solidFill>
              </a:rPr>
              <a:t>might'st</a:t>
            </a:r>
            <a:r>
              <a:rPr lang="en-GB" sz="1200" dirty="0">
                <a:solidFill>
                  <a:prstClr val="black"/>
                </a:solidFill>
              </a:rPr>
              <a:t> lie drowning 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The washing of ten tides!</a:t>
            </a:r>
          </a:p>
          <a:p>
            <a:endParaRPr lang="en-GB" sz="12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44008" y="116632"/>
            <a:ext cx="43924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prstClr val="black"/>
                </a:solidFill>
              </a:rPr>
              <a:t>GONZALO:</a:t>
            </a:r>
            <a:r>
              <a:rPr lang="en-GB" sz="1200" dirty="0">
                <a:solidFill>
                  <a:prstClr val="black"/>
                </a:solidFill>
              </a:rPr>
              <a:t> 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He'll be </a:t>
            </a:r>
            <a:r>
              <a:rPr lang="en-GB" sz="1200" dirty="0" err="1">
                <a:solidFill>
                  <a:prstClr val="black"/>
                </a:solidFill>
              </a:rPr>
              <a:t>hang'd</a:t>
            </a:r>
            <a:r>
              <a:rPr lang="en-GB" sz="1200" dirty="0">
                <a:solidFill>
                  <a:prstClr val="black"/>
                </a:solidFill>
              </a:rPr>
              <a:t> yet, 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Though every drop of water swear against it, 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And gape at </a:t>
            </a:r>
            <a:r>
              <a:rPr lang="en-GB" sz="1200" dirty="0" err="1">
                <a:solidFill>
                  <a:prstClr val="black"/>
                </a:solidFill>
              </a:rPr>
              <a:t>wid'st</a:t>
            </a:r>
            <a:r>
              <a:rPr lang="en-GB" sz="1200" dirty="0">
                <a:solidFill>
                  <a:prstClr val="black"/>
                </a:solidFill>
              </a:rPr>
              <a:t> to glut him. </a:t>
            </a:r>
            <a:br>
              <a:rPr lang="en-GB" sz="1200" dirty="0">
                <a:solidFill>
                  <a:prstClr val="black"/>
                </a:solidFill>
              </a:rPr>
            </a:b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[A confused noise within:--'Mercy on us!'-- 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'We split, we split!'--'Farewell, my wife and children!'-- 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'Farewell, brother!'--'We split, we split, we split!'--]</a:t>
            </a:r>
          </a:p>
          <a:p>
            <a:r>
              <a:rPr lang="en-GB" sz="1200" b="1" dirty="0">
                <a:solidFill>
                  <a:prstClr val="black"/>
                </a:solidFill>
              </a:rPr>
              <a:t>ANTONIO:</a:t>
            </a:r>
            <a:r>
              <a:rPr lang="en-GB" sz="1200" dirty="0">
                <a:solidFill>
                  <a:prstClr val="black"/>
                </a:solidFill>
              </a:rPr>
              <a:t> 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Let's all sink </a:t>
            </a:r>
            <a:r>
              <a:rPr lang="en-GB" sz="1200" dirty="0" err="1">
                <a:solidFill>
                  <a:prstClr val="black"/>
                </a:solidFill>
              </a:rPr>
              <a:t>wi</a:t>
            </a:r>
            <a:r>
              <a:rPr lang="en-GB" sz="1200" dirty="0">
                <a:solidFill>
                  <a:prstClr val="black"/>
                </a:solidFill>
              </a:rPr>
              <a:t>' the King. 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i="1" dirty="0">
                <a:solidFill>
                  <a:prstClr val="black"/>
                </a:solidFill>
              </a:rPr>
              <a:t>[Exit]</a:t>
            </a:r>
            <a:endParaRPr lang="en-GB" sz="1200" dirty="0">
              <a:solidFill>
                <a:prstClr val="black"/>
              </a:solidFill>
            </a:endParaRPr>
          </a:p>
          <a:p>
            <a:r>
              <a:rPr lang="en-GB" sz="1200" b="1" dirty="0">
                <a:solidFill>
                  <a:prstClr val="black"/>
                </a:solidFill>
              </a:rPr>
              <a:t>SEBASTIAN: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Let's take leave of him. 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i="1" dirty="0">
                <a:solidFill>
                  <a:prstClr val="black"/>
                </a:solidFill>
              </a:rPr>
              <a:t>[Exit]</a:t>
            </a:r>
            <a:endParaRPr lang="en-GB" sz="1200" dirty="0">
              <a:solidFill>
                <a:prstClr val="black"/>
              </a:solidFill>
            </a:endParaRPr>
          </a:p>
          <a:p>
            <a:r>
              <a:rPr lang="en-GB" sz="1200" b="1" dirty="0">
                <a:solidFill>
                  <a:prstClr val="black"/>
                </a:solidFill>
              </a:rPr>
              <a:t>GONZALO:</a:t>
            </a:r>
            <a:r>
              <a:rPr lang="en-GB" sz="1200" dirty="0">
                <a:solidFill>
                  <a:prstClr val="black"/>
                </a:solidFill>
              </a:rPr>
              <a:t> 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Now would I give a thousand furlongs of sea for 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an acre of barren ground - long heath, brown furze, anything. </a:t>
            </a:r>
          </a:p>
          <a:p>
            <a:r>
              <a:rPr lang="en-GB" sz="1200" dirty="0">
                <a:solidFill>
                  <a:prstClr val="black"/>
                </a:solidFill>
              </a:rPr>
              <a:t>The wills above be done, but I would fain die 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dirty="0">
                <a:solidFill>
                  <a:prstClr val="black"/>
                </a:solidFill>
              </a:rPr>
              <a:t>dry death. </a:t>
            </a:r>
            <a:br>
              <a:rPr lang="en-GB" sz="1200" dirty="0">
                <a:solidFill>
                  <a:prstClr val="black"/>
                </a:solidFill>
              </a:rPr>
            </a:br>
            <a:r>
              <a:rPr lang="en-GB" sz="1200" i="1" dirty="0">
                <a:solidFill>
                  <a:prstClr val="black"/>
                </a:solidFill>
              </a:rPr>
              <a:t>[Exit]</a:t>
            </a:r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93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sz="3200" dirty="0"/>
              <a:t>Comprehension: Answer the following questions in your book. Write in FULL sentences!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697" y="1628800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en-GB" altLang="en-US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 1, Scene 1: Storm!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GB" alt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Who was in charge of the ship during the storm at sea?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GB" alt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Why did Alonso, the king, interfere with the Boatswain’s work in securing the ship during the storm?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GB" alt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Where did the Boatswain tell the king and his courtiers to go?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GB" alt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Who were the first to go to their cabins below the top deck?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GB" alt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joke does Gonzalo tell concerning the Boatswain?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GB" alt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How does this joke affect the rest of the passengers and crew?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en-GB" alt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How do Sebastian and Antonio react to the Boatswain?</a:t>
            </a:r>
          </a:p>
          <a:p>
            <a:pPr marL="0" indent="0">
              <a:buNone/>
            </a:pPr>
            <a:endParaRPr lang="en-GB" altLang="en-US" u="sng" dirty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800" dirty="0"/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15499272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1256</Words>
  <Application>Microsoft Office PowerPoint</Application>
  <PresentationFormat>On-screen Show (4:3)</PresentationFormat>
  <Paragraphs>121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</vt:lpstr>
      <vt:lpstr>Calibri</vt:lpstr>
      <vt:lpstr>Century Gothic</vt:lpstr>
      <vt:lpstr>Courier New</vt:lpstr>
      <vt:lpstr>Palatino Linotype</vt:lpstr>
      <vt:lpstr>Executive</vt:lpstr>
      <vt:lpstr>1_Executive</vt:lpstr>
      <vt:lpstr>2_Executive</vt:lpstr>
      <vt:lpstr>3_Executive</vt:lpstr>
      <vt:lpstr>4_Executive</vt:lpstr>
      <vt:lpstr>5_Executive</vt:lpstr>
      <vt:lpstr>6_Executive</vt:lpstr>
      <vt:lpstr>PowerPoint Presentation</vt:lpstr>
      <vt:lpstr>The Tempest – Act 1 Scene 1</vt:lpstr>
      <vt:lpstr>PowerPoint Presentation</vt:lpstr>
      <vt:lpstr>Match the word to the definition.</vt:lpstr>
      <vt:lpstr>Answers! Please give yourself a tick </vt:lpstr>
      <vt:lpstr>Task: On your extract</vt:lpstr>
      <vt:lpstr>PowerPoint Presentation</vt:lpstr>
      <vt:lpstr>PowerPoint Presentation</vt:lpstr>
      <vt:lpstr>Comprehension: Answer the following questions in your book. Write in FULL sentences!</vt:lpstr>
      <vt:lpstr>Extension task: Write a script for the Boatswain and the Master.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</dc:creator>
  <cp:lastModifiedBy>P Wade</cp:lastModifiedBy>
  <cp:revision>3</cp:revision>
  <dcterms:created xsi:type="dcterms:W3CDTF">2020-06-02T09:57:53Z</dcterms:created>
  <dcterms:modified xsi:type="dcterms:W3CDTF">2020-11-30T14:36:22Z</dcterms:modified>
</cp:coreProperties>
</file>