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4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9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85" d="100"/>
          <a:sy n="85" d="100"/>
        </p:scale>
        <p:origin x="11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FADAA-461F-4ABE-8453-9C1ABD464BB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EFDEC-4E98-4851-8C3E-B0D55B5DD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81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Direct students to the fact that this is a paradox and explain why to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FDEC-4E98-4851-8C3E-B0D55B5DD90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43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could be used as a homework task.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FDEC-4E98-4851-8C3E-B0D55B5DD90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686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could be used as a homework task.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FDEC-4E98-4851-8C3E-B0D55B5DD90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136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Resources: Printable slide for students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FDEC-4E98-4851-8C3E-B0D55B5DD90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3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2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4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7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46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02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69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9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0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57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82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70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-5988"/>
            <a:ext cx="8532440" cy="68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5320680" cy="3312368"/>
          </a:xfr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/>
            <a:r>
              <a:rPr lang="en-GB" sz="4800" b="1" dirty="0">
                <a:solidFill>
                  <a:schemeClr val="tx1"/>
                </a:solidFill>
              </a:rPr>
              <a:t>LO: To develop an understanding of Macbeth’s character when he meets the Witches.</a:t>
            </a:r>
          </a:p>
          <a:p>
            <a:pPr algn="l"/>
            <a:r>
              <a:rPr lang="en-GB" sz="4800" b="1" dirty="0">
                <a:solidFill>
                  <a:schemeClr val="tx1"/>
                </a:solidFill>
              </a:rPr>
              <a:t>ST: I can examine the influence the Witches have on Macbeth.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/>
              <a:t>Learning content</a:t>
            </a:r>
          </a:p>
        </p:txBody>
      </p:sp>
    </p:spTree>
    <p:extLst>
      <p:ext uri="{BB962C8B-B14F-4D97-AF65-F5344CB8AC3E}">
        <p14:creationId xmlns:p14="http://schemas.microsoft.com/office/powerpoint/2010/main" val="2032921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428" y="11663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How does Macbeth feel when he hears the predictions?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245" y="846138"/>
            <a:ext cx="7631596" cy="5165724"/>
          </a:xfrm>
        </p:spPr>
        <p:txBody>
          <a:bodyPr>
            <a:normAutofit fontScale="77500" lnSpcReduction="20000"/>
          </a:bodyPr>
          <a:lstStyle/>
          <a:p>
            <a:r>
              <a:rPr lang="en-GB" sz="3400" dirty="0"/>
              <a:t>You should use your predictions table to select quotations.</a:t>
            </a:r>
          </a:p>
          <a:p>
            <a:r>
              <a:rPr lang="en-GB" sz="3400" dirty="0"/>
              <a:t>You must use the PEA format.</a:t>
            </a:r>
          </a:p>
          <a:p>
            <a:r>
              <a:rPr lang="en-GB" sz="3400" dirty="0"/>
              <a:t>Produce: 3 paragraphs. Extend: 4 paragraphs.</a:t>
            </a:r>
          </a:p>
          <a:p>
            <a:endParaRPr lang="en-GB" sz="3400" dirty="0"/>
          </a:p>
          <a:p>
            <a:r>
              <a:rPr lang="en-GB" sz="3400" b="1" dirty="0"/>
              <a:t>P:</a:t>
            </a:r>
            <a:r>
              <a:rPr lang="en-GB" sz="3400" dirty="0"/>
              <a:t> When Macbeth hears the predictions he feels perplexed</a:t>
            </a:r>
          </a:p>
          <a:p>
            <a:r>
              <a:rPr lang="en-GB" sz="3400" b="1" dirty="0" err="1"/>
              <a:t>Ev</a:t>
            </a:r>
            <a:r>
              <a:rPr lang="en-GB" sz="3400" b="1" dirty="0"/>
              <a:t>:</a:t>
            </a:r>
            <a:r>
              <a:rPr lang="en-GB" sz="3400" dirty="0"/>
              <a:t> ‘what are you?’ he asks, </a:t>
            </a:r>
          </a:p>
          <a:p>
            <a:r>
              <a:rPr lang="en-GB" sz="3400" b="1" dirty="0"/>
              <a:t>Analyse: </a:t>
            </a:r>
            <a:r>
              <a:rPr lang="en-GB" sz="3400" dirty="0"/>
              <a:t>when he uses the word ‘what’ he does not see them as human, he thinks they are beings of another world. Although this is a genuine question, he really does not recognise the three witches as females, he does not really expect to get an answer and the question is almost rhetorical</a:t>
            </a:r>
            <a:r>
              <a:rPr lang="en-GB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852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Writing  task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DBEDEF-2EE3-4446-8E1F-53EFD42632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2146" y="5552947"/>
            <a:ext cx="1184695" cy="118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96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96752"/>
            <a:ext cx="7620000" cy="4800600"/>
          </a:xfrm>
        </p:spPr>
        <p:txBody>
          <a:bodyPr>
            <a:normAutofit/>
          </a:bodyPr>
          <a:lstStyle/>
          <a:p>
            <a:r>
              <a:rPr lang="en-GB" sz="4000" dirty="0"/>
              <a:t>How does Banquo feel when he hears the predictions for Macbeth?</a:t>
            </a:r>
          </a:p>
          <a:p>
            <a:r>
              <a:rPr lang="en-GB" sz="4000" dirty="0"/>
              <a:t>What do the witches predict for Banquo? What do they mean in modern terms?</a:t>
            </a:r>
            <a:br>
              <a:rPr lang="en-GB" sz="4000" dirty="0"/>
            </a:br>
            <a:r>
              <a:rPr lang="en-GB" sz="4000" dirty="0"/>
              <a:t>	Whose predictions are better?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Extension task</a:t>
            </a:r>
          </a:p>
        </p:txBody>
      </p:sp>
    </p:spTree>
    <p:extLst>
      <p:ext uri="{BB962C8B-B14F-4D97-AF65-F5344CB8AC3E}">
        <p14:creationId xmlns:p14="http://schemas.microsoft.com/office/powerpoint/2010/main" val="290275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" y="12576"/>
            <a:ext cx="4571644" cy="33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04" y="12576"/>
            <a:ext cx="4499636" cy="33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4571644" cy="343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04" y="3387696"/>
            <a:ext cx="4499636" cy="33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27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817" y="260648"/>
            <a:ext cx="8229600" cy="114300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GB" sz="8000" dirty="0"/>
              <a:t>3 – 2 - 1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8136904" cy="4525963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sz="4800" dirty="0"/>
              <a:t>Name 3 things about the setting</a:t>
            </a:r>
          </a:p>
          <a:p>
            <a:r>
              <a:rPr lang="en-GB" sz="4800" dirty="0"/>
              <a:t>Name 2 things that Witches could supposedly do</a:t>
            </a:r>
          </a:p>
          <a:p>
            <a:r>
              <a:rPr lang="en-GB" sz="4800" dirty="0"/>
              <a:t>Name 1 thing about Macbeth's reputation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/>
              <a:t>DO NOW!</a:t>
            </a:r>
          </a:p>
        </p:txBody>
      </p:sp>
    </p:spTree>
    <p:extLst>
      <p:ext uri="{BB962C8B-B14F-4D97-AF65-F5344CB8AC3E}">
        <p14:creationId xmlns:p14="http://schemas.microsoft.com/office/powerpoint/2010/main" val="49338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1" y="0"/>
            <a:ext cx="917575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9" y="0"/>
            <a:ext cx="8229600" cy="1143000"/>
          </a:xfrm>
        </p:spPr>
        <p:txBody>
          <a:bodyPr/>
          <a:lstStyle/>
          <a:p>
            <a:r>
              <a:rPr lang="en-GB" dirty="0"/>
              <a:t>Match the word to the definition.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55" y="908720"/>
            <a:ext cx="8388424" cy="3268960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tx1"/>
                </a:solidFill>
              </a:rPr>
              <a:t>_____________ a man, often the chief of a clan, who held land from a Scottish king. </a:t>
            </a:r>
          </a:p>
          <a:p>
            <a:r>
              <a:rPr lang="en-GB" sz="2400" b="1" dirty="0">
                <a:solidFill>
                  <a:schemeClr val="tx1"/>
                </a:solidFill>
              </a:rPr>
              <a:t>_________  a seemingly absurd or contradictory statement or proposition which when investigated may prove to be well founded or true.</a:t>
            </a:r>
          </a:p>
          <a:p>
            <a:r>
              <a:rPr lang="en-GB" sz="2400" b="1" dirty="0">
                <a:solidFill>
                  <a:schemeClr val="tx1"/>
                </a:solidFill>
              </a:rPr>
              <a:t>__________ say that (a specified thing) will happen in the future.</a:t>
            </a:r>
          </a:p>
          <a:p>
            <a:r>
              <a:rPr lang="en-GB" sz="2400" b="1" dirty="0">
                <a:solidFill>
                  <a:schemeClr val="tx1"/>
                </a:solidFill>
              </a:rPr>
              <a:t>____________  praise (someone or something) enthusiastically.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26452" y="4788202"/>
            <a:ext cx="7416824" cy="158417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Hail      Prophesy</a:t>
            </a:r>
          </a:p>
          <a:p>
            <a:pPr algn="ctr"/>
            <a:r>
              <a:rPr lang="en-GB" sz="4800" dirty="0">
                <a:solidFill>
                  <a:prstClr val="white"/>
                </a:solidFill>
              </a:rPr>
              <a:t>Thane     Paradox</a:t>
            </a:r>
          </a:p>
        </p:txBody>
      </p:sp>
    </p:spTree>
    <p:extLst>
      <p:ext uri="{BB962C8B-B14F-4D97-AF65-F5344CB8AC3E}">
        <p14:creationId xmlns:p14="http://schemas.microsoft.com/office/powerpoint/2010/main" val="252493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6350"/>
            <a:ext cx="91821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Answers! Please give yourself a tick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pic>
        <p:nvPicPr>
          <p:cNvPr id="1026" name="Picture 2" descr="C:\Users\Deb\AppData\Local\Microsoft\Windows\Temporary Internet Files\Content.IE5\P66F28V0\Kliponious-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0688"/>
            <a:ext cx="1152128" cy="100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00724" y="1484784"/>
            <a:ext cx="8229600" cy="4525963"/>
          </a:xfrm>
        </p:spPr>
        <p:txBody>
          <a:bodyPr>
            <a:noAutofit/>
          </a:bodyPr>
          <a:lstStyle/>
          <a:p>
            <a:r>
              <a:rPr lang="en-GB" b="1" u="sng" dirty="0">
                <a:solidFill>
                  <a:srgbClr val="00B050"/>
                </a:solidFill>
              </a:rPr>
              <a:t>Thane</a:t>
            </a:r>
            <a:r>
              <a:rPr lang="en-GB" b="1" dirty="0">
                <a:solidFill>
                  <a:schemeClr val="tx1"/>
                </a:solidFill>
              </a:rPr>
              <a:t> a man, often the chief of a clan, who held land from a Scottish king. </a:t>
            </a:r>
          </a:p>
          <a:p>
            <a:r>
              <a:rPr lang="en-GB" b="1" u="sng" dirty="0">
                <a:solidFill>
                  <a:srgbClr val="00B050"/>
                </a:solidFill>
              </a:rPr>
              <a:t>Paradox</a:t>
            </a:r>
            <a:r>
              <a:rPr lang="en-GB" b="1" dirty="0">
                <a:solidFill>
                  <a:schemeClr val="tx1"/>
                </a:solidFill>
              </a:rPr>
              <a:t>  a seemingly absurd or contradictory statement or proposition which when investigated may prove to be well founded or true.</a:t>
            </a:r>
          </a:p>
          <a:p>
            <a:r>
              <a:rPr lang="en-GB" b="1" u="sng" dirty="0">
                <a:solidFill>
                  <a:srgbClr val="00B050"/>
                </a:solidFill>
              </a:rPr>
              <a:t>Prophesy</a:t>
            </a:r>
            <a:r>
              <a:rPr lang="en-GB" b="1" dirty="0">
                <a:solidFill>
                  <a:schemeClr val="tx1"/>
                </a:solidFill>
              </a:rPr>
              <a:t> say that (a specified thing) will happen in the future.</a:t>
            </a:r>
          </a:p>
          <a:p>
            <a:r>
              <a:rPr lang="en-GB" b="1" u="sng" dirty="0">
                <a:solidFill>
                  <a:srgbClr val="00B050"/>
                </a:solidFill>
              </a:rPr>
              <a:t>Hail</a:t>
            </a:r>
            <a:r>
              <a:rPr lang="en-GB" b="1" dirty="0">
                <a:solidFill>
                  <a:schemeClr val="tx1"/>
                </a:solidFill>
              </a:rPr>
              <a:t>  praise (someone or something) enthusiastically.</a:t>
            </a:r>
          </a:p>
        </p:txBody>
      </p:sp>
    </p:spTree>
    <p:extLst>
      <p:ext uri="{BB962C8B-B14F-4D97-AF65-F5344CB8AC3E}">
        <p14:creationId xmlns:p14="http://schemas.microsoft.com/office/powerpoint/2010/main" val="30521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cache6.allposters.com/LRG/29/2936/3SARD00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48880"/>
            <a:ext cx="585665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Readers Theatre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following roles need to be read :</a:t>
            </a:r>
          </a:p>
          <a:p>
            <a:pPr lvl="1"/>
            <a:r>
              <a:rPr lang="en-GB" dirty="0"/>
              <a:t>Macbeth</a:t>
            </a:r>
          </a:p>
          <a:p>
            <a:pPr lvl="1"/>
            <a:r>
              <a:rPr lang="en-GB" dirty="0"/>
              <a:t>Banquo</a:t>
            </a:r>
          </a:p>
          <a:p>
            <a:pPr lvl="1"/>
            <a:r>
              <a:rPr lang="en-GB" dirty="0"/>
              <a:t>First Witch</a:t>
            </a:r>
          </a:p>
          <a:p>
            <a:pPr lvl="1"/>
            <a:r>
              <a:rPr lang="en-GB" dirty="0"/>
              <a:t>Second Witch </a:t>
            </a:r>
          </a:p>
          <a:p>
            <a:pPr lvl="1"/>
            <a:r>
              <a:rPr lang="en-GB" dirty="0"/>
              <a:t>Third Witch</a:t>
            </a:r>
          </a:p>
          <a:p>
            <a:pPr lvl="1"/>
            <a:r>
              <a:rPr lang="en-GB" dirty="0"/>
              <a:t>Ross</a:t>
            </a:r>
          </a:p>
          <a:p>
            <a:pPr lvl="1"/>
            <a:r>
              <a:rPr lang="en-GB" dirty="0"/>
              <a:t>Angus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prstClr val="black"/>
                </a:solidFill>
              </a:rPr>
              <a:t>Task: Read Act 1 Scene 3,</a:t>
            </a:r>
          </a:p>
          <a:p>
            <a:r>
              <a:rPr lang="en-GB" dirty="0">
                <a:solidFill>
                  <a:prstClr val="black"/>
                </a:solidFill>
              </a:rPr>
              <a:t>let’s have some volunteer readers!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Reading task</a:t>
            </a:r>
          </a:p>
        </p:txBody>
      </p:sp>
    </p:spTree>
    <p:extLst>
      <p:ext uri="{BB962C8B-B14F-4D97-AF65-F5344CB8AC3E}">
        <p14:creationId xmlns:p14="http://schemas.microsoft.com/office/powerpoint/2010/main" val="233060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Thinking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40768"/>
            <a:ext cx="8229600" cy="4525963"/>
          </a:xfrm>
          <a:solidFill>
            <a:schemeClr val="bg1">
              <a:lumMod val="6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dirty="0"/>
              <a:t>At the end of Act 1, scene 1 the witches say ‘</a:t>
            </a:r>
            <a:r>
              <a:rPr lang="en-GB" i="1" dirty="0"/>
              <a:t>Fair is foul, and foul is fair. Hover through the fog and filthy air</a:t>
            </a:r>
            <a:r>
              <a:rPr lang="en-GB" dirty="0"/>
              <a:t>’.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Similarly, Macbeth enters the play saying ‘</a:t>
            </a:r>
            <a:r>
              <a:rPr lang="en-GB" i="1" dirty="0"/>
              <a:t>So foul and fair a day I have not seen</a:t>
            </a:r>
            <a:r>
              <a:rPr lang="en-GB" dirty="0"/>
              <a:t>’.</a:t>
            </a:r>
            <a:br>
              <a:rPr lang="en-GB" dirty="0"/>
            </a:br>
            <a:br>
              <a:rPr lang="en-GB" dirty="0"/>
            </a:br>
            <a:r>
              <a:rPr lang="en-GB" sz="7200" dirty="0"/>
              <a:t>Why?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Thinking task</a:t>
            </a:r>
          </a:p>
        </p:txBody>
      </p:sp>
    </p:spTree>
    <p:extLst>
      <p:ext uri="{BB962C8B-B14F-4D97-AF65-F5344CB8AC3E}">
        <p14:creationId xmlns:p14="http://schemas.microsoft.com/office/powerpoint/2010/main" val="15849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GB" dirty="0"/>
              <a:t>Dramatic Irony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128" y="1772816"/>
            <a:ext cx="4762872" cy="462560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 dirty="0"/>
              <a:t>When the audience knows something that one or more characters does not.</a:t>
            </a:r>
          </a:p>
          <a:p>
            <a:r>
              <a:rPr lang="en-GB" dirty="0"/>
              <a:t>How are the witches predictions to Macbeth an example of dramatic irony?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7" y="2411582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Consolidating knowledge</a:t>
            </a:r>
          </a:p>
        </p:txBody>
      </p:sp>
    </p:spTree>
    <p:extLst>
      <p:ext uri="{BB962C8B-B14F-4D97-AF65-F5344CB8AC3E}">
        <p14:creationId xmlns:p14="http://schemas.microsoft.com/office/powerpoint/2010/main" val="373253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eventyrants.com/wp-content/gallery/macbeth/macbeth_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282" y="188640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35" y="233772"/>
            <a:ext cx="5982570" cy="1143000"/>
          </a:xfrm>
        </p:spPr>
        <p:txBody>
          <a:bodyPr/>
          <a:lstStyle/>
          <a:p>
            <a:r>
              <a:rPr lang="en-GB" dirty="0"/>
              <a:t>The Three Witches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1268760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Scene 3 </a:t>
            </a:r>
            <a:r>
              <a:rPr lang="en-GB" i="1" dirty="0">
                <a:solidFill>
                  <a:prstClr val="black"/>
                </a:solidFill>
              </a:rPr>
              <a:t>On the moor</a:t>
            </a:r>
            <a:br>
              <a:rPr lang="en-GB" i="1" dirty="0">
                <a:solidFill>
                  <a:prstClr val="black"/>
                </a:solidFill>
              </a:rPr>
            </a:br>
            <a:br>
              <a:rPr lang="en-GB" i="1" dirty="0">
                <a:solidFill>
                  <a:prstClr val="black"/>
                </a:solidFill>
              </a:rPr>
            </a:br>
            <a:r>
              <a:rPr lang="en-GB" i="1" dirty="0">
                <a:solidFill>
                  <a:prstClr val="black"/>
                </a:solidFill>
              </a:rPr>
              <a:t>Thunder. Enter the three Witches.</a:t>
            </a:r>
          </a:p>
          <a:p>
            <a:endParaRPr lang="en-GB" b="1" i="1" dirty="0">
              <a:solidFill>
                <a:prstClr val="black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First Witch</a:t>
            </a:r>
            <a:r>
              <a:rPr lang="en-GB" b="1" dirty="0">
                <a:solidFill>
                  <a:prstClr val="black"/>
                </a:solidFill>
              </a:rPr>
              <a:t>: </a:t>
            </a:r>
            <a:r>
              <a:rPr lang="en-GB" dirty="0">
                <a:solidFill>
                  <a:prstClr val="black"/>
                </a:solidFill>
              </a:rPr>
              <a:t>Where hast thou been, sister?</a:t>
            </a:r>
          </a:p>
          <a:p>
            <a:r>
              <a:rPr lang="en-GB" b="1" dirty="0">
                <a:solidFill>
                  <a:srgbClr val="00B050"/>
                </a:solidFill>
              </a:rPr>
              <a:t>Second Witch: </a:t>
            </a:r>
            <a:r>
              <a:rPr lang="en-GB" dirty="0">
                <a:solidFill>
                  <a:prstClr val="black"/>
                </a:solidFill>
              </a:rPr>
              <a:t>Killing swine.</a:t>
            </a:r>
          </a:p>
          <a:p>
            <a:r>
              <a:rPr lang="en-GB" b="1" dirty="0">
                <a:solidFill>
                  <a:srgbClr val="0070C0"/>
                </a:solidFill>
              </a:rPr>
              <a:t>Third Witch: </a:t>
            </a:r>
            <a:r>
              <a:rPr lang="en-GB" dirty="0">
                <a:solidFill>
                  <a:prstClr val="black"/>
                </a:solidFill>
              </a:rPr>
              <a:t>Sister, where thou?</a:t>
            </a:r>
          </a:p>
          <a:p>
            <a:r>
              <a:rPr lang="en-GB" b="1" dirty="0">
                <a:solidFill>
                  <a:srgbClr val="FF0000"/>
                </a:solidFill>
              </a:rPr>
              <a:t>First Witch: </a:t>
            </a:r>
            <a:r>
              <a:rPr lang="en-GB" dirty="0">
                <a:solidFill>
                  <a:prstClr val="black"/>
                </a:solidFill>
              </a:rPr>
              <a:t>A sailor’s wife had chestnuts in her lap,</a:t>
            </a:r>
          </a:p>
          <a:p>
            <a:r>
              <a:rPr lang="en-GB" b="1" dirty="0">
                <a:solidFill>
                  <a:prstClr val="black"/>
                </a:solidFill>
              </a:rPr>
              <a:t>	      </a:t>
            </a:r>
            <a:r>
              <a:rPr lang="en-GB" dirty="0">
                <a:solidFill>
                  <a:prstClr val="black"/>
                </a:solidFill>
              </a:rPr>
              <a:t>And </a:t>
            </a:r>
            <a:r>
              <a:rPr lang="en-GB" dirty="0" err="1">
                <a:solidFill>
                  <a:prstClr val="black"/>
                </a:solidFill>
              </a:rPr>
              <a:t>munch’d</a:t>
            </a:r>
            <a:r>
              <a:rPr lang="en-GB" dirty="0">
                <a:solidFill>
                  <a:prstClr val="black"/>
                </a:solidFill>
              </a:rPr>
              <a:t>, and </a:t>
            </a:r>
            <a:r>
              <a:rPr lang="en-GB" dirty="0" err="1">
                <a:solidFill>
                  <a:prstClr val="black"/>
                </a:solidFill>
              </a:rPr>
              <a:t>munch’d</a:t>
            </a:r>
            <a:r>
              <a:rPr lang="en-GB" dirty="0">
                <a:solidFill>
                  <a:prstClr val="black"/>
                </a:solidFill>
              </a:rPr>
              <a:t>, and </a:t>
            </a:r>
            <a:r>
              <a:rPr lang="en-GB" dirty="0" err="1">
                <a:solidFill>
                  <a:prstClr val="black"/>
                </a:solidFill>
              </a:rPr>
              <a:t>munch’d</a:t>
            </a:r>
            <a:r>
              <a:rPr lang="en-GB" dirty="0">
                <a:solidFill>
                  <a:prstClr val="black"/>
                </a:solidFill>
              </a:rPr>
              <a:t>: ‘Give </a:t>
            </a:r>
          </a:p>
          <a:p>
            <a:r>
              <a:rPr lang="en-GB" b="1" dirty="0">
                <a:solidFill>
                  <a:prstClr val="black"/>
                </a:solidFill>
              </a:rPr>
              <a:t>		</a:t>
            </a:r>
            <a:r>
              <a:rPr lang="en-GB" dirty="0">
                <a:solidFill>
                  <a:prstClr val="black"/>
                </a:solidFill>
              </a:rPr>
              <a:t>me,’ </a:t>
            </a:r>
            <a:r>
              <a:rPr lang="en-GB" dirty="0" err="1">
                <a:solidFill>
                  <a:prstClr val="black"/>
                </a:solidFill>
              </a:rPr>
              <a:t>quoth</a:t>
            </a:r>
            <a:r>
              <a:rPr lang="en-GB" dirty="0">
                <a:solidFill>
                  <a:prstClr val="black"/>
                </a:solidFill>
              </a:rPr>
              <a:t> I.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‘</a:t>
            </a:r>
            <a:r>
              <a:rPr lang="en-GB" dirty="0" err="1">
                <a:solidFill>
                  <a:prstClr val="black"/>
                </a:solidFill>
              </a:rPr>
              <a:t>Aroint</a:t>
            </a:r>
            <a:r>
              <a:rPr lang="en-GB" dirty="0">
                <a:solidFill>
                  <a:prstClr val="black"/>
                </a:solidFill>
              </a:rPr>
              <a:t> thee, witch!’ the rump-fed </a:t>
            </a:r>
            <a:r>
              <a:rPr lang="en-GB" dirty="0" err="1">
                <a:solidFill>
                  <a:prstClr val="black"/>
                </a:solidFill>
              </a:rPr>
              <a:t>runnion</a:t>
            </a:r>
            <a:r>
              <a:rPr lang="en-GB" dirty="0">
                <a:solidFill>
                  <a:prstClr val="black"/>
                </a:solidFill>
              </a:rPr>
              <a:t> cries.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 Her husband’s to Aleppo gone, master </a:t>
            </a:r>
            <a:r>
              <a:rPr lang="en-GB" dirty="0" err="1">
                <a:solidFill>
                  <a:prstClr val="black"/>
                </a:solidFill>
              </a:rPr>
              <a:t>o’the</a:t>
            </a:r>
            <a:r>
              <a:rPr lang="en-GB" dirty="0">
                <a:solidFill>
                  <a:prstClr val="black"/>
                </a:solidFill>
              </a:rPr>
              <a:t> Tiger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But in a sieve I’ll thither sail,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And, like a rat without tail,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I’ll do, I’ll do, and I’ll do.</a:t>
            </a:r>
          </a:p>
          <a:p>
            <a:r>
              <a:rPr lang="en-GB" b="1" dirty="0">
                <a:solidFill>
                  <a:srgbClr val="00B050"/>
                </a:solidFill>
              </a:rPr>
              <a:t>Second Witch: </a:t>
            </a:r>
            <a:r>
              <a:rPr lang="en-GB" dirty="0">
                <a:solidFill>
                  <a:prstClr val="black"/>
                </a:solidFill>
              </a:rPr>
              <a:t>I’ll give thee a wind,</a:t>
            </a:r>
          </a:p>
          <a:p>
            <a:r>
              <a:rPr lang="en-GB" b="1" dirty="0">
                <a:solidFill>
                  <a:srgbClr val="FF0000"/>
                </a:solidFill>
              </a:rPr>
              <a:t>First Witch: </a:t>
            </a:r>
            <a:r>
              <a:rPr lang="en-GB" dirty="0" err="1">
                <a:solidFill>
                  <a:prstClr val="black"/>
                </a:solidFill>
              </a:rPr>
              <a:t>Thou’rt</a:t>
            </a:r>
            <a:r>
              <a:rPr lang="en-GB" dirty="0">
                <a:solidFill>
                  <a:prstClr val="black"/>
                </a:solidFill>
              </a:rPr>
              <a:t> kind.</a:t>
            </a:r>
          </a:p>
          <a:p>
            <a:r>
              <a:rPr lang="en-GB" b="1" dirty="0">
                <a:solidFill>
                  <a:srgbClr val="0070C0"/>
                </a:solidFill>
              </a:rPr>
              <a:t>Third Witch: </a:t>
            </a:r>
            <a:r>
              <a:rPr lang="en-GB" dirty="0">
                <a:solidFill>
                  <a:prstClr val="black"/>
                </a:solidFill>
              </a:rPr>
              <a:t>And I another.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5940152" y="4509120"/>
            <a:ext cx="3097849" cy="2323133"/>
          </a:xfrm>
          <a:prstGeom prst="cloud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prstClr val="black"/>
                </a:solidFill>
              </a:rPr>
              <a:t>What impression do you get of the Witches?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423227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620000" cy="836712"/>
          </a:xfrm>
        </p:spPr>
        <p:txBody>
          <a:bodyPr/>
          <a:lstStyle/>
          <a:p>
            <a:r>
              <a:rPr lang="en-GB" dirty="0"/>
              <a:t>Act 1 Scene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586" y="692696"/>
            <a:ext cx="8568952" cy="2044824"/>
          </a:xfrm>
        </p:spPr>
        <p:txBody>
          <a:bodyPr>
            <a:noAutofit/>
          </a:bodyPr>
          <a:lstStyle/>
          <a:p>
            <a:r>
              <a:rPr lang="en-GB" dirty="0"/>
              <a:t>What predictions do the three Witches make? Draw a template in your book like the one below and copy each quotation into each box.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7632848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291497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726</Words>
  <Application>Microsoft Office PowerPoint</Application>
  <PresentationFormat>On-screen Show (4:3)</PresentationFormat>
  <Paragraphs>79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3 – 2 - 1</vt:lpstr>
      <vt:lpstr>Match the word to the definition.</vt:lpstr>
      <vt:lpstr>Answers! Please give yourself a tick </vt:lpstr>
      <vt:lpstr>Readers Theatre</vt:lpstr>
      <vt:lpstr>Thinking questions</vt:lpstr>
      <vt:lpstr>Dramatic Irony</vt:lpstr>
      <vt:lpstr>The Three Witches</vt:lpstr>
      <vt:lpstr>Act 1 Scene 3</vt:lpstr>
      <vt:lpstr>How does Macbeth feel when he hears the predictions?</vt:lpstr>
      <vt:lpstr>Extension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</dc:creator>
  <cp:lastModifiedBy>S Ryan</cp:lastModifiedBy>
  <cp:revision>10</cp:revision>
  <dcterms:created xsi:type="dcterms:W3CDTF">2020-06-09T10:38:57Z</dcterms:created>
  <dcterms:modified xsi:type="dcterms:W3CDTF">2020-09-25T10:52:36Z</dcterms:modified>
</cp:coreProperties>
</file>