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FADAA-461F-4ABE-8453-9C1ABD464BB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EFDEC-4E98-4851-8C3E-B0D55B5DD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1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Direct students to the fact that this is a paradox and explain why to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could be used as a homework task.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3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Resources: Printable slide for students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3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4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7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2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ABEC-165B-45AB-BD75-72D4E347AF2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5988"/>
            <a:ext cx="8532440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GB" sz="4800" b="1" dirty="0" smtClean="0">
                <a:solidFill>
                  <a:schemeClr val="tx1"/>
                </a:solidFill>
              </a:rPr>
              <a:t>LO: To develop an understanding of Macbeth’s character when he meets the Witches.</a:t>
            </a:r>
          </a:p>
          <a:p>
            <a:pPr algn="l"/>
            <a:r>
              <a:rPr lang="en-GB" sz="4800" b="1" dirty="0" smtClean="0">
                <a:solidFill>
                  <a:schemeClr val="tx1"/>
                </a:solidFill>
              </a:rPr>
              <a:t>ST: I can examine the influence the Witches have on Macbeth.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 smtClean="0"/>
              <a:t>Learning content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329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/>
              <a:t>How does Macbeth feel when he hears the predictions? </a:t>
            </a:r>
          </a:p>
          <a:p>
            <a:r>
              <a:rPr lang="en-GB" sz="4000" dirty="0"/>
              <a:t>How does Banquo feel when he hears the predictions </a:t>
            </a:r>
            <a:r>
              <a:rPr lang="en-GB" sz="4000" dirty="0" smtClean="0"/>
              <a:t>for </a:t>
            </a:r>
            <a:r>
              <a:rPr lang="en-GB" sz="4000" dirty="0"/>
              <a:t>Macbeth</a:t>
            </a:r>
            <a:r>
              <a:rPr lang="en-GB" sz="4000" dirty="0" smtClean="0"/>
              <a:t>?</a:t>
            </a:r>
          </a:p>
          <a:p>
            <a:r>
              <a:rPr lang="en-GB" sz="4000" dirty="0" smtClean="0"/>
              <a:t>What do the witches predict for Banquo? What do they mean in modern terms?</a:t>
            </a:r>
            <a:br>
              <a:rPr lang="en-GB" sz="4000" dirty="0" smtClean="0"/>
            </a:br>
            <a:r>
              <a:rPr lang="en-GB" sz="4000" dirty="0" smtClean="0"/>
              <a:t>	Whose predictions are better?</a:t>
            </a:r>
            <a:endParaRPr lang="en-GB" sz="4000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 smtClean="0">
                <a:solidFill>
                  <a:prstClr val="white"/>
                </a:solidFill>
              </a:rPr>
              <a:t>Extension task</a:t>
            </a:r>
            <a:endParaRPr lang="en-GB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12576"/>
            <a:ext cx="4571644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1257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4571644" cy="343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338769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7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17" y="260648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GB" sz="8000" dirty="0" smtClean="0"/>
              <a:t>3 – 2 - 1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8136904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4800" dirty="0" smtClean="0"/>
              <a:t>Name 3 things about the setting</a:t>
            </a:r>
          </a:p>
          <a:p>
            <a:r>
              <a:rPr lang="en-GB" sz="4800" dirty="0" smtClean="0"/>
              <a:t>Name 2 things that Witches could supposedly do</a:t>
            </a:r>
          </a:p>
          <a:p>
            <a:r>
              <a:rPr lang="en-GB" sz="4800" dirty="0" smtClean="0"/>
              <a:t>Name 1 thing about Macbeth's reputation</a:t>
            </a:r>
            <a:endParaRPr lang="en-GB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 smtClean="0"/>
              <a:t>DO NOW!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9338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 smtClean="0"/>
              <a:t>Match the word to the definition.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268960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_____________ </a:t>
            </a:r>
            <a:r>
              <a:rPr lang="en-GB" sz="2400" b="1" dirty="0" smtClean="0">
                <a:solidFill>
                  <a:schemeClr val="tx1"/>
                </a:solidFill>
              </a:rPr>
              <a:t>a man, often the chief of a clan, who held land from a Scottish king. </a:t>
            </a:r>
            <a:endParaRPr lang="en-GB" sz="2400" b="1" dirty="0" smtClean="0">
              <a:solidFill>
                <a:schemeClr val="tx1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_________ </a:t>
            </a:r>
            <a:r>
              <a:rPr lang="en-GB" sz="2400" b="1" dirty="0" smtClean="0">
                <a:solidFill>
                  <a:schemeClr val="tx1"/>
                </a:solidFill>
              </a:rPr>
              <a:t> a seemingly absurd or contradictory statement or proposition which when investigated may prove to be well founded or true.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__________ say that (a specified thing) will happen in the future.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____________  praise (someone or something) enthusiastically.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prstClr val="white"/>
                </a:solidFill>
              </a:rPr>
              <a:t>Hail      Prophesy</a:t>
            </a:r>
            <a:endParaRPr lang="en-GB" sz="4800" dirty="0">
              <a:solidFill>
                <a:prstClr val="white"/>
              </a:solidFill>
            </a:endParaRPr>
          </a:p>
          <a:p>
            <a:pPr algn="ctr"/>
            <a:r>
              <a:rPr lang="en-GB" sz="4800" dirty="0" smtClean="0">
                <a:solidFill>
                  <a:prstClr val="white"/>
                </a:solidFill>
              </a:rPr>
              <a:t>Thane     Paradox</a:t>
            </a:r>
            <a:endParaRPr lang="en-GB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3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Answers! Please give yourself a tick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0724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b="1" u="sng" dirty="0" smtClean="0">
                <a:solidFill>
                  <a:srgbClr val="00B050"/>
                </a:solidFill>
              </a:rPr>
              <a:t>Thane</a:t>
            </a:r>
            <a:r>
              <a:rPr lang="en-GB" b="1" dirty="0" smtClean="0">
                <a:solidFill>
                  <a:schemeClr val="tx1"/>
                </a:solidFill>
              </a:rPr>
              <a:t> a man, often the chief of a clan, who held land from a Scottish king. 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u="sng" dirty="0" smtClean="0">
                <a:solidFill>
                  <a:srgbClr val="00B050"/>
                </a:solidFill>
              </a:rPr>
              <a:t>Paradox</a:t>
            </a:r>
            <a:r>
              <a:rPr lang="en-GB" b="1" dirty="0" smtClean="0">
                <a:solidFill>
                  <a:schemeClr val="tx1"/>
                </a:solidFill>
              </a:rPr>
              <a:t>  a seemingly absurd or contradictory statement or proposition which when investigated may prove to be well founded or true.</a:t>
            </a:r>
          </a:p>
          <a:p>
            <a:r>
              <a:rPr lang="en-GB" b="1" u="sng" dirty="0" smtClean="0">
                <a:solidFill>
                  <a:srgbClr val="00B050"/>
                </a:solidFill>
              </a:rPr>
              <a:t>Prophesy</a:t>
            </a:r>
            <a:r>
              <a:rPr lang="en-GB" b="1" dirty="0" smtClean="0">
                <a:solidFill>
                  <a:schemeClr val="tx1"/>
                </a:solidFill>
              </a:rPr>
              <a:t> say that (a specified thing) will happen in the future.</a:t>
            </a:r>
          </a:p>
          <a:p>
            <a:r>
              <a:rPr lang="en-GB" b="1" u="sng" dirty="0" smtClean="0">
                <a:solidFill>
                  <a:srgbClr val="00B050"/>
                </a:solidFill>
              </a:rPr>
              <a:t>Hail</a:t>
            </a:r>
            <a:r>
              <a:rPr lang="en-GB" b="1" dirty="0" smtClean="0">
                <a:solidFill>
                  <a:schemeClr val="tx1"/>
                </a:solidFill>
              </a:rPr>
              <a:t>  praise (someone or something) enthusiastically.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cache6.allposters.com/LRG/29/2936/3SARD00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Readers Theatre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roles need to be read :</a:t>
            </a:r>
          </a:p>
          <a:p>
            <a:pPr lvl="1"/>
            <a:r>
              <a:rPr lang="en-GB" dirty="0" smtClean="0"/>
              <a:t>Macbeth</a:t>
            </a:r>
          </a:p>
          <a:p>
            <a:pPr lvl="1"/>
            <a:r>
              <a:rPr lang="en-GB" dirty="0" smtClean="0"/>
              <a:t>Banquo</a:t>
            </a:r>
          </a:p>
          <a:p>
            <a:pPr lvl="1"/>
            <a:r>
              <a:rPr lang="en-GB" dirty="0" smtClean="0"/>
              <a:t>First Witch</a:t>
            </a:r>
          </a:p>
          <a:p>
            <a:pPr lvl="1"/>
            <a:r>
              <a:rPr lang="en-GB" dirty="0" smtClean="0"/>
              <a:t>Second Witch </a:t>
            </a:r>
          </a:p>
          <a:p>
            <a:pPr lvl="1"/>
            <a:r>
              <a:rPr lang="en-GB" dirty="0" smtClean="0"/>
              <a:t>Third Witch</a:t>
            </a:r>
          </a:p>
          <a:p>
            <a:pPr lvl="1"/>
            <a:r>
              <a:rPr lang="en-GB" dirty="0" smtClean="0"/>
              <a:t>Ross</a:t>
            </a:r>
          </a:p>
          <a:p>
            <a:pPr lvl="1"/>
            <a:r>
              <a:rPr lang="en-GB" dirty="0" smtClean="0"/>
              <a:t>Angus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prstClr val="black"/>
                </a:solidFill>
              </a:rPr>
              <a:t>Task</a:t>
            </a:r>
            <a:r>
              <a:rPr lang="en-GB" dirty="0" smtClean="0">
                <a:solidFill>
                  <a:prstClr val="black"/>
                </a:solidFill>
              </a:rPr>
              <a:t>: Read Act 1 Scene 3,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let’s have some volunteer readers!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 smtClean="0">
                <a:solidFill>
                  <a:prstClr val="white"/>
                </a:solidFill>
              </a:rPr>
              <a:t>Reading task</a:t>
            </a:r>
            <a:endParaRPr lang="en-GB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At the end of Act 1, scene 1 the witches say ‘</a:t>
            </a:r>
            <a:r>
              <a:rPr lang="en-GB" i="1" dirty="0" smtClean="0"/>
              <a:t>Fair is foul, and foul is fair. Hover through the fog and filthy air</a:t>
            </a:r>
            <a:r>
              <a:rPr lang="en-GB" dirty="0" smtClean="0"/>
              <a:t>’.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Similarly, Macbeth enters the play saying ‘</a:t>
            </a:r>
            <a:r>
              <a:rPr lang="en-GB" i="1" dirty="0" smtClean="0"/>
              <a:t>So foul and fair a day I have not seen</a:t>
            </a:r>
            <a:r>
              <a:rPr lang="en-GB" dirty="0" smtClean="0"/>
              <a:t>’.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7200" dirty="0" smtClean="0"/>
              <a:t>Why?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 smtClean="0"/>
              <a:t>Thinking task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84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 smtClean="0"/>
              <a:t>Dramatic Irony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28" y="1772816"/>
            <a:ext cx="4762872" cy="462560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 smtClean="0"/>
              <a:t>When the audience knows something that one or more characters does not.</a:t>
            </a:r>
          </a:p>
          <a:p>
            <a:r>
              <a:rPr lang="en-GB" dirty="0" smtClean="0"/>
              <a:t>How are the witches predictions to Macbeth an example of dramatic irony?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" y="241158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 smtClean="0">
                <a:solidFill>
                  <a:prstClr val="white"/>
                </a:solidFill>
              </a:rPr>
              <a:t>Consolidating knowledge</a:t>
            </a:r>
            <a:endParaRPr lang="en-GB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ventyrants.com/wp-content/gallery/macbeth/macbeth_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282" y="18864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35" y="233772"/>
            <a:ext cx="5982570" cy="1143000"/>
          </a:xfrm>
        </p:spPr>
        <p:txBody>
          <a:bodyPr/>
          <a:lstStyle/>
          <a:p>
            <a:r>
              <a:rPr lang="en-GB" dirty="0" smtClean="0"/>
              <a:t>The Three Witches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26876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Scene 3 </a:t>
            </a:r>
            <a:r>
              <a:rPr lang="en-GB" i="1" dirty="0">
                <a:solidFill>
                  <a:prstClr val="black"/>
                </a:solidFill>
              </a:rPr>
              <a:t>On the moor</a:t>
            </a:r>
            <a:br>
              <a:rPr lang="en-GB" i="1" dirty="0">
                <a:solidFill>
                  <a:prstClr val="black"/>
                </a:solidFill>
              </a:rPr>
            </a:br>
            <a:r>
              <a:rPr lang="en-GB" i="1" dirty="0">
                <a:solidFill>
                  <a:prstClr val="black"/>
                </a:solidFill>
              </a:rPr>
              <a:t/>
            </a:r>
            <a:br>
              <a:rPr lang="en-GB" i="1" dirty="0">
                <a:solidFill>
                  <a:prstClr val="black"/>
                </a:solidFill>
              </a:rPr>
            </a:br>
            <a:r>
              <a:rPr lang="en-GB" i="1" dirty="0">
                <a:solidFill>
                  <a:prstClr val="black"/>
                </a:solidFill>
              </a:rPr>
              <a:t>Thunder. Enter the three Witches.</a:t>
            </a:r>
          </a:p>
          <a:p>
            <a:endParaRPr lang="en-GB" b="1" i="1" dirty="0">
              <a:solidFill>
                <a:prstClr val="black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First Witch</a:t>
            </a:r>
            <a:r>
              <a:rPr lang="en-GB" b="1" dirty="0">
                <a:solidFill>
                  <a:prstClr val="black"/>
                </a:solidFill>
              </a:rPr>
              <a:t>: </a:t>
            </a:r>
            <a:r>
              <a:rPr lang="en-GB" dirty="0">
                <a:solidFill>
                  <a:prstClr val="black"/>
                </a:solidFill>
              </a:rPr>
              <a:t>Where hast thou been, sister?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Killing swine.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Sister, where thou?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>
                <a:solidFill>
                  <a:prstClr val="black"/>
                </a:solidFill>
              </a:rPr>
              <a:t>A sailor’s wife had chestnuts in her lap,</a:t>
            </a:r>
          </a:p>
          <a:p>
            <a:r>
              <a:rPr lang="en-GB" b="1" dirty="0">
                <a:solidFill>
                  <a:prstClr val="black"/>
                </a:solidFill>
              </a:rPr>
              <a:t>	      </a:t>
            </a:r>
            <a:r>
              <a:rPr lang="en-GB" dirty="0">
                <a:solidFill>
                  <a:prstClr val="black"/>
                </a:solidFill>
              </a:rPr>
              <a:t>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: ‘Give </a:t>
            </a:r>
          </a:p>
          <a:p>
            <a:r>
              <a:rPr lang="en-GB" b="1" dirty="0">
                <a:solidFill>
                  <a:prstClr val="black"/>
                </a:solidFill>
              </a:rPr>
              <a:t>	</a:t>
            </a:r>
            <a:r>
              <a:rPr lang="en-GB" b="1" dirty="0">
                <a:solidFill>
                  <a:prstClr val="black"/>
                </a:solidFill>
              </a:rPr>
              <a:t>	</a:t>
            </a:r>
            <a:r>
              <a:rPr lang="en-GB" dirty="0">
                <a:solidFill>
                  <a:prstClr val="black"/>
                </a:solidFill>
              </a:rPr>
              <a:t>me,’ </a:t>
            </a:r>
            <a:r>
              <a:rPr lang="en-GB" dirty="0" err="1">
                <a:solidFill>
                  <a:prstClr val="black"/>
                </a:solidFill>
              </a:rPr>
              <a:t>quoth</a:t>
            </a:r>
            <a:r>
              <a:rPr lang="en-GB" dirty="0">
                <a:solidFill>
                  <a:prstClr val="black"/>
                </a:solidFill>
              </a:rPr>
              <a:t> I.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‘</a:t>
            </a:r>
            <a:r>
              <a:rPr lang="en-GB" dirty="0" err="1">
                <a:solidFill>
                  <a:prstClr val="black"/>
                </a:solidFill>
              </a:rPr>
              <a:t>Aroint</a:t>
            </a:r>
            <a:r>
              <a:rPr lang="en-GB" dirty="0">
                <a:solidFill>
                  <a:prstClr val="black"/>
                </a:solidFill>
              </a:rPr>
              <a:t> thee, witch!’ the rump-fed </a:t>
            </a:r>
            <a:r>
              <a:rPr lang="en-GB" dirty="0" err="1">
                <a:solidFill>
                  <a:prstClr val="black"/>
                </a:solidFill>
              </a:rPr>
              <a:t>runnion</a:t>
            </a:r>
            <a:r>
              <a:rPr lang="en-GB" dirty="0">
                <a:solidFill>
                  <a:prstClr val="black"/>
                </a:solidFill>
              </a:rPr>
              <a:t> cries.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 Her husband’s to Aleppo gone, master </a:t>
            </a:r>
            <a:r>
              <a:rPr lang="en-GB" dirty="0" err="1">
                <a:solidFill>
                  <a:prstClr val="black"/>
                </a:solidFill>
              </a:rPr>
              <a:t>o’the</a:t>
            </a:r>
            <a:r>
              <a:rPr lang="en-GB" dirty="0">
                <a:solidFill>
                  <a:prstClr val="black"/>
                </a:solidFill>
              </a:rPr>
              <a:t> Tiger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But in a sieve I’ll thither sail,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And, like a rat without tail,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I’ll do, I’ll do, and I’ll do.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I’ll give thee a wind,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 err="1">
                <a:solidFill>
                  <a:prstClr val="black"/>
                </a:solidFill>
              </a:rPr>
              <a:t>Thou’rt</a:t>
            </a:r>
            <a:r>
              <a:rPr lang="en-GB" dirty="0">
                <a:solidFill>
                  <a:prstClr val="black"/>
                </a:solidFill>
              </a:rPr>
              <a:t> kind.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And I another.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5940152" y="4509120"/>
            <a:ext cx="3097849" cy="2323133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What impression do you get of the Witches?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 smtClean="0"/>
              <a:t>Mastery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232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620000" cy="836712"/>
          </a:xfrm>
        </p:spPr>
        <p:txBody>
          <a:bodyPr/>
          <a:lstStyle/>
          <a:p>
            <a:r>
              <a:rPr lang="en-GB" dirty="0" smtClean="0"/>
              <a:t>Act 1 Scene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586" y="692696"/>
            <a:ext cx="8568952" cy="2044824"/>
          </a:xfrm>
        </p:spPr>
        <p:txBody>
          <a:bodyPr>
            <a:noAutofit/>
          </a:bodyPr>
          <a:lstStyle/>
          <a:p>
            <a:r>
              <a:rPr lang="en-GB" dirty="0" smtClean="0"/>
              <a:t>What predictions do the three Witches make? Draw a template in your book like the one below and copy each quotation into each box.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63284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 smtClean="0"/>
              <a:t>Mastery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914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431</Words>
  <Application>Microsoft Office PowerPoint</Application>
  <PresentationFormat>On-screen Show (4:3)</PresentationFormat>
  <Paragraphs>69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3 – 2 - 1</vt:lpstr>
      <vt:lpstr>Match the word to the definition.</vt:lpstr>
      <vt:lpstr>Answers! Please give yourself a tick </vt:lpstr>
      <vt:lpstr>Readers Theatre</vt:lpstr>
      <vt:lpstr>Thinking questions</vt:lpstr>
      <vt:lpstr>Dramatic Irony</vt:lpstr>
      <vt:lpstr>The Three Witches</vt:lpstr>
      <vt:lpstr>Act 1 Scene 3</vt:lpstr>
      <vt:lpstr>Extension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Deb</cp:lastModifiedBy>
  <cp:revision>5</cp:revision>
  <dcterms:created xsi:type="dcterms:W3CDTF">2020-06-09T10:38:57Z</dcterms:created>
  <dcterms:modified xsi:type="dcterms:W3CDTF">2020-06-09T11:30:45Z</dcterms:modified>
</cp:coreProperties>
</file>