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1" r:id="rId3"/>
    <p:sldId id="274" r:id="rId4"/>
    <p:sldId id="275" r:id="rId5"/>
    <p:sldId id="276" r:id="rId6"/>
    <p:sldId id="277" r:id="rId7"/>
    <p:sldId id="296" r:id="rId8"/>
    <p:sldId id="279" r:id="rId9"/>
    <p:sldId id="30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130A-32B2-40A9-A5E3-918A447A45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ED1BF8-9C1B-45CD-987D-38CEEB923A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42D92D7-EF87-4B86-AE2C-15296FCF8964}"/>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5" name="Footer Placeholder 4">
            <a:extLst>
              <a:ext uri="{FF2B5EF4-FFF2-40B4-BE49-F238E27FC236}">
                <a16:creationId xmlns:a16="http://schemas.microsoft.com/office/drawing/2014/main" id="{5A050B81-D2DB-4956-98EB-E341C8D63A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621CF-6DDF-410D-9F25-6FE568B3ED4D}"/>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333666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63D13-B991-4E08-8B22-13F76518DDC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CE2506-6728-46D7-B906-3B478ADBC0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ACE8BC-F5CC-4D9A-B46A-AC93EEEE74ED}"/>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5" name="Footer Placeholder 4">
            <a:extLst>
              <a:ext uri="{FF2B5EF4-FFF2-40B4-BE49-F238E27FC236}">
                <a16:creationId xmlns:a16="http://schemas.microsoft.com/office/drawing/2014/main" id="{8B1D611C-487F-425A-9DFD-D455EB7624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21A973-7B9F-4CBF-9997-D9AD3B21EDD7}"/>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941474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FD7BDA-55C7-402B-A600-415109F732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219723-3D8B-46D7-826A-8AF11AD6E82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6A1FDF-5F35-4A66-B633-AF6DD4CC1773}"/>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5" name="Footer Placeholder 4">
            <a:extLst>
              <a:ext uri="{FF2B5EF4-FFF2-40B4-BE49-F238E27FC236}">
                <a16:creationId xmlns:a16="http://schemas.microsoft.com/office/drawing/2014/main" id="{A1E201A6-C800-4650-B4E6-60D31AEC3C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800B56-D9F3-4AD6-8582-B5ED92BD6924}"/>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20162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BD09-B54B-4FDD-A2F7-9CC447D77F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19A074-C39B-4C02-9331-EB217C2C146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933254-771A-4144-9C35-12BBB651D849}"/>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5" name="Footer Placeholder 4">
            <a:extLst>
              <a:ext uri="{FF2B5EF4-FFF2-40B4-BE49-F238E27FC236}">
                <a16:creationId xmlns:a16="http://schemas.microsoft.com/office/drawing/2014/main" id="{AD3C6520-D84F-4B33-A3DF-1D6641568B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CB40D5-69E5-447B-9651-147E6EDC60F3}"/>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257072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0BA30-6F73-4836-9B59-07F3E4F2F1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61200F-4F9E-4674-8DA2-BA91DF11B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8D22D-4EAB-4341-940D-2E59979F0360}"/>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5" name="Footer Placeholder 4">
            <a:extLst>
              <a:ext uri="{FF2B5EF4-FFF2-40B4-BE49-F238E27FC236}">
                <a16:creationId xmlns:a16="http://schemas.microsoft.com/office/drawing/2014/main" id="{6714EF6B-8064-4C54-8BDF-3D8803576D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13A993-E7C7-43A2-A09B-4594C8CE8C34}"/>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908438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B490E-455C-41A5-BB1A-2C373737B8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B33D6D-8F4A-437E-B127-A6C02C0E6B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45B6C4-B640-438A-B668-7F9EFE311C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F758D3-9CE6-474F-A71C-651F5730B98B}"/>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6" name="Footer Placeholder 5">
            <a:extLst>
              <a:ext uri="{FF2B5EF4-FFF2-40B4-BE49-F238E27FC236}">
                <a16:creationId xmlns:a16="http://schemas.microsoft.com/office/drawing/2014/main" id="{3408B23D-CDAD-4516-A493-2A32C3EF3C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49DCD5-A173-4253-A830-0DCD05B4E545}"/>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71146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6A8B-0100-4AEF-85C5-A55FC85E05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256D6C-6B4A-41D8-8F08-5D7A177D2A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F285244-E9B9-4857-86AD-873A556F63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B75D18-AEF3-4830-B24A-112C7E4848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14FBD6-F3DF-4EEB-A05F-51BC204D70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04F7D9-377D-4D2A-9389-EB227738C14D}"/>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8" name="Footer Placeholder 7">
            <a:extLst>
              <a:ext uri="{FF2B5EF4-FFF2-40B4-BE49-F238E27FC236}">
                <a16:creationId xmlns:a16="http://schemas.microsoft.com/office/drawing/2014/main" id="{83C70045-0D4E-4F5A-845E-C69B369482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26D98A-E65A-4D10-9FDA-3BFF7C7BE8CF}"/>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107085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0120-37FF-4FA6-B686-9E4AC01889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93684A-CF2E-4C60-AFA2-9A1690BE9E24}"/>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4" name="Footer Placeholder 3">
            <a:extLst>
              <a:ext uri="{FF2B5EF4-FFF2-40B4-BE49-F238E27FC236}">
                <a16:creationId xmlns:a16="http://schemas.microsoft.com/office/drawing/2014/main" id="{FC6D85A2-DFC0-4A70-AD5C-2EA7BB4D1B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2295F9B-2181-4AEA-9825-C1D6BE16374B}"/>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413475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FBA2A-05F7-405D-8696-277A9BA1F237}"/>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3" name="Footer Placeholder 2">
            <a:extLst>
              <a:ext uri="{FF2B5EF4-FFF2-40B4-BE49-F238E27FC236}">
                <a16:creationId xmlns:a16="http://schemas.microsoft.com/office/drawing/2014/main" id="{3072D021-294A-48F4-89FD-17281320958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B770B-9309-4D31-B2A3-61A3AB64F3B6}"/>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12869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7A59-AC10-468D-B0EA-377DE6D30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83B15F-EEF7-4B35-A404-0DCA390CC3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EF80A0B-6C69-4E56-A87C-18E1E1D16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229B53-B16E-4F02-9EF1-FCFB9F1D24EE}"/>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6" name="Footer Placeholder 5">
            <a:extLst>
              <a:ext uri="{FF2B5EF4-FFF2-40B4-BE49-F238E27FC236}">
                <a16:creationId xmlns:a16="http://schemas.microsoft.com/office/drawing/2014/main" id="{213D4420-7849-4638-95F8-A1889D316D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EBE27D-E5BE-491D-9803-37E2ED1CAE15}"/>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132595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30AF6-31D9-4A3D-80AC-C88A21EC83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BE0A3F-CB00-4A6A-9823-51161397F3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882F80-9093-4023-ADF3-76A59F9DBD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2A7D27-DF32-4B0A-873C-D1C61C80D7C0}"/>
              </a:ext>
            </a:extLst>
          </p:cNvPr>
          <p:cNvSpPr>
            <a:spLocks noGrp="1"/>
          </p:cNvSpPr>
          <p:nvPr>
            <p:ph type="dt" sz="half" idx="10"/>
          </p:nvPr>
        </p:nvSpPr>
        <p:spPr/>
        <p:txBody>
          <a:bodyPr/>
          <a:lstStyle/>
          <a:p>
            <a:fld id="{7BF31713-CA80-45E9-ADBD-74545D16D7BB}" type="datetimeFigureOut">
              <a:rPr lang="en-GB" smtClean="0"/>
              <a:t>04/10/2020</a:t>
            </a:fld>
            <a:endParaRPr lang="en-GB"/>
          </a:p>
        </p:txBody>
      </p:sp>
      <p:sp>
        <p:nvSpPr>
          <p:cNvPr id="6" name="Footer Placeholder 5">
            <a:extLst>
              <a:ext uri="{FF2B5EF4-FFF2-40B4-BE49-F238E27FC236}">
                <a16:creationId xmlns:a16="http://schemas.microsoft.com/office/drawing/2014/main" id="{70BBDBDE-893D-476F-B6AB-C265A77E84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C6EE5B-4962-4C70-A532-3AA466CF67CF}"/>
              </a:ext>
            </a:extLst>
          </p:cNvPr>
          <p:cNvSpPr>
            <a:spLocks noGrp="1"/>
          </p:cNvSpPr>
          <p:nvPr>
            <p:ph type="sldNum" sz="quarter" idx="12"/>
          </p:nvPr>
        </p:nvSpPr>
        <p:spPr/>
        <p:txBody>
          <a:bodyPr/>
          <a:lstStyle/>
          <a:p>
            <a:fld id="{1E99EADC-68C7-42D7-A289-E5036507B56E}" type="slidenum">
              <a:rPr lang="en-GB" smtClean="0"/>
              <a:t>‹#›</a:t>
            </a:fld>
            <a:endParaRPr lang="en-GB"/>
          </a:p>
        </p:txBody>
      </p:sp>
    </p:spTree>
    <p:extLst>
      <p:ext uri="{BB962C8B-B14F-4D97-AF65-F5344CB8AC3E}">
        <p14:creationId xmlns:p14="http://schemas.microsoft.com/office/powerpoint/2010/main" val="316152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F51A10-066A-4E85-B507-4AE1A4B3D8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E78B32-DC6A-45C3-9325-41C2A493C6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4D0844-884D-470D-89C0-19E1F667AE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31713-CA80-45E9-ADBD-74545D16D7BB}" type="datetimeFigureOut">
              <a:rPr lang="en-GB" smtClean="0"/>
              <a:t>04/10/2020</a:t>
            </a:fld>
            <a:endParaRPr lang="en-GB"/>
          </a:p>
        </p:txBody>
      </p:sp>
      <p:sp>
        <p:nvSpPr>
          <p:cNvPr id="5" name="Footer Placeholder 4">
            <a:extLst>
              <a:ext uri="{FF2B5EF4-FFF2-40B4-BE49-F238E27FC236}">
                <a16:creationId xmlns:a16="http://schemas.microsoft.com/office/drawing/2014/main" id="{CFCCFB5C-E0A5-43E9-AC0D-6CF115EC6F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D336A47-241D-40E0-AAF1-889B9D06CD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9EADC-68C7-42D7-A289-E5036507B56E}" type="slidenum">
              <a:rPr lang="en-GB" smtClean="0"/>
              <a:t>‹#›</a:t>
            </a:fld>
            <a:endParaRPr lang="en-GB"/>
          </a:p>
        </p:txBody>
      </p:sp>
    </p:spTree>
    <p:extLst>
      <p:ext uri="{BB962C8B-B14F-4D97-AF65-F5344CB8AC3E}">
        <p14:creationId xmlns:p14="http://schemas.microsoft.com/office/powerpoint/2010/main" val="2040132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60648"/>
            <a:ext cx="8496944" cy="2232248"/>
          </a:xfrm>
        </p:spPr>
        <p:txBody>
          <a:bodyPr>
            <a:normAutofit/>
          </a:bodyPr>
          <a:lstStyle/>
          <a:p>
            <a:r>
              <a:rPr lang="en-GB" u="sng" dirty="0"/>
              <a:t>GCSE English Paper 1: Question A2</a:t>
            </a:r>
            <a:br>
              <a:rPr lang="en-GB" u="sng" dirty="0"/>
            </a:br>
            <a:r>
              <a:rPr lang="en-GB" dirty="0"/>
              <a:t>L.O. To consolidate my approach to paper 1 question A2.</a:t>
            </a:r>
          </a:p>
        </p:txBody>
      </p:sp>
      <p:sp>
        <p:nvSpPr>
          <p:cNvPr id="15" name="Content Placeholder 14"/>
          <p:cNvSpPr txBox="1">
            <a:spLocks noGrp="1"/>
          </p:cNvSpPr>
          <p:nvPr>
            <p:ph idx="1"/>
          </p:nvPr>
        </p:nvSpPr>
        <p:spPr>
          <a:xfrm>
            <a:off x="1981200" y="2565400"/>
            <a:ext cx="7620000" cy="4832092"/>
          </a:xfrm>
          <a:prstGeom prst="rect">
            <a:avLst/>
          </a:prstGeom>
          <a:noFill/>
        </p:spPr>
        <p:txBody>
          <a:bodyPr wrap="square" rtlCol="0">
            <a:spAutoFit/>
          </a:bodyPr>
          <a:lstStyle/>
          <a:p>
            <a:r>
              <a:rPr lang="en-GB" sz="4400" dirty="0">
                <a:solidFill>
                  <a:srgbClr val="FF0000"/>
                </a:solidFill>
              </a:rPr>
              <a:t>P</a:t>
            </a:r>
          </a:p>
          <a:p>
            <a:r>
              <a:rPr lang="en-GB" sz="4400" dirty="0">
                <a:solidFill>
                  <a:srgbClr val="0070C0"/>
                </a:solidFill>
              </a:rPr>
              <a:t>E</a:t>
            </a:r>
          </a:p>
          <a:p>
            <a:r>
              <a:rPr lang="en-GB" sz="4400" dirty="0">
                <a:solidFill>
                  <a:srgbClr val="00B050"/>
                </a:solidFill>
              </a:rPr>
              <a:t>T</a:t>
            </a:r>
          </a:p>
          <a:p>
            <a:r>
              <a:rPr lang="en-GB" sz="4400" dirty="0">
                <a:solidFill>
                  <a:srgbClr val="7030A0"/>
                </a:solidFill>
              </a:rPr>
              <a:t>E</a:t>
            </a:r>
          </a:p>
          <a:p>
            <a:r>
              <a:rPr lang="en-GB" sz="4400" dirty="0">
                <a:solidFill>
                  <a:srgbClr val="FFC000"/>
                </a:solidFill>
              </a:rPr>
              <a:t>R</a:t>
            </a:r>
          </a:p>
          <a:p>
            <a:endParaRPr lang="en-GB" dirty="0"/>
          </a:p>
          <a:p>
            <a:endParaRPr lang="en-GB" dirty="0"/>
          </a:p>
        </p:txBody>
      </p:sp>
      <p:sp>
        <p:nvSpPr>
          <p:cNvPr id="12" name="TextBox 11"/>
          <p:cNvSpPr txBox="1"/>
          <p:nvPr/>
        </p:nvSpPr>
        <p:spPr>
          <a:xfrm>
            <a:off x="6602817" y="1688250"/>
            <a:ext cx="792088" cy="1107996"/>
          </a:xfrm>
          <a:prstGeom prst="rect">
            <a:avLst/>
          </a:prstGeom>
          <a:noFill/>
        </p:spPr>
        <p:txBody>
          <a:bodyPr wrap="square" rtlCol="0">
            <a:spAutoFit/>
          </a:bodyPr>
          <a:lstStyle/>
          <a:p>
            <a:r>
              <a:rPr lang="en-GB" sz="6600" dirty="0">
                <a:solidFill>
                  <a:prstClr val="white"/>
                </a:solidFill>
              </a:rPr>
              <a:t>R</a:t>
            </a:r>
          </a:p>
        </p:txBody>
      </p:sp>
      <p:sp>
        <p:nvSpPr>
          <p:cNvPr id="13" name="TextBox 12"/>
          <p:cNvSpPr txBox="1"/>
          <p:nvPr/>
        </p:nvSpPr>
        <p:spPr>
          <a:xfrm>
            <a:off x="5807968" y="3573893"/>
            <a:ext cx="4320480" cy="2246769"/>
          </a:xfrm>
          <a:prstGeom prst="rect">
            <a:avLst/>
          </a:prstGeom>
          <a:noFill/>
        </p:spPr>
        <p:txBody>
          <a:bodyPr wrap="square" rtlCol="0">
            <a:spAutoFit/>
          </a:bodyPr>
          <a:lstStyle/>
          <a:p>
            <a:r>
              <a:rPr lang="en-GB" sz="2800" b="1" dirty="0">
                <a:solidFill>
                  <a:prstClr val="black"/>
                </a:solidFill>
              </a:rPr>
              <a:t>Which element of P.E.T.E.R. do you need to target today? </a:t>
            </a:r>
          </a:p>
          <a:p>
            <a:r>
              <a:rPr lang="en-GB" sz="2800" b="1" dirty="0">
                <a:solidFill>
                  <a:prstClr val="black"/>
                </a:solidFill>
              </a:rPr>
              <a:t>How are you going to do this?</a:t>
            </a:r>
          </a:p>
        </p:txBody>
      </p:sp>
      <p:sp>
        <p:nvSpPr>
          <p:cNvPr id="16" name="TextBox 15"/>
          <p:cNvSpPr txBox="1"/>
          <p:nvPr/>
        </p:nvSpPr>
        <p:spPr>
          <a:xfrm>
            <a:off x="3071664" y="2626320"/>
            <a:ext cx="2592288" cy="3970318"/>
          </a:xfrm>
          <a:prstGeom prst="rect">
            <a:avLst/>
          </a:prstGeom>
          <a:noFill/>
        </p:spPr>
        <p:txBody>
          <a:bodyPr wrap="square" rtlCol="0">
            <a:spAutoFit/>
          </a:bodyPr>
          <a:lstStyle/>
          <a:p>
            <a:r>
              <a:rPr lang="en-GB" sz="2800" dirty="0">
                <a:solidFill>
                  <a:srgbClr val="FF0000"/>
                </a:solidFill>
              </a:rPr>
              <a:t>POINT</a:t>
            </a:r>
          </a:p>
          <a:p>
            <a:endParaRPr lang="en-GB" sz="2800" dirty="0"/>
          </a:p>
          <a:p>
            <a:r>
              <a:rPr lang="en-GB" sz="2800" dirty="0">
                <a:solidFill>
                  <a:srgbClr val="0070C0"/>
                </a:solidFill>
              </a:rPr>
              <a:t>EVIDENCE</a:t>
            </a:r>
          </a:p>
          <a:p>
            <a:endParaRPr lang="en-GB" sz="2800" dirty="0"/>
          </a:p>
          <a:p>
            <a:r>
              <a:rPr lang="en-GB" sz="2800" dirty="0">
                <a:solidFill>
                  <a:srgbClr val="00B050"/>
                </a:solidFill>
              </a:rPr>
              <a:t>TERMINOLOGY</a:t>
            </a:r>
          </a:p>
          <a:p>
            <a:endParaRPr lang="en-GB" sz="2800" dirty="0"/>
          </a:p>
          <a:p>
            <a:r>
              <a:rPr lang="en-GB" sz="2800" dirty="0">
                <a:solidFill>
                  <a:srgbClr val="7030A0"/>
                </a:solidFill>
              </a:rPr>
              <a:t>EFFECT/EXPLAIN</a:t>
            </a:r>
          </a:p>
          <a:p>
            <a:endParaRPr lang="en-GB" sz="2800" dirty="0"/>
          </a:p>
          <a:p>
            <a:r>
              <a:rPr lang="en-GB" sz="2800" dirty="0">
                <a:solidFill>
                  <a:srgbClr val="FFC000"/>
                </a:solidFill>
              </a:rPr>
              <a:t>READER</a:t>
            </a:r>
          </a:p>
        </p:txBody>
      </p:sp>
    </p:spTree>
    <p:extLst>
      <p:ext uri="{BB962C8B-B14F-4D97-AF65-F5344CB8AC3E}">
        <p14:creationId xmlns:p14="http://schemas.microsoft.com/office/powerpoint/2010/main" val="24679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7825680" cy="1143000"/>
          </a:xfrm>
          <a:solidFill>
            <a:schemeClr val="bg1">
              <a:lumMod val="85000"/>
            </a:schemeClr>
          </a:solidFill>
        </p:spPr>
        <p:txBody>
          <a:bodyPr/>
          <a:lstStyle/>
          <a:p>
            <a:r>
              <a:rPr lang="en-GB" dirty="0"/>
              <a:t>Starter: Choose which is which!</a:t>
            </a:r>
          </a:p>
        </p:txBody>
      </p:sp>
      <p:sp>
        <p:nvSpPr>
          <p:cNvPr id="3" name="Content Placeholder 2"/>
          <p:cNvSpPr>
            <a:spLocks noGrp="1"/>
          </p:cNvSpPr>
          <p:nvPr>
            <p:ph idx="1"/>
          </p:nvPr>
        </p:nvSpPr>
        <p:spPr/>
        <p:txBody>
          <a:bodyPr>
            <a:normAutofit/>
          </a:bodyPr>
          <a:lstStyle/>
          <a:p>
            <a:r>
              <a:rPr lang="en-GB" sz="3600" dirty="0"/>
              <a:t>Figurative imagery or literal imagery?</a:t>
            </a:r>
          </a:p>
        </p:txBody>
      </p:sp>
      <p:sp>
        <p:nvSpPr>
          <p:cNvPr id="4" name="Rectangle 3"/>
          <p:cNvSpPr/>
          <p:nvPr/>
        </p:nvSpPr>
        <p:spPr>
          <a:xfrm>
            <a:off x="1775520" y="2564904"/>
            <a:ext cx="2880320" cy="122413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 ‘</a:t>
            </a:r>
            <a:r>
              <a:rPr lang="en-GB" sz="1600" b="1" dirty="0">
                <a:solidFill>
                  <a:schemeClr val="tx1"/>
                </a:solidFill>
              </a:rPr>
              <a:t>a thin young man with a brown face, with brown eyes and a head of tightly curled hair. ‘</a:t>
            </a:r>
          </a:p>
        </p:txBody>
      </p:sp>
      <p:sp>
        <p:nvSpPr>
          <p:cNvPr id="5" name="Rounded Rectangle 4"/>
          <p:cNvSpPr/>
          <p:nvPr/>
        </p:nvSpPr>
        <p:spPr>
          <a:xfrm>
            <a:off x="6384032" y="2780928"/>
            <a:ext cx="3096344" cy="864096"/>
          </a:xfrm>
          <a:prstGeom prst="round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Her hair hung in little rolled clusters, like sausages</a:t>
            </a:r>
          </a:p>
        </p:txBody>
      </p:sp>
      <p:sp>
        <p:nvSpPr>
          <p:cNvPr id="6" name="Rounded Rectangle 5"/>
          <p:cNvSpPr/>
          <p:nvPr/>
        </p:nvSpPr>
        <p:spPr>
          <a:xfrm>
            <a:off x="3791744" y="4005064"/>
            <a:ext cx="3096344" cy="86409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He drowned in a sea of grief.</a:t>
            </a:r>
          </a:p>
        </p:txBody>
      </p:sp>
      <p:sp>
        <p:nvSpPr>
          <p:cNvPr id="7" name="Rounded Rectangle 6"/>
          <p:cNvSpPr/>
          <p:nvPr/>
        </p:nvSpPr>
        <p:spPr>
          <a:xfrm>
            <a:off x="6528048" y="5301208"/>
            <a:ext cx="2952328"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Curley stepped over to Lennie like a terrier</a:t>
            </a:r>
          </a:p>
        </p:txBody>
      </p:sp>
      <p:sp>
        <p:nvSpPr>
          <p:cNvPr id="8" name="Rectangle 7"/>
          <p:cNvSpPr/>
          <p:nvPr/>
        </p:nvSpPr>
        <p:spPr>
          <a:xfrm>
            <a:off x="2135560" y="5733256"/>
            <a:ext cx="3600400" cy="86409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There was a cluster of  jagged black rocks.</a:t>
            </a:r>
          </a:p>
        </p:txBody>
      </p:sp>
      <p:sp>
        <p:nvSpPr>
          <p:cNvPr id="9" name="Rectangle 8"/>
          <p:cNvSpPr/>
          <p:nvPr/>
        </p:nvSpPr>
        <p:spPr>
          <a:xfrm>
            <a:off x="7392144" y="4005064"/>
            <a:ext cx="2736304" cy="8640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 veil of snow hid it from view.</a:t>
            </a:r>
          </a:p>
        </p:txBody>
      </p:sp>
      <p:sp>
        <p:nvSpPr>
          <p:cNvPr id="10" name="Oval 9"/>
          <p:cNvSpPr/>
          <p:nvPr/>
        </p:nvSpPr>
        <p:spPr>
          <a:xfrm>
            <a:off x="1631504" y="4005064"/>
            <a:ext cx="1944216" cy="1296144"/>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She wore a perfectly crisp, white  petticoat.</a:t>
            </a:r>
          </a:p>
        </p:txBody>
      </p:sp>
    </p:spTree>
    <p:extLst>
      <p:ext uri="{BB962C8B-B14F-4D97-AF65-F5344CB8AC3E}">
        <p14:creationId xmlns:p14="http://schemas.microsoft.com/office/powerpoint/2010/main" val="342841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GB" dirty="0">
                <a:effectLst>
                  <a:outerShdw blurRad="38100" dist="38100" dir="2700000" algn="tl">
                    <a:srgbClr val="000000">
                      <a:alpha val="43137"/>
                    </a:srgbClr>
                  </a:outerShdw>
                </a:effectLst>
              </a:rPr>
              <a:t>Today’s challenge….</a:t>
            </a:r>
          </a:p>
        </p:txBody>
      </p:sp>
      <p:sp>
        <p:nvSpPr>
          <p:cNvPr id="3" name="Content Placeholder 2"/>
          <p:cNvSpPr>
            <a:spLocks noGrp="1"/>
          </p:cNvSpPr>
          <p:nvPr>
            <p:ph idx="1"/>
          </p:nvPr>
        </p:nvSpPr>
        <p:spPr>
          <a:xfrm>
            <a:off x="1881436" y="1827560"/>
            <a:ext cx="7620000" cy="5256584"/>
          </a:xfrm>
        </p:spPr>
        <p:txBody>
          <a:bodyPr>
            <a:normAutofit/>
          </a:bodyPr>
          <a:lstStyle/>
          <a:p>
            <a:r>
              <a:rPr lang="en-GB" sz="3600" dirty="0"/>
              <a:t>A longer text.</a:t>
            </a:r>
          </a:p>
          <a:p>
            <a:r>
              <a:rPr lang="en-GB" sz="3600" dirty="0"/>
              <a:t>Less support in the planning stage.</a:t>
            </a:r>
          </a:p>
          <a:p>
            <a:r>
              <a:rPr lang="en-GB" sz="3600" dirty="0"/>
              <a:t>Meet the P.E.T.E.R. target you have set yourself.</a:t>
            </a:r>
          </a:p>
          <a:p>
            <a:r>
              <a:rPr lang="en-GB" sz="3600" dirty="0"/>
              <a:t>Complete at least 3 paragraphs in the time allowed (5 minutes less than previous attempt – 15 minutes today!)</a:t>
            </a:r>
          </a:p>
          <a:p>
            <a:r>
              <a:rPr lang="en-GB" sz="3600" dirty="0"/>
              <a:t>Keep SPAG correct.</a:t>
            </a:r>
          </a:p>
          <a:p>
            <a:endParaRPr lang="en-GB" dirty="0"/>
          </a:p>
        </p:txBody>
      </p:sp>
    </p:spTree>
    <p:extLst>
      <p:ext uri="{BB962C8B-B14F-4D97-AF65-F5344CB8AC3E}">
        <p14:creationId xmlns:p14="http://schemas.microsoft.com/office/powerpoint/2010/main" val="3082226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88640"/>
            <a:ext cx="8136904" cy="1143000"/>
          </a:xfrm>
        </p:spPr>
        <p:txBody>
          <a:bodyPr>
            <a:normAutofit fontScale="90000"/>
          </a:bodyPr>
          <a:lstStyle/>
          <a:p>
            <a:r>
              <a:rPr lang="en-GB" sz="3200" i="1" dirty="0"/>
              <a:t>The Comfort of Strangers </a:t>
            </a:r>
            <a:r>
              <a:rPr lang="en-GB" sz="3200" dirty="0"/>
              <a:t>by Robert McEwan: </a:t>
            </a:r>
            <a:r>
              <a:rPr lang="en-GB" sz="3200" dirty="0">
                <a:solidFill>
                  <a:srgbClr val="FF0000"/>
                </a:solidFill>
              </a:rPr>
              <a:t>How</a:t>
            </a:r>
            <a:r>
              <a:rPr lang="en-GB" sz="3200" dirty="0"/>
              <a:t> does the writer </a:t>
            </a:r>
            <a:r>
              <a:rPr lang="en-GB" sz="3200" dirty="0">
                <a:solidFill>
                  <a:srgbClr val="FF0000"/>
                </a:solidFill>
              </a:rPr>
              <a:t>use language to </a:t>
            </a:r>
            <a:r>
              <a:rPr lang="en-GB" sz="3200" b="1" i="1" dirty="0">
                <a:solidFill>
                  <a:srgbClr val="FF0000"/>
                </a:solidFill>
              </a:rPr>
              <a:t>show</a:t>
            </a:r>
            <a:r>
              <a:rPr lang="en-GB" sz="3200" dirty="0">
                <a:solidFill>
                  <a:srgbClr val="FF0000"/>
                </a:solidFill>
              </a:rPr>
              <a:t> the atmosphere?</a:t>
            </a:r>
          </a:p>
        </p:txBody>
      </p:sp>
      <p:sp>
        <p:nvSpPr>
          <p:cNvPr id="3" name="Content Placeholder 2"/>
          <p:cNvSpPr>
            <a:spLocks noGrp="1"/>
          </p:cNvSpPr>
          <p:nvPr>
            <p:ph idx="1"/>
          </p:nvPr>
        </p:nvSpPr>
        <p:spPr>
          <a:xfrm>
            <a:off x="1703512" y="980728"/>
            <a:ext cx="8208912" cy="5760640"/>
          </a:xfrm>
        </p:spPr>
        <p:txBody>
          <a:bodyPr>
            <a:normAutofit lnSpcReduction="10000"/>
          </a:bodyPr>
          <a:lstStyle/>
          <a:p>
            <a:pPr marL="114300" indent="0">
              <a:buNone/>
            </a:pPr>
            <a:endParaRPr lang="en-GB" dirty="0"/>
          </a:p>
          <a:p>
            <a:pPr marL="114300" indent="0">
              <a:buNone/>
            </a:pPr>
            <a:r>
              <a:rPr lang="en-GB" sz="2400" dirty="0"/>
              <a:t>Although it was the hottest day so far, and the sky directly above was closer to black then blue, the sea, when they finally came to it down the busy avenue of street cafes and souvenir shops, was an oily grey along whose surface the gentlest of breezes pushed and scattered patches of off-white foam. At the water’s edge, where miniature waves broke on to the straw-coloured sand, children played and shouted. Further out there was the occasional swimmer lifting arm over arm in solemn exercise, but most of the vast crowd which stretched away to the left and right into the heat haze had come to sun itself. Large families sat round trestle tables preparing lunches of bright green salads and dark bottles of wine. Solitary men and women flattened themselves on towels, their bodies iridescent with oil. Transistor radios played and now and then there could be heard, above the babble of children playing, the falling sound of a parent calling a child’s name.</a:t>
            </a:r>
          </a:p>
        </p:txBody>
      </p:sp>
    </p:spTree>
    <p:extLst>
      <p:ext uri="{BB962C8B-B14F-4D97-AF65-F5344CB8AC3E}">
        <p14:creationId xmlns:p14="http://schemas.microsoft.com/office/powerpoint/2010/main" val="249851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512" y="620688"/>
            <a:ext cx="8208912" cy="5760640"/>
          </a:xfrm>
        </p:spPr>
        <p:txBody>
          <a:bodyPr>
            <a:noAutofit/>
          </a:bodyPr>
          <a:lstStyle/>
          <a:p>
            <a:r>
              <a:rPr lang="en-GB" sz="4000" dirty="0"/>
              <a:t>Think about how you are going to plan your answer.</a:t>
            </a:r>
          </a:p>
          <a:p>
            <a:r>
              <a:rPr lang="en-GB" sz="4000" dirty="0"/>
              <a:t>You need 3/4 paragraphs and 3/4 different techniques.</a:t>
            </a:r>
          </a:p>
          <a:p>
            <a:r>
              <a:rPr lang="en-GB" sz="4000" dirty="0"/>
              <a:t>How could you structure your answer to make sure that you answer the question AND use the </a:t>
            </a:r>
            <a:r>
              <a:rPr lang="en-GB" sz="4000" dirty="0">
                <a:solidFill>
                  <a:srgbClr val="FF0000"/>
                </a:solidFill>
              </a:rPr>
              <a:t>P</a:t>
            </a:r>
            <a:r>
              <a:rPr lang="en-GB" sz="4000" dirty="0"/>
              <a:t>.</a:t>
            </a:r>
            <a:r>
              <a:rPr lang="en-GB" sz="4000" dirty="0">
                <a:solidFill>
                  <a:srgbClr val="0070C0"/>
                </a:solidFill>
              </a:rPr>
              <a:t>E.</a:t>
            </a:r>
            <a:r>
              <a:rPr lang="en-GB" sz="4000" dirty="0">
                <a:solidFill>
                  <a:srgbClr val="00B050"/>
                </a:solidFill>
              </a:rPr>
              <a:t>T.</a:t>
            </a:r>
            <a:r>
              <a:rPr lang="en-GB" sz="4000" dirty="0">
                <a:solidFill>
                  <a:srgbClr val="7030A0"/>
                </a:solidFill>
              </a:rPr>
              <a:t>E</a:t>
            </a:r>
            <a:r>
              <a:rPr lang="en-GB" sz="4000" dirty="0"/>
              <a:t>.</a:t>
            </a:r>
            <a:r>
              <a:rPr lang="en-GB" sz="4000" dirty="0">
                <a:solidFill>
                  <a:srgbClr val="FFC000"/>
                </a:solidFill>
              </a:rPr>
              <a:t>R</a:t>
            </a:r>
            <a:r>
              <a:rPr lang="en-GB" sz="4000" dirty="0"/>
              <a:t>. technique.</a:t>
            </a:r>
          </a:p>
        </p:txBody>
      </p:sp>
    </p:spTree>
    <p:extLst>
      <p:ext uri="{BB962C8B-B14F-4D97-AF65-F5344CB8AC3E}">
        <p14:creationId xmlns:p14="http://schemas.microsoft.com/office/powerpoint/2010/main" val="321615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908720"/>
            <a:ext cx="8064896" cy="5760640"/>
          </a:xfrm>
        </p:spPr>
        <p:txBody>
          <a:bodyPr>
            <a:normAutofit fontScale="92500" lnSpcReduction="20000"/>
          </a:bodyPr>
          <a:lstStyle/>
          <a:p>
            <a:pPr marL="114300" indent="0">
              <a:buNone/>
            </a:pPr>
            <a:endParaRPr lang="en-GB" dirty="0"/>
          </a:p>
          <a:p>
            <a:pPr marL="114300" indent="0">
              <a:buNone/>
            </a:pPr>
            <a:r>
              <a:rPr lang="en-GB" dirty="0"/>
              <a:t>Although it was </a:t>
            </a:r>
            <a:r>
              <a:rPr lang="en-GB" dirty="0">
                <a:solidFill>
                  <a:srgbClr val="FF0000"/>
                </a:solidFill>
              </a:rPr>
              <a:t>the hottest day</a:t>
            </a:r>
            <a:r>
              <a:rPr lang="en-GB" dirty="0"/>
              <a:t> so far, and </a:t>
            </a:r>
            <a:r>
              <a:rPr lang="en-GB" dirty="0">
                <a:solidFill>
                  <a:srgbClr val="FF33CC"/>
                </a:solidFill>
              </a:rPr>
              <a:t>the sky </a:t>
            </a:r>
            <a:r>
              <a:rPr lang="en-GB" dirty="0"/>
              <a:t>directly above was closer to </a:t>
            </a:r>
            <a:r>
              <a:rPr lang="en-GB" dirty="0">
                <a:solidFill>
                  <a:srgbClr val="0070C0"/>
                </a:solidFill>
              </a:rPr>
              <a:t>black</a:t>
            </a:r>
            <a:r>
              <a:rPr lang="en-GB" dirty="0">
                <a:solidFill>
                  <a:srgbClr val="FFC000"/>
                </a:solidFill>
              </a:rPr>
              <a:t> </a:t>
            </a:r>
            <a:r>
              <a:rPr lang="en-GB" dirty="0"/>
              <a:t>than</a:t>
            </a:r>
            <a:r>
              <a:rPr lang="en-GB" dirty="0">
                <a:solidFill>
                  <a:srgbClr val="FFC000"/>
                </a:solidFill>
              </a:rPr>
              <a:t> </a:t>
            </a:r>
            <a:r>
              <a:rPr lang="en-GB" dirty="0">
                <a:solidFill>
                  <a:srgbClr val="0070C0"/>
                </a:solidFill>
              </a:rPr>
              <a:t>blue,</a:t>
            </a:r>
            <a:r>
              <a:rPr lang="en-GB" dirty="0"/>
              <a:t> </a:t>
            </a:r>
            <a:r>
              <a:rPr lang="en-GB" dirty="0">
                <a:solidFill>
                  <a:srgbClr val="FF33CC"/>
                </a:solidFill>
              </a:rPr>
              <a:t>the sea</a:t>
            </a:r>
            <a:r>
              <a:rPr lang="en-GB" dirty="0"/>
              <a:t>, when they finally came to it down </a:t>
            </a:r>
            <a:r>
              <a:rPr lang="en-GB" dirty="0">
                <a:solidFill>
                  <a:srgbClr val="FF33CC"/>
                </a:solidFill>
              </a:rPr>
              <a:t>the busy avenue of street cafes and souvenir shops</a:t>
            </a:r>
            <a:r>
              <a:rPr lang="en-GB" dirty="0"/>
              <a:t>, </a:t>
            </a:r>
            <a:r>
              <a:rPr lang="en-GB" dirty="0">
                <a:solidFill>
                  <a:srgbClr val="0070C0"/>
                </a:solidFill>
              </a:rPr>
              <a:t>was an oily grey </a:t>
            </a:r>
            <a:r>
              <a:rPr lang="en-GB" dirty="0"/>
              <a:t>along whose surface </a:t>
            </a:r>
            <a:r>
              <a:rPr lang="en-GB" dirty="0">
                <a:solidFill>
                  <a:srgbClr val="FF0000"/>
                </a:solidFill>
              </a:rPr>
              <a:t>the gentlest of breezes </a:t>
            </a:r>
            <a:r>
              <a:rPr lang="en-GB" dirty="0">
                <a:solidFill>
                  <a:srgbClr val="00B050"/>
                </a:solidFill>
              </a:rPr>
              <a:t>pushed</a:t>
            </a:r>
            <a:r>
              <a:rPr lang="en-GB" dirty="0"/>
              <a:t> and </a:t>
            </a:r>
            <a:r>
              <a:rPr lang="en-GB" dirty="0">
                <a:solidFill>
                  <a:srgbClr val="00B050"/>
                </a:solidFill>
              </a:rPr>
              <a:t>scattered</a:t>
            </a:r>
            <a:r>
              <a:rPr lang="en-GB" dirty="0"/>
              <a:t> patches of </a:t>
            </a:r>
            <a:r>
              <a:rPr lang="en-GB" dirty="0">
                <a:solidFill>
                  <a:srgbClr val="0070C0"/>
                </a:solidFill>
              </a:rPr>
              <a:t>off-white foam</a:t>
            </a:r>
            <a:r>
              <a:rPr lang="en-GB" dirty="0"/>
              <a:t>. At </a:t>
            </a:r>
            <a:r>
              <a:rPr lang="en-GB" dirty="0">
                <a:solidFill>
                  <a:srgbClr val="FF33CC"/>
                </a:solidFill>
              </a:rPr>
              <a:t>the water’s edge</a:t>
            </a:r>
            <a:r>
              <a:rPr lang="en-GB" dirty="0"/>
              <a:t>, where miniature waves broke on to </a:t>
            </a:r>
            <a:r>
              <a:rPr lang="en-GB" dirty="0">
                <a:solidFill>
                  <a:srgbClr val="FF33CC"/>
                </a:solidFill>
              </a:rPr>
              <a:t>the</a:t>
            </a:r>
            <a:r>
              <a:rPr lang="en-GB" dirty="0"/>
              <a:t> </a:t>
            </a:r>
            <a:r>
              <a:rPr lang="en-GB" dirty="0">
                <a:solidFill>
                  <a:srgbClr val="0070C0"/>
                </a:solidFill>
              </a:rPr>
              <a:t>straw-coloured </a:t>
            </a:r>
            <a:r>
              <a:rPr lang="en-GB" dirty="0">
                <a:solidFill>
                  <a:srgbClr val="FF33CC"/>
                </a:solidFill>
              </a:rPr>
              <a:t>sand,</a:t>
            </a:r>
            <a:r>
              <a:rPr lang="en-GB" dirty="0"/>
              <a:t> children </a:t>
            </a:r>
            <a:r>
              <a:rPr lang="en-GB" dirty="0">
                <a:solidFill>
                  <a:srgbClr val="00B050"/>
                </a:solidFill>
              </a:rPr>
              <a:t>played </a:t>
            </a:r>
            <a:r>
              <a:rPr lang="en-GB" dirty="0"/>
              <a:t>and </a:t>
            </a:r>
            <a:r>
              <a:rPr lang="en-GB" dirty="0">
                <a:solidFill>
                  <a:srgbClr val="00B050"/>
                </a:solidFill>
              </a:rPr>
              <a:t>shouted.</a:t>
            </a:r>
            <a:r>
              <a:rPr lang="en-GB" dirty="0"/>
              <a:t> Further out there was the occasional </a:t>
            </a:r>
            <a:r>
              <a:rPr lang="en-GB" dirty="0">
                <a:solidFill>
                  <a:srgbClr val="FF33CC"/>
                </a:solidFill>
              </a:rPr>
              <a:t>swimmer </a:t>
            </a:r>
            <a:r>
              <a:rPr lang="en-GB" dirty="0"/>
              <a:t>lifting arm over arm in solemn exercise, but most of </a:t>
            </a:r>
            <a:r>
              <a:rPr lang="en-GB" dirty="0">
                <a:solidFill>
                  <a:srgbClr val="FF33CC"/>
                </a:solidFill>
              </a:rPr>
              <a:t>the vast crowd </a:t>
            </a:r>
            <a:r>
              <a:rPr lang="en-GB" dirty="0"/>
              <a:t>which stretched away to the left and right into the heat haze had come to sun itself. Large</a:t>
            </a:r>
            <a:r>
              <a:rPr lang="en-GB" dirty="0">
                <a:solidFill>
                  <a:srgbClr val="FF33CC"/>
                </a:solidFill>
              </a:rPr>
              <a:t> families </a:t>
            </a:r>
            <a:r>
              <a:rPr lang="en-GB" dirty="0">
                <a:solidFill>
                  <a:srgbClr val="00B050"/>
                </a:solidFill>
              </a:rPr>
              <a:t>sat</a:t>
            </a:r>
            <a:r>
              <a:rPr lang="en-GB" dirty="0"/>
              <a:t> round trestle tables </a:t>
            </a:r>
            <a:r>
              <a:rPr lang="en-GB" dirty="0">
                <a:solidFill>
                  <a:srgbClr val="00B050"/>
                </a:solidFill>
              </a:rPr>
              <a:t>preparing </a:t>
            </a:r>
            <a:r>
              <a:rPr lang="en-GB" dirty="0"/>
              <a:t>lunches of </a:t>
            </a:r>
            <a:r>
              <a:rPr lang="en-GB" dirty="0">
                <a:solidFill>
                  <a:srgbClr val="0070C0"/>
                </a:solidFill>
              </a:rPr>
              <a:t>bright green </a:t>
            </a:r>
            <a:r>
              <a:rPr lang="en-GB" dirty="0"/>
              <a:t>salads and </a:t>
            </a:r>
            <a:r>
              <a:rPr lang="en-GB" dirty="0">
                <a:solidFill>
                  <a:srgbClr val="0070C0"/>
                </a:solidFill>
              </a:rPr>
              <a:t>dark </a:t>
            </a:r>
            <a:r>
              <a:rPr lang="en-GB" dirty="0"/>
              <a:t>bottles of wine. </a:t>
            </a:r>
            <a:r>
              <a:rPr lang="en-GB" dirty="0">
                <a:solidFill>
                  <a:srgbClr val="0070C0"/>
                </a:solidFill>
              </a:rPr>
              <a:t>Solitary </a:t>
            </a:r>
            <a:r>
              <a:rPr lang="en-GB" dirty="0">
                <a:solidFill>
                  <a:srgbClr val="FF33CC"/>
                </a:solidFill>
              </a:rPr>
              <a:t>men and women </a:t>
            </a:r>
            <a:r>
              <a:rPr lang="en-GB" dirty="0">
                <a:solidFill>
                  <a:srgbClr val="00B050"/>
                </a:solidFill>
              </a:rPr>
              <a:t>flattened </a:t>
            </a:r>
            <a:r>
              <a:rPr lang="en-GB" dirty="0"/>
              <a:t>themselves on towels, their bodies </a:t>
            </a:r>
            <a:r>
              <a:rPr lang="en-GB" dirty="0">
                <a:solidFill>
                  <a:srgbClr val="0070C0"/>
                </a:solidFill>
              </a:rPr>
              <a:t>iridescent </a:t>
            </a:r>
            <a:r>
              <a:rPr lang="en-GB" dirty="0"/>
              <a:t>with oil. Transistor radios </a:t>
            </a:r>
            <a:r>
              <a:rPr lang="en-GB" dirty="0">
                <a:solidFill>
                  <a:srgbClr val="00B050"/>
                </a:solidFill>
              </a:rPr>
              <a:t>played </a:t>
            </a:r>
            <a:r>
              <a:rPr lang="en-GB" dirty="0"/>
              <a:t>and now and then there could be heard, above </a:t>
            </a:r>
            <a:r>
              <a:rPr lang="en-GB" dirty="0">
                <a:solidFill>
                  <a:srgbClr val="ED7613"/>
                </a:solidFill>
              </a:rPr>
              <a:t>the babble of children playing, the falling sound of a parent calling a child’s name.</a:t>
            </a:r>
          </a:p>
        </p:txBody>
      </p:sp>
      <p:sp>
        <p:nvSpPr>
          <p:cNvPr id="4" name="Title 1"/>
          <p:cNvSpPr txBox="1">
            <a:spLocks/>
          </p:cNvSpPr>
          <p:nvPr/>
        </p:nvSpPr>
        <p:spPr>
          <a:xfrm>
            <a:off x="1746771" y="188640"/>
            <a:ext cx="8136904" cy="1143000"/>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3200" i="1" dirty="0"/>
              <a:t>The Comfort of Strangers </a:t>
            </a:r>
            <a:r>
              <a:rPr lang="en-GB" sz="3200" dirty="0"/>
              <a:t>by Robert McEwan: </a:t>
            </a:r>
            <a:r>
              <a:rPr lang="en-GB" sz="3200" dirty="0">
                <a:solidFill>
                  <a:srgbClr val="FF0000"/>
                </a:solidFill>
              </a:rPr>
              <a:t>How</a:t>
            </a:r>
            <a:r>
              <a:rPr lang="en-GB" sz="3200" dirty="0"/>
              <a:t> does the writer </a:t>
            </a:r>
            <a:r>
              <a:rPr lang="en-GB" sz="3200" dirty="0">
                <a:solidFill>
                  <a:srgbClr val="FF0000"/>
                </a:solidFill>
              </a:rPr>
              <a:t>use language to </a:t>
            </a:r>
            <a:r>
              <a:rPr lang="en-GB" sz="3200" b="1" i="1" dirty="0">
                <a:solidFill>
                  <a:srgbClr val="FF0000"/>
                </a:solidFill>
              </a:rPr>
              <a:t>show</a:t>
            </a:r>
            <a:r>
              <a:rPr lang="en-GB" sz="3200" dirty="0">
                <a:solidFill>
                  <a:srgbClr val="FF0000"/>
                </a:solidFill>
              </a:rPr>
              <a:t> the atmosphere?</a:t>
            </a:r>
          </a:p>
        </p:txBody>
      </p:sp>
    </p:spTree>
    <p:extLst>
      <p:ext uri="{BB962C8B-B14F-4D97-AF65-F5344CB8AC3E}">
        <p14:creationId xmlns:p14="http://schemas.microsoft.com/office/powerpoint/2010/main" val="376208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064896" cy="1498178"/>
          </a:xfrm>
        </p:spPr>
        <p:txBody>
          <a:bodyPr>
            <a:noAutofit/>
          </a:bodyPr>
          <a:lstStyle/>
          <a:p>
            <a:r>
              <a:rPr lang="en-GB" sz="3200" dirty="0"/>
              <a:t>Peer assessment: Swap your answer with a partner and critique their answer. Use </a:t>
            </a:r>
            <a:r>
              <a:rPr lang="en-GB" sz="3200" b="1" i="1" dirty="0">
                <a:solidFill>
                  <a:srgbClr val="00B050"/>
                </a:solidFill>
              </a:rPr>
              <a:t>green pen </a:t>
            </a:r>
            <a:r>
              <a:rPr lang="en-GB" sz="3200" dirty="0"/>
              <a:t>to write your feedback.</a:t>
            </a:r>
          </a:p>
        </p:txBody>
      </p:sp>
      <p:sp>
        <p:nvSpPr>
          <p:cNvPr id="3" name="Content Placeholder 2"/>
          <p:cNvSpPr>
            <a:spLocks noGrp="1"/>
          </p:cNvSpPr>
          <p:nvPr>
            <p:ph idx="1"/>
          </p:nvPr>
        </p:nvSpPr>
        <p:spPr>
          <a:xfrm>
            <a:off x="1919536" y="2034774"/>
            <a:ext cx="7620000" cy="4562578"/>
          </a:xfrm>
          <a:solidFill>
            <a:schemeClr val="bg1">
              <a:lumMod val="85000"/>
            </a:schemeClr>
          </a:solidFill>
        </p:spPr>
        <p:txBody>
          <a:bodyPr>
            <a:normAutofit fontScale="92500" lnSpcReduction="10000"/>
          </a:bodyPr>
          <a:lstStyle/>
          <a:p>
            <a:r>
              <a:rPr lang="en-GB" sz="3200" b="1" dirty="0"/>
              <a:t>Have they used </a:t>
            </a:r>
            <a:r>
              <a:rPr lang="en-GB" sz="3200" b="1" dirty="0">
                <a:solidFill>
                  <a:srgbClr val="FF0000"/>
                </a:solidFill>
              </a:rPr>
              <a:t>P</a:t>
            </a:r>
            <a:r>
              <a:rPr lang="en-GB" sz="3200" b="1" dirty="0"/>
              <a:t>.</a:t>
            </a:r>
            <a:r>
              <a:rPr lang="en-GB" sz="3200" b="1" dirty="0">
                <a:solidFill>
                  <a:srgbClr val="0070C0"/>
                </a:solidFill>
              </a:rPr>
              <a:t>E</a:t>
            </a:r>
            <a:r>
              <a:rPr lang="en-GB" sz="3200" b="1" dirty="0"/>
              <a:t>.</a:t>
            </a:r>
            <a:r>
              <a:rPr lang="en-GB" sz="3200" b="1" dirty="0">
                <a:solidFill>
                  <a:srgbClr val="00B050"/>
                </a:solidFill>
              </a:rPr>
              <a:t>T</a:t>
            </a:r>
            <a:r>
              <a:rPr lang="en-GB" sz="3200" b="1" dirty="0"/>
              <a:t>.</a:t>
            </a:r>
            <a:r>
              <a:rPr lang="en-GB" sz="3200" b="1" dirty="0">
                <a:solidFill>
                  <a:srgbClr val="7030A0"/>
                </a:solidFill>
              </a:rPr>
              <a:t>E</a:t>
            </a:r>
            <a:r>
              <a:rPr lang="en-GB" sz="3200" b="1" dirty="0"/>
              <a:t>.</a:t>
            </a:r>
            <a:r>
              <a:rPr lang="en-GB" sz="3200" b="1" dirty="0">
                <a:solidFill>
                  <a:srgbClr val="FFC000"/>
                </a:solidFill>
              </a:rPr>
              <a:t>R</a:t>
            </a:r>
            <a:r>
              <a:rPr lang="en-GB" sz="3200" b="1" dirty="0"/>
              <a:t>.  (</a:t>
            </a:r>
            <a:r>
              <a:rPr lang="en-GB" sz="3200" b="1" dirty="0">
                <a:solidFill>
                  <a:srgbClr val="FF0000"/>
                </a:solidFill>
              </a:rPr>
              <a:t>Point</a:t>
            </a:r>
            <a:r>
              <a:rPr lang="en-GB" sz="3200" b="1" dirty="0"/>
              <a:t>, </a:t>
            </a:r>
            <a:r>
              <a:rPr lang="en-GB" sz="3200" b="1" dirty="0">
                <a:solidFill>
                  <a:srgbClr val="0070C0"/>
                </a:solidFill>
              </a:rPr>
              <a:t>Evidence</a:t>
            </a:r>
            <a:r>
              <a:rPr lang="en-GB" sz="3200" b="1" dirty="0"/>
              <a:t>, </a:t>
            </a:r>
            <a:r>
              <a:rPr lang="en-GB" sz="3200" b="1" dirty="0">
                <a:solidFill>
                  <a:srgbClr val="00B050"/>
                </a:solidFill>
              </a:rPr>
              <a:t>Terminology</a:t>
            </a:r>
            <a:r>
              <a:rPr lang="en-GB" b="1" dirty="0"/>
              <a:t>, </a:t>
            </a:r>
            <a:r>
              <a:rPr lang="en-GB" sz="3200" b="1" dirty="0">
                <a:solidFill>
                  <a:srgbClr val="7030A0"/>
                </a:solidFill>
              </a:rPr>
              <a:t>Effect/Explanation</a:t>
            </a:r>
            <a:r>
              <a:rPr lang="en-GB" sz="3200" b="1" dirty="0"/>
              <a:t>, </a:t>
            </a:r>
            <a:r>
              <a:rPr lang="en-GB" sz="3200" b="1" dirty="0">
                <a:solidFill>
                  <a:srgbClr val="FFC000"/>
                </a:solidFill>
              </a:rPr>
              <a:t>Reader</a:t>
            </a:r>
            <a:r>
              <a:rPr lang="en-GB" sz="3200" b="1" dirty="0"/>
              <a:t>)</a:t>
            </a:r>
          </a:p>
          <a:p>
            <a:r>
              <a:rPr lang="en-GB" sz="3200" b="1" dirty="0"/>
              <a:t>Have they used specific subject terminology i.e. verbs, adjective, complex sentence etc. and explained their effect?</a:t>
            </a:r>
          </a:p>
          <a:p>
            <a:r>
              <a:rPr lang="en-GB" sz="3200" b="1" dirty="0"/>
              <a:t>Does their response explore and explain the language choices?</a:t>
            </a:r>
          </a:p>
          <a:p>
            <a:r>
              <a:rPr lang="en-GB" sz="3200" b="1" dirty="0"/>
              <a:t>GIVE CONSTRUCTIVE FEEDBACK explaining what they have done well and how they can improve .</a:t>
            </a:r>
            <a:endParaRPr lang="en-GB" b="1" dirty="0"/>
          </a:p>
        </p:txBody>
      </p:sp>
    </p:spTree>
    <p:extLst>
      <p:ext uri="{BB962C8B-B14F-4D97-AF65-F5344CB8AC3E}">
        <p14:creationId xmlns:p14="http://schemas.microsoft.com/office/powerpoint/2010/main" val="257501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 use this mark scheme to grade your own work. </a:t>
            </a:r>
          </a:p>
        </p:txBody>
      </p:sp>
      <p:graphicFrame>
        <p:nvGraphicFramePr>
          <p:cNvPr id="4" name="Content Placeholder 3"/>
          <p:cNvGraphicFramePr>
            <a:graphicFrameLocks noGrp="1"/>
          </p:cNvGraphicFramePr>
          <p:nvPr>
            <p:ph idx="1"/>
          </p:nvPr>
        </p:nvGraphicFramePr>
        <p:xfrm>
          <a:off x="1981200" y="1600200"/>
          <a:ext cx="7787208" cy="5074880"/>
        </p:xfrm>
        <a:graphic>
          <a:graphicData uri="http://schemas.openxmlformats.org/drawingml/2006/table">
            <a:tbl>
              <a:tblPr firstRow="1" bandRow="1">
                <a:tableStyleId>{5C22544A-7EE6-4342-B048-85BDC9FD1C3A}</a:tableStyleId>
              </a:tblPr>
              <a:tblGrid>
                <a:gridCol w="1522512">
                  <a:extLst>
                    <a:ext uri="{9D8B030D-6E8A-4147-A177-3AD203B41FA5}">
                      <a16:colId xmlns:a16="http://schemas.microsoft.com/office/drawing/2014/main" val="20000"/>
                    </a:ext>
                  </a:extLst>
                </a:gridCol>
                <a:gridCol w="6264696">
                  <a:extLst>
                    <a:ext uri="{9D8B030D-6E8A-4147-A177-3AD203B41FA5}">
                      <a16:colId xmlns:a16="http://schemas.microsoft.com/office/drawing/2014/main" val="20001"/>
                    </a:ext>
                  </a:extLst>
                </a:gridCol>
              </a:tblGrid>
              <a:tr h="1013832">
                <a:tc>
                  <a:txBody>
                    <a:bodyPr/>
                    <a:lstStyle/>
                    <a:p>
                      <a:r>
                        <a:rPr lang="en-GB" sz="2800" dirty="0"/>
                        <a:t>Grade</a:t>
                      </a:r>
                    </a:p>
                  </a:txBody>
                  <a:tcPr/>
                </a:tc>
                <a:tc>
                  <a:txBody>
                    <a:bodyPr/>
                    <a:lstStyle/>
                    <a:p>
                      <a:r>
                        <a:rPr lang="en-GB" sz="2800" dirty="0"/>
                        <a:t>Descriptors</a:t>
                      </a:r>
                    </a:p>
                  </a:txBody>
                  <a:tcPr/>
                </a:tc>
                <a:extLst>
                  <a:ext uri="{0D108BD9-81ED-4DB2-BD59-A6C34878D82A}">
                    <a16:rowId xmlns:a16="http://schemas.microsoft.com/office/drawing/2014/main" val="10000"/>
                  </a:ext>
                </a:extLst>
              </a:tr>
              <a:tr h="1013832">
                <a:tc>
                  <a:txBody>
                    <a:bodyPr/>
                    <a:lstStyle/>
                    <a:p>
                      <a:r>
                        <a:rPr lang="en-GB" dirty="0"/>
                        <a:t>7,8,9</a:t>
                      </a:r>
                    </a:p>
                  </a:txBody>
                  <a:tcPr/>
                </a:tc>
                <a:tc>
                  <a:txBody>
                    <a:bodyPr/>
                    <a:lstStyle/>
                    <a:p>
                      <a:pPr marL="285750" indent="-285750">
                        <a:buFont typeface="Arial" panose="020B0604020202020204" pitchFamily="34" charset="0"/>
                        <a:buChar char="•"/>
                      </a:pPr>
                      <a:r>
                        <a:rPr lang="en-GB" dirty="0"/>
                        <a:t>Analyses the effects of the words used</a:t>
                      </a:r>
                    </a:p>
                    <a:p>
                      <a:pPr marL="285750" indent="-285750">
                        <a:buFont typeface="Arial" panose="020B0604020202020204" pitchFamily="34" charset="0"/>
                        <a:buChar char="•"/>
                      </a:pPr>
                      <a:r>
                        <a:rPr lang="en-GB" dirty="0"/>
                        <a:t>Selects</a:t>
                      </a:r>
                      <a:r>
                        <a:rPr lang="en-GB" baseline="0" dirty="0"/>
                        <a:t> a range of quotations, exactly the right ones to use</a:t>
                      </a:r>
                    </a:p>
                    <a:p>
                      <a:pPr marL="285750" indent="-285750">
                        <a:buFont typeface="Arial" panose="020B0604020202020204" pitchFamily="34" charset="0"/>
                        <a:buChar char="•"/>
                      </a:pPr>
                      <a:r>
                        <a:rPr lang="en-GB" baseline="0" dirty="0"/>
                        <a:t>Use all the correct subject terminology</a:t>
                      </a:r>
                      <a:endParaRPr lang="en-GB" dirty="0"/>
                    </a:p>
                  </a:txBody>
                  <a:tcPr/>
                </a:tc>
                <a:extLst>
                  <a:ext uri="{0D108BD9-81ED-4DB2-BD59-A6C34878D82A}">
                    <a16:rowId xmlns:a16="http://schemas.microsoft.com/office/drawing/2014/main" val="10001"/>
                  </a:ext>
                </a:extLst>
              </a:tr>
              <a:tr h="1013832">
                <a:tc>
                  <a:txBody>
                    <a:bodyPr/>
                    <a:lstStyle/>
                    <a:p>
                      <a:r>
                        <a:rPr lang="en-GB" dirty="0"/>
                        <a:t>5,6</a:t>
                      </a:r>
                    </a:p>
                  </a:txBody>
                  <a:tcPr/>
                </a:tc>
                <a:tc>
                  <a:txBody>
                    <a:bodyPr/>
                    <a:lstStyle/>
                    <a:p>
                      <a:pPr marL="285750" indent="-285750">
                        <a:buFont typeface="Arial" panose="020B0604020202020204" pitchFamily="34" charset="0"/>
                        <a:buChar char="•"/>
                      </a:pPr>
                      <a:r>
                        <a:rPr lang="en-GB" dirty="0"/>
                        <a:t>Explains clearly the effects of the words used</a:t>
                      </a:r>
                    </a:p>
                    <a:p>
                      <a:pPr marL="285750" indent="-285750">
                        <a:buFont typeface="Arial" panose="020B0604020202020204" pitchFamily="34" charset="0"/>
                        <a:buChar char="•"/>
                      </a:pPr>
                      <a:r>
                        <a:rPr lang="en-GB" dirty="0"/>
                        <a:t>Uses</a:t>
                      </a:r>
                      <a:r>
                        <a:rPr lang="en-GB" baseline="0" dirty="0"/>
                        <a:t> a range of quotations that are relevant</a:t>
                      </a:r>
                    </a:p>
                    <a:p>
                      <a:pPr marL="285750" indent="-285750">
                        <a:buFont typeface="Arial" panose="020B0604020202020204" pitchFamily="34" charset="0"/>
                        <a:buChar char="•"/>
                      </a:pPr>
                      <a:r>
                        <a:rPr lang="en-GB" baseline="0" dirty="0"/>
                        <a:t>Uses subject terminology</a:t>
                      </a:r>
                      <a:endParaRPr lang="en-GB" dirty="0"/>
                    </a:p>
                  </a:txBody>
                  <a:tcPr/>
                </a:tc>
                <a:extLst>
                  <a:ext uri="{0D108BD9-81ED-4DB2-BD59-A6C34878D82A}">
                    <a16:rowId xmlns:a16="http://schemas.microsoft.com/office/drawing/2014/main" val="10002"/>
                  </a:ext>
                </a:extLst>
              </a:tr>
              <a:tr h="1019552">
                <a:tc>
                  <a:txBody>
                    <a:bodyPr/>
                    <a:lstStyle/>
                    <a:p>
                      <a:r>
                        <a:rPr lang="en-GB" dirty="0"/>
                        <a:t>3,4</a:t>
                      </a:r>
                    </a:p>
                  </a:txBody>
                  <a:tcPr/>
                </a:tc>
                <a:tc>
                  <a:txBody>
                    <a:bodyPr/>
                    <a:lstStyle/>
                    <a:p>
                      <a:pPr marL="285750" indent="-285750">
                        <a:buFont typeface="Arial" panose="020B0604020202020204" pitchFamily="34" charset="0"/>
                        <a:buChar char="•"/>
                      </a:pPr>
                      <a:r>
                        <a:rPr lang="en-GB" dirty="0"/>
                        <a:t>Tries to comment on the words used</a:t>
                      </a:r>
                    </a:p>
                    <a:p>
                      <a:pPr marL="285750" indent="-285750">
                        <a:buFont typeface="Arial" panose="020B0604020202020204" pitchFamily="34" charset="0"/>
                        <a:buChar char="•"/>
                      </a:pPr>
                      <a:r>
                        <a:rPr lang="en-GB" dirty="0"/>
                        <a:t>Uses some relevant quotations</a:t>
                      </a:r>
                    </a:p>
                    <a:p>
                      <a:pPr marL="285750" indent="-285750">
                        <a:buFont typeface="Arial" panose="020B0604020202020204" pitchFamily="34" charset="0"/>
                        <a:buChar char="•"/>
                      </a:pPr>
                      <a:r>
                        <a:rPr lang="en-GB" dirty="0"/>
                        <a:t>Uses some subject</a:t>
                      </a:r>
                      <a:r>
                        <a:rPr lang="en-GB" baseline="0" dirty="0"/>
                        <a:t> terminology, but is not always appropriate</a:t>
                      </a:r>
                      <a:endParaRPr lang="en-GB" dirty="0"/>
                    </a:p>
                  </a:txBody>
                  <a:tcPr/>
                </a:tc>
                <a:extLst>
                  <a:ext uri="{0D108BD9-81ED-4DB2-BD59-A6C34878D82A}">
                    <a16:rowId xmlns:a16="http://schemas.microsoft.com/office/drawing/2014/main" val="10003"/>
                  </a:ext>
                </a:extLst>
              </a:tr>
              <a:tr h="1013832">
                <a:tc>
                  <a:txBody>
                    <a:bodyPr/>
                    <a:lstStyle/>
                    <a:p>
                      <a:r>
                        <a:rPr lang="en-GB" dirty="0"/>
                        <a:t>1,2</a:t>
                      </a:r>
                    </a:p>
                  </a:txBody>
                  <a:tcPr/>
                </a:tc>
                <a:tc>
                  <a:txBody>
                    <a:bodyPr/>
                    <a:lstStyle/>
                    <a:p>
                      <a:pPr marL="285750" indent="-285750">
                        <a:buFont typeface="Arial" panose="020B0604020202020204" pitchFamily="34" charset="0"/>
                        <a:buChar char="•"/>
                      </a:pPr>
                      <a:r>
                        <a:rPr lang="en-GB" dirty="0"/>
                        <a:t>Able to say</a:t>
                      </a:r>
                      <a:r>
                        <a:rPr lang="en-GB" baseline="0" dirty="0"/>
                        <a:t> simple things about the language</a:t>
                      </a:r>
                    </a:p>
                    <a:p>
                      <a:pPr marL="285750" indent="-285750">
                        <a:buFont typeface="Arial" panose="020B0604020202020204" pitchFamily="34" charset="0"/>
                        <a:buChar char="•"/>
                      </a:pPr>
                      <a:r>
                        <a:rPr lang="en-GB" baseline="0" dirty="0"/>
                        <a:t>Simple references to details in the source</a:t>
                      </a:r>
                    </a:p>
                    <a:p>
                      <a:pPr marL="285750" indent="-285750">
                        <a:buFont typeface="Arial" panose="020B0604020202020204" pitchFamily="34" charset="0"/>
                        <a:buChar char="•"/>
                      </a:pPr>
                      <a:r>
                        <a:rPr lang="en-GB" baseline="0" dirty="0"/>
                        <a:t>Some simple mention of subject terminology</a:t>
                      </a:r>
                      <a:endParaRPr lang="en-GB"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5687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43192" cy="2218258"/>
          </a:xfrm>
        </p:spPr>
        <p:txBody>
          <a:bodyPr/>
          <a:lstStyle/>
          <a:p>
            <a:r>
              <a:rPr lang="en-GB" dirty="0"/>
              <a:t>EXTENSION: Look back and identify the sentence types in the extract</a:t>
            </a:r>
          </a:p>
        </p:txBody>
      </p:sp>
      <p:sp>
        <p:nvSpPr>
          <p:cNvPr id="3" name="Content Placeholder 2"/>
          <p:cNvSpPr>
            <a:spLocks noGrp="1"/>
          </p:cNvSpPr>
          <p:nvPr>
            <p:ph idx="1"/>
          </p:nvPr>
        </p:nvSpPr>
        <p:spPr>
          <a:xfrm>
            <a:off x="1981200" y="3284984"/>
            <a:ext cx="7620000" cy="3115816"/>
          </a:xfrm>
        </p:spPr>
        <p:txBody>
          <a:bodyPr>
            <a:normAutofit/>
          </a:bodyPr>
          <a:lstStyle/>
          <a:p>
            <a:r>
              <a:rPr lang="en-GB" sz="8000" dirty="0">
                <a:solidFill>
                  <a:srgbClr val="FF0000"/>
                </a:solidFill>
              </a:rPr>
              <a:t>What effect do they have?</a:t>
            </a:r>
          </a:p>
        </p:txBody>
      </p:sp>
    </p:spTree>
    <p:extLst>
      <p:ext uri="{BB962C8B-B14F-4D97-AF65-F5344CB8AC3E}">
        <p14:creationId xmlns:p14="http://schemas.microsoft.com/office/powerpoint/2010/main" val="2287824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878</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GCSE English Paper 1: Question A2 L.O. To consolidate my approach to paper 1 question A2.</vt:lpstr>
      <vt:lpstr>Starter: Choose which is which!</vt:lpstr>
      <vt:lpstr>Today’s challenge….</vt:lpstr>
      <vt:lpstr>The Comfort of Strangers by Robert McEwan: How does the writer use language to show the atmosphere?</vt:lpstr>
      <vt:lpstr>PowerPoint Presentation</vt:lpstr>
      <vt:lpstr>PowerPoint Presentation</vt:lpstr>
      <vt:lpstr>Peer assessment: Swap your answer with a partner and critique their answer. Use green pen to write your feedback.</vt:lpstr>
      <vt:lpstr>Plenary: use this mark scheme to grade your own work. </vt:lpstr>
      <vt:lpstr>EXTENSION: Look back and identify the sentence types in the extract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English Paper 1: Question A2 L.O. To consolidate my approach to paper 1 question A2.</dc:title>
  <dc:creator>D Weatherhead</dc:creator>
  <cp:lastModifiedBy>Beverley Graham</cp:lastModifiedBy>
  <cp:revision>2</cp:revision>
  <dcterms:created xsi:type="dcterms:W3CDTF">2020-09-22T07:40:45Z</dcterms:created>
  <dcterms:modified xsi:type="dcterms:W3CDTF">2020-10-04T11:51:22Z</dcterms:modified>
</cp:coreProperties>
</file>