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72" r:id="rId4"/>
    <p:sldId id="273" r:id="rId5"/>
    <p:sldId id="260" r:id="rId6"/>
    <p:sldId id="259" r:id="rId7"/>
    <p:sldId id="262" r:id="rId8"/>
    <p:sldId id="274" r:id="rId9"/>
    <p:sldId id="27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8" d="100"/>
          <a:sy n="78"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036AAE-CF05-4DA5-8012-57AF234E2066}" type="datetimeFigureOut">
              <a:rPr lang="en-GB" smtClean="0"/>
              <a:t>06/12/2020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2AFBA-2BBE-4DD1-AC9F-536A38DE45D6}" type="slidenum">
              <a:rPr lang="en-GB" smtClean="0"/>
              <a:t>‹#›</a:t>
            </a:fld>
            <a:endParaRPr lang="en-GB"/>
          </a:p>
        </p:txBody>
      </p:sp>
    </p:spTree>
    <p:extLst>
      <p:ext uri="{BB962C8B-B14F-4D97-AF65-F5344CB8AC3E}">
        <p14:creationId xmlns:p14="http://schemas.microsoft.com/office/powerpoint/2010/main" val="271592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By the end of this lesson, you should have finished Stave</a:t>
            </a:r>
            <a:r>
              <a:rPr lang="en-GB" baseline="0" dirty="0"/>
              <a:t> 1.</a:t>
            </a:r>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1</a:t>
            </a:fld>
            <a:endParaRPr lang="en-GB"/>
          </a:p>
        </p:txBody>
      </p:sp>
    </p:spTree>
    <p:extLst>
      <p:ext uri="{BB962C8B-B14F-4D97-AF65-F5344CB8AC3E}">
        <p14:creationId xmlns:p14="http://schemas.microsoft.com/office/powerpoint/2010/main" val="1830357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Choose a student to start the plenary.   Give him/her a choice of number.   Click on the number, and one of the speech bubbles will change colour.   The student then reads out the sentence and completes it in an appropriate manner.   </a:t>
            </a:r>
            <a:r>
              <a:rPr lang="en-GB" dirty="0" err="1"/>
              <a:t>He/She</a:t>
            </a:r>
            <a:r>
              <a:rPr lang="en-GB" dirty="0"/>
              <a:t> may then choose who goes next!</a:t>
            </a:r>
            <a:endParaRPr lang="en-US" dirty="0"/>
          </a:p>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7</a:t>
            </a:fld>
            <a:endParaRPr lang="en-GB"/>
          </a:p>
        </p:txBody>
      </p:sp>
    </p:spTree>
    <p:extLst>
      <p:ext uri="{BB962C8B-B14F-4D97-AF65-F5344CB8AC3E}">
        <p14:creationId xmlns:p14="http://schemas.microsoft.com/office/powerpoint/2010/main" val="263721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a:t>
            </a:r>
            <a:r>
              <a:rPr lang="en-GB" baseline="0" dirty="0"/>
              <a:t> answer 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9</a:t>
            </a:fld>
            <a:endParaRPr lang="en-GB"/>
          </a:p>
        </p:txBody>
      </p:sp>
    </p:spTree>
    <p:extLst>
      <p:ext uri="{BB962C8B-B14F-4D97-AF65-F5344CB8AC3E}">
        <p14:creationId xmlns:p14="http://schemas.microsoft.com/office/powerpoint/2010/main" val="3561574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10</a:t>
            </a:fld>
            <a:endParaRPr lang="en-GB"/>
          </a:p>
        </p:txBody>
      </p:sp>
    </p:spTree>
    <p:extLst>
      <p:ext uri="{BB962C8B-B14F-4D97-AF65-F5344CB8AC3E}">
        <p14:creationId xmlns:p14="http://schemas.microsoft.com/office/powerpoint/2010/main" val="84723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2642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69672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16121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092400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CE5C4-4992-421E-9C61-CF16887668C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01174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FBCE5C4-4992-421E-9C61-CF16887668CC}" type="datetimeFigureOut">
              <a:rPr lang="en-GB" smtClean="0"/>
              <a:t>06/12/2020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4248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FBCE5C4-4992-421E-9C61-CF16887668CC}" type="datetimeFigureOut">
              <a:rPr lang="en-GB" smtClean="0"/>
              <a:t>06/12/2020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9526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FBCE5C4-4992-421E-9C61-CF16887668CC}" type="datetimeFigureOut">
              <a:rPr lang="en-GB" smtClean="0"/>
              <a:t>06/12/2020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21972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CE5C4-4992-421E-9C61-CF16887668CC}" type="datetimeFigureOut">
              <a:rPr lang="en-GB" smtClean="0"/>
              <a:t>06/12/2020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93623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06/12/2020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77715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06/12/2020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82852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CE5C4-4992-421E-9C61-CF16887668CC}" type="datetimeFigureOut">
              <a:rPr lang="en-GB" smtClean="0"/>
              <a:t>06/12/2020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753EF-DCE4-4E93-89BB-E7DEAB9349E5}" type="slidenum">
              <a:rPr lang="en-GB" smtClean="0"/>
              <a:t>‹#›</a:t>
            </a:fld>
            <a:endParaRPr lang="en-GB"/>
          </a:p>
        </p:txBody>
      </p:sp>
    </p:spTree>
    <p:extLst>
      <p:ext uri="{BB962C8B-B14F-4D97-AF65-F5344CB8AC3E}">
        <p14:creationId xmlns:p14="http://schemas.microsoft.com/office/powerpoint/2010/main" val="238413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LESSON FOUR</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996562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66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MARLEY’S GHOST</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confidently explain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Rectangle 3"/>
          <p:cNvSpPr/>
          <p:nvPr/>
        </p:nvSpPr>
        <p:spPr>
          <a:xfrm>
            <a:off x="1403873" y="919261"/>
            <a:ext cx="6426557" cy="452522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 Define the following terms that we have used in this unit so far. What can you remember?</a:t>
            </a: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sp>
        <p:nvSpPr>
          <p:cNvPr id="7" name="Rectangle 6"/>
          <p:cNvSpPr/>
          <p:nvPr/>
        </p:nvSpPr>
        <p:spPr>
          <a:xfrm rot="21197344">
            <a:off x="988909" y="495165"/>
            <a:ext cx="2227008" cy="869134"/>
          </a:xfrm>
          <a:prstGeom prst="rect">
            <a:avLst/>
          </a:prstGeom>
          <a:ln w="38100">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latin typeface="Berlin Sans FB" panose="020E0602020502020306" pitchFamily="34" charset="0"/>
              </a:rPr>
              <a:t>STARTER: CONSOLIDATE </a:t>
            </a:r>
            <a:r>
              <a:rPr lang="en-GB" dirty="0">
                <a:latin typeface="Berlin Sans FB" panose="020E0602020502020306" pitchFamily="34" charset="0"/>
              </a:rPr>
              <a:t>YOUR KNOWLEDGE</a:t>
            </a:r>
          </a:p>
        </p:txBody>
      </p:sp>
      <p:sp>
        <p:nvSpPr>
          <p:cNvPr id="14" name="Rectangle 13"/>
          <p:cNvSpPr/>
          <p:nvPr/>
        </p:nvSpPr>
        <p:spPr>
          <a:xfrm>
            <a:off x="1653341" y="2323841"/>
            <a:ext cx="3313729"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Political diatribe</a:t>
            </a:r>
          </a:p>
        </p:txBody>
      </p:sp>
      <p:sp>
        <p:nvSpPr>
          <p:cNvPr id="16" name="Rectangle 15"/>
          <p:cNvSpPr/>
          <p:nvPr/>
        </p:nvSpPr>
        <p:spPr>
          <a:xfrm>
            <a:off x="3967931" y="3009538"/>
            <a:ext cx="1772408"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Allegory</a:t>
            </a:r>
          </a:p>
        </p:txBody>
      </p:sp>
      <p:sp>
        <p:nvSpPr>
          <p:cNvPr id="17" name="Rectangle 16"/>
          <p:cNvSpPr/>
          <p:nvPr/>
        </p:nvSpPr>
        <p:spPr>
          <a:xfrm>
            <a:off x="1659797" y="2993668"/>
            <a:ext cx="1805815"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Zeitgeist</a:t>
            </a:r>
          </a:p>
        </p:txBody>
      </p:sp>
      <p:sp>
        <p:nvSpPr>
          <p:cNvPr id="18" name="Rectangle 17"/>
          <p:cNvSpPr/>
          <p:nvPr/>
        </p:nvSpPr>
        <p:spPr>
          <a:xfrm>
            <a:off x="3609839" y="3760378"/>
            <a:ext cx="2107180"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Antithesis</a:t>
            </a:r>
          </a:p>
        </p:txBody>
      </p:sp>
      <p:sp>
        <p:nvSpPr>
          <p:cNvPr id="19" name="Rectangle 18"/>
          <p:cNvSpPr/>
          <p:nvPr/>
        </p:nvSpPr>
        <p:spPr>
          <a:xfrm>
            <a:off x="1839926" y="3655869"/>
            <a:ext cx="1282723"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Miser</a:t>
            </a:r>
          </a:p>
        </p:txBody>
      </p:sp>
      <p:sp>
        <p:nvSpPr>
          <p:cNvPr id="20" name="Rectangle 19"/>
          <p:cNvSpPr/>
          <p:nvPr/>
        </p:nvSpPr>
        <p:spPr>
          <a:xfrm>
            <a:off x="5890396" y="4020121"/>
            <a:ext cx="1672702"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Context</a:t>
            </a:r>
          </a:p>
        </p:txBody>
      </p:sp>
      <p:sp>
        <p:nvSpPr>
          <p:cNvPr id="21" name="Rectangle 20"/>
          <p:cNvSpPr/>
          <p:nvPr/>
        </p:nvSpPr>
        <p:spPr>
          <a:xfrm>
            <a:off x="1522520" y="4280043"/>
            <a:ext cx="2729914"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Misanthropic</a:t>
            </a:r>
          </a:p>
        </p:txBody>
      </p:sp>
      <p:sp>
        <p:nvSpPr>
          <p:cNvPr id="22" name="Rectangle 21"/>
          <p:cNvSpPr/>
          <p:nvPr/>
        </p:nvSpPr>
        <p:spPr>
          <a:xfrm>
            <a:off x="6341366" y="2191123"/>
            <a:ext cx="1225721"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Stave</a:t>
            </a:r>
          </a:p>
        </p:txBody>
      </p:sp>
      <p:sp>
        <p:nvSpPr>
          <p:cNvPr id="23" name="Rectangle 22"/>
          <p:cNvSpPr/>
          <p:nvPr/>
        </p:nvSpPr>
        <p:spPr>
          <a:xfrm>
            <a:off x="3924731" y="4715978"/>
            <a:ext cx="3148362"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Pathetic Fallacy</a:t>
            </a:r>
          </a:p>
        </p:txBody>
      </p:sp>
      <p:sp>
        <p:nvSpPr>
          <p:cNvPr id="24" name="Rectangle 23"/>
          <p:cNvSpPr/>
          <p:nvPr/>
        </p:nvSpPr>
        <p:spPr>
          <a:xfrm>
            <a:off x="8175489" y="1181716"/>
            <a:ext cx="3900601" cy="3744658"/>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Answer this question as a paragraph, using at least THREE of the terms in the ‘Consolidate Your Knowledge’ box.</a:t>
            </a:r>
          </a:p>
          <a:p>
            <a:pPr algn="ctr"/>
            <a:endParaRPr lang="en-GB" dirty="0">
              <a:latin typeface="Century Gothic" panose="020B0502020202020204" pitchFamily="34" charset="0"/>
            </a:endParaRPr>
          </a:p>
          <a:p>
            <a:pPr algn="ctr"/>
            <a:r>
              <a:rPr lang="en-GB" b="1" dirty="0">
                <a:latin typeface="Century Gothic" panose="020B0502020202020204" pitchFamily="34" charset="0"/>
              </a:rPr>
              <a:t>In what literal and figurative ways does Dickens portray Scrooge as isolated—from his family, co-workers, from the rest of humanity, even from himself?</a:t>
            </a:r>
          </a:p>
        </p:txBody>
      </p:sp>
      <p:sp>
        <p:nvSpPr>
          <p:cNvPr id="25" name="Rectangle 24"/>
          <p:cNvSpPr/>
          <p:nvPr/>
        </p:nvSpPr>
        <p:spPr>
          <a:xfrm rot="364585">
            <a:off x="10291762" y="514624"/>
            <a:ext cx="1754192" cy="662483"/>
          </a:xfrm>
          <a:prstGeom prst="rect">
            <a:avLst/>
          </a:prstGeom>
          <a:ln w="38100">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rgbClr val="FF0000"/>
                </a:solidFill>
                <a:latin typeface="Berlin Sans FB" panose="020E0602020502020306" pitchFamily="34" charset="0"/>
              </a:rPr>
              <a:t>EXTRA CHALLENGE</a:t>
            </a:r>
          </a:p>
        </p:txBody>
      </p:sp>
      <p:sp>
        <p:nvSpPr>
          <p:cNvPr id="26" name="Rectangle 25"/>
          <p:cNvSpPr/>
          <p:nvPr/>
        </p:nvSpPr>
        <p:spPr>
          <a:xfrm>
            <a:off x="6007671" y="2909669"/>
            <a:ext cx="1555427" cy="646331"/>
          </a:xfrm>
          <a:prstGeom prst="rect">
            <a:avLst/>
          </a:prstGeom>
          <a:noFill/>
        </p:spPr>
        <p:txBody>
          <a:bodyPr wrap="none" lIns="91440" tIns="45720" rIns="91440" bIns="45720">
            <a:spAutoFit/>
          </a:bodyPr>
          <a:lstStyle/>
          <a:p>
            <a:pPr algn="ctr"/>
            <a:r>
              <a:rPr lang="en-US" sz="3600" b="1" cap="none" spc="0" dirty="0">
                <a:ln w="22225">
                  <a:solidFill>
                    <a:schemeClr val="accent2"/>
                  </a:solidFill>
                  <a:prstDash val="solid"/>
                </a:ln>
                <a:solidFill>
                  <a:schemeClr val="accent2">
                    <a:lumMod val="40000"/>
                    <a:lumOff val="60000"/>
                  </a:schemeClr>
                </a:solidFill>
                <a:effectLst/>
              </a:rPr>
              <a:t>Apathy</a:t>
            </a:r>
          </a:p>
        </p:txBody>
      </p:sp>
      <p:sp>
        <p:nvSpPr>
          <p:cNvPr id="8" name="TextBox 7">
            <a:extLst>
              <a:ext uri="{FF2B5EF4-FFF2-40B4-BE49-F238E27FC236}">
                <a16:creationId xmlns="" xmlns:a16="http://schemas.microsoft.com/office/drawing/2014/main" id="{5B374746-B2B9-4DBE-932C-FAA30ECFD519}"/>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2523802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MATCH THE VOCABULARY TO THEIR DEFINITIONS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confidently explain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8" name="TextBox 7">
            <a:extLst>
              <a:ext uri="{FF2B5EF4-FFF2-40B4-BE49-F238E27FC236}">
                <a16:creationId xmlns="" xmlns:a16="http://schemas.microsoft.com/office/drawing/2014/main" id="{1CBBB461-0309-43B6-8894-2780710B4386}"/>
              </a:ext>
            </a:extLst>
          </p:cNvPr>
          <p:cNvSpPr txBox="1"/>
          <p:nvPr/>
        </p:nvSpPr>
        <p:spPr>
          <a:xfrm rot="10800000" flipH="1" flipV="1">
            <a:off x="1104352" y="938453"/>
            <a:ext cx="10689595" cy="4555093"/>
          </a:xfrm>
          <a:prstGeom prst="rect">
            <a:avLst/>
          </a:prstGeom>
          <a:solidFill>
            <a:schemeClr val="bg1"/>
          </a:solidFill>
        </p:spPr>
        <p:txBody>
          <a:bodyPr wrap="square" rtlCol="0">
            <a:spAutoFit/>
          </a:bodyPr>
          <a:lstStyle/>
          <a:p>
            <a:pPr marL="342900" indent="-342900">
              <a:buAutoNum type="arabicPeriod"/>
            </a:pPr>
            <a:r>
              <a:rPr lang="en-GB" sz="3200" b="0" i="0" dirty="0">
                <a:solidFill>
                  <a:srgbClr val="111111"/>
                </a:solidFill>
                <a:effectLst/>
                <a:latin typeface="Roboto"/>
              </a:rPr>
              <a:t>unwilling or unable to believe something.</a:t>
            </a:r>
          </a:p>
          <a:p>
            <a:pPr marL="342900" indent="-342900">
              <a:buAutoNum type="arabicPeriod"/>
            </a:pPr>
            <a:r>
              <a:rPr lang="en-GB" sz="3200" b="0" i="0" dirty="0">
                <a:solidFill>
                  <a:srgbClr val="111111"/>
                </a:solidFill>
                <a:effectLst/>
                <a:latin typeface="Roboto"/>
              </a:rPr>
              <a:t>impossible to pass through or enter.</a:t>
            </a:r>
            <a:endParaRPr lang="en-GB" sz="3200" dirty="0">
              <a:solidFill>
                <a:srgbClr val="111111"/>
              </a:solidFill>
              <a:latin typeface="Roboto"/>
            </a:endParaRPr>
          </a:p>
          <a:p>
            <a:pPr marL="342900" indent="-342900">
              <a:buAutoNum type="arabicPeriod"/>
            </a:pPr>
            <a:r>
              <a:rPr lang="en-GB" sz="3200" b="0" i="0" dirty="0">
                <a:solidFill>
                  <a:srgbClr val="111111"/>
                </a:solidFill>
                <a:effectLst/>
                <a:latin typeface="Roboto"/>
              </a:rPr>
              <a:t>(of something regarded as unpleasant) continuing without pause or interruption.</a:t>
            </a:r>
          </a:p>
          <a:p>
            <a:pPr marL="342900" indent="-342900">
              <a:buAutoNum type="arabicPeriod"/>
            </a:pPr>
            <a:r>
              <a:rPr lang="en-GB" sz="3200" b="0" i="0" dirty="0">
                <a:solidFill>
                  <a:srgbClr val="111111"/>
                </a:solidFill>
                <a:effectLst/>
                <a:latin typeface="Roboto"/>
              </a:rPr>
              <a:t>unable to be explained or accounted for.</a:t>
            </a:r>
            <a:endParaRPr lang="en-GB" sz="3200" dirty="0">
              <a:solidFill>
                <a:srgbClr val="111111"/>
              </a:solidFill>
              <a:latin typeface="Roboto"/>
            </a:endParaRPr>
          </a:p>
          <a:p>
            <a:pPr marL="342900" indent="-342900">
              <a:buAutoNum type="arabicPeriod"/>
            </a:pPr>
            <a:r>
              <a:rPr lang="en-GB" sz="3200" b="0" i="0" dirty="0">
                <a:solidFill>
                  <a:srgbClr val="111111"/>
                </a:solidFill>
                <a:effectLst/>
                <a:latin typeface="Roboto"/>
              </a:rPr>
              <a:t>hesitancy; uncertainty.</a:t>
            </a:r>
            <a:endParaRPr lang="en-GB" dirty="0"/>
          </a:p>
          <a:p>
            <a:endParaRPr lang="en-GB" dirty="0"/>
          </a:p>
          <a:p>
            <a:pPr algn="ctr"/>
            <a:r>
              <a:rPr lang="en-GB" sz="4000" b="1" dirty="0"/>
              <a:t>IMPENETRABLE    IRRESOLUTION    INEXPLICABLE INCREDULOUS      INCESSANT</a:t>
            </a:r>
          </a:p>
        </p:txBody>
      </p:sp>
    </p:spTree>
    <p:extLst>
      <p:ext uri="{BB962C8B-B14F-4D97-AF65-F5344CB8AC3E}">
        <p14:creationId xmlns:p14="http://schemas.microsoft.com/office/powerpoint/2010/main" val="21312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CHECK YOUR ANSWERS: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confidently explain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8" name="TextBox 7">
            <a:extLst>
              <a:ext uri="{FF2B5EF4-FFF2-40B4-BE49-F238E27FC236}">
                <a16:creationId xmlns="" xmlns:a16="http://schemas.microsoft.com/office/drawing/2014/main" id="{1CBBB461-0309-43B6-8894-2780710B4386}"/>
              </a:ext>
            </a:extLst>
          </p:cNvPr>
          <p:cNvSpPr txBox="1"/>
          <p:nvPr/>
        </p:nvSpPr>
        <p:spPr>
          <a:xfrm rot="10800000" flipH="1" flipV="1">
            <a:off x="1104352" y="938453"/>
            <a:ext cx="10689595" cy="4555093"/>
          </a:xfrm>
          <a:prstGeom prst="rect">
            <a:avLst/>
          </a:prstGeom>
          <a:solidFill>
            <a:schemeClr val="bg1"/>
          </a:solidFill>
        </p:spPr>
        <p:txBody>
          <a:bodyPr wrap="square" rtlCol="0">
            <a:spAutoFit/>
          </a:bodyPr>
          <a:lstStyle/>
          <a:p>
            <a:pPr marL="342900" indent="-342900">
              <a:buAutoNum type="arabicPeriod"/>
            </a:pPr>
            <a:r>
              <a:rPr lang="en-GB" sz="3400" b="1" dirty="0"/>
              <a:t>INCREDULOUS: </a:t>
            </a:r>
            <a:r>
              <a:rPr lang="en-GB" sz="3400" b="0" i="0" dirty="0">
                <a:solidFill>
                  <a:srgbClr val="111111"/>
                </a:solidFill>
                <a:effectLst/>
                <a:latin typeface="Roboto"/>
              </a:rPr>
              <a:t>unwilling or unable to believe something.</a:t>
            </a:r>
          </a:p>
          <a:p>
            <a:pPr marL="342900" indent="-342900">
              <a:buAutoNum type="arabicPeriod"/>
            </a:pPr>
            <a:r>
              <a:rPr lang="en-GB" sz="3400" b="1" dirty="0"/>
              <a:t>IMPENETRABLE: </a:t>
            </a:r>
            <a:r>
              <a:rPr lang="en-GB" sz="3400" b="0" i="0" dirty="0">
                <a:solidFill>
                  <a:srgbClr val="111111"/>
                </a:solidFill>
                <a:effectLst/>
                <a:latin typeface="Roboto"/>
              </a:rPr>
              <a:t>impossible to pass through or enter.</a:t>
            </a:r>
            <a:endParaRPr lang="en-GB" sz="3400" dirty="0">
              <a:solidFill>
                <a:srgbClr val="111111"/>
              </a:solidFill>
              <a:latin typeface="Roboto"/>
            </a:endParaRPr>
          </a:p>
          <a:p>
            <a:pPr marL="342900" indent="-342900">
              <a:buFontTx/>
              <a:buAutoNum type="arabicPeriod"/>
            </a:pPr>
            <a:r>
              <a:rPr lang="en-GB" sz="3400" b="1" dirty="0"/>
              <a:t>INCESSANT: </a:t>
            </a:r>
            <a:r>
              <a:rPr lang="en-GB" sz="3400" b="0" i="0" dirty="0">
                <a:solidFill>
                  <a:srgbClr val="111111"/>
                </a:solidFill>
                <a:effectLst/>
                <a:latin typeface="Roboto"/>
              </a:rPr>
              <a:t>(of something regarded as unpleasant) continuing without pause or interruption.</a:t>
            </a:r>
          </a:p>
          <a:p>
            <a:pPr marL="342900" indent="-342900">
              <a:buAutoNum type="arabicPeriod"/>
            </a:pPr>
            <a:r>
              <a:rPr lang="en-GB" sz="3400" b="1" dirty="0"/>
              <a:t>INEXPLICABLE: </a:t>
            </a:r>
            <a:r>
              <a:rPr lang="en-GB" sz="3400" b="0" i="0" dirty="0">
                <a:solidFill>
                  <a:srgbClr val="111111"/>
                </a:solidFill>
                <a:effectLst/>
                <a:latin typeface="Roboto"/>
              </a:rPr>
              <a:t>unable to be explained or accounted for.</a:t>
            </a:r>
            <a:endParaRPr lang="en-GB" sz="3400" dirty="0">
              <a:solidFill>
                <a:srgbClr val="111111"/>
              </a:solidFill>
              <a:latin typeface="Roboto"/>
            </a:endParaRPr>
          </a:p>
          <a:p>
            <a:pPr marL="342900" indent="-342900">
              <a:buAutoNum type="arabicPeriod"/>
            </a:pPr>
            <a:r>
              <a:rPr lang="en-GB" sz="3400" b="1" dirty="0"/>
              <a:t>IRRESOLUTION: </a:t>
            </a:r>
            <a:r>
              <a:rPr lang="en-GB" sz="3400" b="0" i="0" dirty="0">
                <a:solidFill>
                  <a:srgbClr val="111111"/>
                </a:solidFill>
                <a:effectLst/>
                <a:latin typeface="Roboto"/>
              </a:rPr>
              <a:t>hesitancy; uncertainty.</a:t>
            </a:r>
            <a:endParaRPr lang="en-GB" sz="3400" dirty="0"/>
          </a:p>
          <a:p>
            <a:endParaRPr lang="en-GB" dirty="0"/>
          </a:p>
        </p:txBody>
      </p:sp>
    </p:spTree>
    <p:extLst>
      <p:ext uri="{BB962C8B-B14F-4D97-AF65-F5344CB8AC3E}">
        <p14:creationId xmlns:p14="http://schemas.microsoft.com/office/powerpoint/2010/main" val="267106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587" y="616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7"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lvl="0" indent="-342900">
              <a:buFontTx/>
              <a:buAutoNum type="arabicPeriod"/>
              <a:defRPr/>
            </a:pPr>
            <a:r>
              <a:rPr lang="en-GB" sz="1800" dirty="0">
                <a:solidFill>
                  <a:schemeClr val="tx1"/>
                </a:solidFill>
                <a:latin typeface="Berlin Sans FB" panose="020E0602020502020306" pitchFamily="34" charset="0"/>
              </a:rPr>
              <a:t>Can I confidently explain the allegorical aspects of ‘A Christmas Carol’?</a:t>
            </a:r>
          </a:p>
          <a:p>
            <a:pPr marL="342900" lvl="0" indent="-342900">
              <a:buFontTx/>
              <a:buAutoNum type="arabicPeriod"/>
              <a:defRPr/>
            </a:pPr>
            <a:r>
              <a:rPr lang="en-GB" sz="1800" dirty="0">
                <a:solidFill>
                  <a:schemeClr val="tx1"/>
                </a:solidFill>
                <a:latin typeface="Berlin Sans FB" panose="020E0602020502020306" pitchFamily="34" charset="0"/>
              </a:rPr>
              <a:t>Can I explain how a writer uses language to convey key ideas?</a:t>
            </a:r>
          </a:p>
          <a:p>
            <a:pPr marL="342900" lvl="0" indent="-342900">
              <a:buFontTx/>
              <a:buAutoNum type="arabicPeriod"/>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8" name="Rectangle 7"/>
          <p:cNvSpPr/>
          <p:nvPr/>
        </p:nvSpPr>
        <p:spPr>
          <a:xfrm>
            <a:off x="804084" y="732384"/>
            <a:ext cx="6304084" cy="1906848"/>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Read from the paragraph beginning, ‘Now, it is a fact…’ to the end of Stave One. </a:t>
            </a:r>
            <a:endParaRPr lang="en-GB" dirty="0" smtClean="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Consider the LITERATURE assessment objectives as you answer so you know exactly what to discuss. </a:t>
            </a:r>
          </a:p>
        </p:txBody>
      </p:sp>
      <p:sp>
        <p:nvSpPr>
          <p:cNvPr id="9" name="Rectangle 8"/>
          <p:cNvSpPr/>
          <p:nvPr/>
        </p:nvSpPr>
        <p:spPr>
          <a:xfrm>
            <a:off x="804085" y="2710650"/>
            <a:ext cx="6615476" cy="2800623"/>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fontAlgn="base"/>
            <a:endParaRPr lang="en-GB" sz="1400" dirty="0">
              <a:latin typeface="Century Gothic" panose="020B0502020202020204" pitchFamily="34" charset="0"/>
            </a:endParaRPr>
          </a:p>
          <a:p>
            <a:r>
              <a:rPr lang="en-GB" sz="1400" b="1" dirty="0">
                <a:latin typeface="Century Gothic" panose="020B0502020202020204" pitchFamily="34" charset="0"/>
              </a:rPr>
              <a:t>AO1: </a:t>
            </a:r>
            <a:r>
              <a:rPr lang="en-GB" sz="1400" dirty="0">
                <a:latin typeface="Century Gothic" panose="020B0502020202020204" pitchFamily="34" charset="0"/>
              </a:rPr>
              <a:t>Read, understand and respond to texts. Students should be able to:</a:t>
            </a:r>
          </a:p>
          <a:p>
            <a:r>
              <a:rPr lang="en-GB" sz="1400" dirty="0">
                <a:latin typeface="Century Gothic" panose="020B0502020202020204" pitchFamily="34" charset="0"/>
              </a:rPr>
              <a:t> maintain a critical style and develop an informed personal response</a:t>
            </a:r>
          </a:p>
          <a:p>
            <a:r>
              <a:rPr lang="en-GB" sz="1400" dirty="0">
                <a:latin typeface="Century Gothic" panose="020B0502020202020204" pitchFamily="34" charset="0"/>
              </a:rPr>
              <a:t> use textual references, including quotations, to support and illustrate</a:t>
            </a:r>
          </a:p>
          <a:p>
            <a:r>
              <a:rPr lang="en-GB" sz="1400" dirty="0">
                <a:latin typeface="Century Gothic" panose="020B0502020202020204" pitchFamily="34" charset="0"/>
              </a:rPr>
              <a:t>interpretations.</a:t>
            </a:r>
          </a:p>
          <a:p>
            <a:pPr fontAlgn="base"/>
            <a:endParaRPr lang="en-GB" sz="1400" dirty="0">
              <a:latin typeface="Century Gothic" panose="020B0502020202020204" pitchFamily="34" charset="0"/>
            </a:endParaRPr>
          </a:p>
          <a:p>
            <a:r>
              <a:rPr lang="en-GB" sz="1400" b="1" dirty="0">
                <a:latin typeface="Century Gothic" panose="020B0502020202020204" pitchFamily="34" charset="0"/>
              </a:rPr>
              <a:t>AO2:  </a:t>
            </a:r>
            <a:r>
              <a:rPr lang="en-GB" sz="1400" dirty="0">
                <a:latin typeface="Century Gothic" panose="020B0502020202020204" pitchFamily="34" charset="0"/>
              </a:rPr>
              <a:t>Analyse the language, form and structure used by a writer to create meanings and effects, using relevant subject terminology where appropriate.</a:t>
            </a:r>
          </a:p>
          <a:p>
            <a:pPr fontAlgn="base"/>
            <a:endParaRPr lang="en-GB" sz="1400" dirty="0">
              <a:latin typeface="Century Gothic" panose="020B0502020202020204" pitchFamily="34" charset="0"/>
            </a:endParaRPr>
          </a:p>
          <a:p>
            <a:r>
              <a:rPr lang="en-GB" sz="1400" b="1" dirty="0">
                <a:solidFill>
                  <a:schemeClr val="tx1"/>
                </a:solidFill>
                <a:latin typeface="Century Gothic" panose="020B0502020202020204" pitchFamily="34" charset="0"/>
              </a:rPr>
              <a:t>AO3: </a:t>
            </a:r>
            <a:r>
              <a:rPr lang="en-GB" sz="1400" dirty="0">
                <a:solidFill>
                  <a:schemeClr val="tx1"/>
                </a:solidFill>
                <a:latin typeface="Century Gothic" panose="020B0502020202020204" pitchFamily="34" charset="0"/>
              </a:rPr>
              <a:t>Show understanding of the relationships between texts and the contexts in which they were written.</a:t>
            </a:r>
          </a:p>
          <a:p>
            <a:pPr algn="ctr" fontAlgn="base"/>
            <a:endParaRPr lang="en-GB" sz="1400" dirty="0">
              <a:latin typeface="Century Gothic" panose="020B0502020202020204" pitchFamily="34" charset="0"/>
            </a:endParaRPr>
          </a:p>
          <a:p>
            <a:pPr algn="ctr"/>
            <a:endParaRPr lang="en-GB" sz="1400" dirty="0">
              <a:latin typeface="Century Gothic" panose="020B0502020202020204" pitchFamily="34" charset="0"/>
            </a:endParaRPr>
          </a:p>
        </p:txBody>
      </p:sp>
      <p:sp>
        <p:nvSpPr>
          <p:cNvPr id="10" name="Rectangle 9"/>
          <p:cNvSpPr/>
          <p:nvPr/>
        </p:nvSpPr>
        <p:spPr>
          <a:xfrm rot="21324800">
            <a:off x="6253492" y="5083706"/>
            <a:ext cx="1709352" cy="359456"/>
          </a:xfrm>
          <a:prstGeom prst="rect">
            <a:avLst/>
          </a:prstGeom>
          <a:ln w="38100">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latin typeface="Berlin Sans FB" panose="020E0602020502020306" pitchFamily="34" charset="0"/>
              </a:rPr>
              <a:t>WHAT ARE THE AOs?</a:t>
            </a:r>
          </a:p>
        </p:txBody>
      </p:sp>
      <p:sp>
        <p:nvSpPr>
          <p:cNvPr id="11" name="Rectangle 10"/>
          <p:cNvSpPr/>
          <p:nvPr/>
        </p:nvSpPr>
        <p:spPr>
          <a:xfrm>
            <a:off x="10352153" y="302495"/>
            <a:ext cx="1748107" cy="400110"/>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AO1/AO2/AO3</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2" name="TextBox 1">
            <a:extLst>
              <a:ext uri="{FF2B5EF4-FFF2-40B4-BE49-F238E27FC236}">
                <a16:creationId xmlns="" xmlns:a16="http://schemas.microsoft.com/office/drawing/2014/main" id="{2684E2F1-5ED1-4074-863B-13953353BB87}"/>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377821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lvl="0" indent="-342900">
              <a:buFontTx/>
              <a:buAutoNum type="arabicPeriod"/>
              <a:defRPr/>
            </a:pPr>
            <a:r>
              <a:rPr lang="en-GB" sz="1800" dirty="0">
                <a:solidFill>
                  <a:schemeClr val="tx1"/>
                </a:solidFill>
                <a:latin typeface="Berlin Sans FB" panose="020E0602020502020306" pitchFamily="34" charset="0"/>
              </a:rPr>
              <a:t>Can I confidently explain the allegorical aspects of ‘A Christmas Carol’?</a:t>
            </a:r>
          </a:p>
          <a:p>
            <a:pPr marL="342900" lvl="0" indent="-342900">
              <a:buFontTx/>
              <a:buAutoNum type="arabicPeriod"/>
              <a:defRPr/>
            </a:pPr>
            <a:r>
              <a:rPr lang="en-GB" sz="1800" dirty="0">
                <a:solidFill>
                  <a:schemeClr val="tx1"/>
                </a:solidFill>
                <a:latin typeface="Berlin Sans FB" panose="020E0602020502020306" pitchFamily="34" charset="0"/>
              </a:rPr>
              <a:t>Can I explain how a writer uses language to convey key ideas?</a:t>
            </a:r>
          </a:p>
          <a:p>
            <a:pPr marL="342900" lvl="0" indent="-342900">
              <a:buFontTx/>
              <a:buAutoNum type="arabicPeriod"/>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800" b="0" i="0"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9498695" y="77273"/>
            <a:ext cx="2568809" cy="5924282"/>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r>
              <a:rPr lang="en-GB" sz="1600" dirty="0">
                <a:latin typeface="Century Gothic" panose="020B0502020202020204" pitchFamily="34" charset="0"/>
              </a:rPr>
              <a:t>Analyse Dickens’ description of Marley’s Ghost using the correct subject terminology. Answer as annotations around the extract.</a:t>
            </a:r>
          </a:p>
          <a:p>
            <a:pPr algn="ctr"/>
            <a:endParaRPr lang="en-GB" sz="1600" dirty="0">
              <a:latin typeface="Century Gothic" panose="020B0502020202020204" pitchFamily="34" charset="0"/>
            </a:endParaRPr>
          </a:p>
          <a:p>
            <a:pPr algn="ctr"/>
            <a:r>
              <a:rPr lang="en-GB" sz="1600" dirty="0">
                <a:latin typeface="Century Gothic" panose="020B0502020202020204" pitchFamily="34" charset="0"/>
              </a:rPr>
              <a:t>In your answers, consider:</a:t>
            </a:r>
          </a:p>
          <a:p>
            <a:pPr marL="285750" indent="-285750" algn="ctr">
              <a:buFontTx/>
              <a:buChar char="-"/>
            </a:pPr>
            <a:r>
              <a:rPr lang="en-GB" sz="1600" dirty="0">
                <a:latin typeface="Century Gothic" panose="020B0502020202020204" pitchFamily="34" charset="0"/>
              </a:rPr>
              <a:t>Dickens’ purpose</a:t>
            </a:r>
          </a:p>
          <a:p>
            <a:pPr marL="285750" indent="-285750" algn="ctr">
              <a:buFontTx/>
              <a:buChar char="-"/>
            </a:pPr>
            <a:r>
              <a:rPr lang="en-GB" sz="1600" dirty="0">
                <a:latin typeface="Century Gothic" panose="020B0502020202020204" pitchFamily="34" charset="0"/>
              </a:rPr>
              <a:t>Social/historical context points</a:t>
            </a:r>
          </a:p>
          <a:p>
            <a:pPr marL="285750" indent="-285750" algn="ctr">
              <a:buFontTx/>
              <a:buChar char="-"/>
            </a:pPr>
            <a:r>
              <a:rPr lang="en-GB" sz="1600" dirty="0">
                <a:latin typeface="Century Gothic" panose="020B0502020202020204" pitchFamily="34" charset="0"/>
              </a:rPr>
              <a:t>Language devices</a:t>
            </a:r>
          </a:p>
          <a:p>
            <a:pPr marL="285750" indent="-285750" algn="ctr">
              <a:buFontTx/>
              <a:buChar char="-"/>
            </a:pPr>
            <a:r>
              <a:rPr lang="en-GB" sz="1600" dirty="0">
                <a:latin typeface="Century Gothic" panose="020B0502020202020204" pitchFamily="34" charset="0"/>
              </a:rPr>
              <a:t>Word Classes</a:t>
            </a:r>
          </a:p>
          <a:p>
            <a:pPr marL="285750" indent="-285750" algn="ctr">
              <a:buFontTx/>
              <a:buChar char="-"/>
            </a:pPr>
            <a:endParaRPr lang="en-GB" sz="1600" dirty="0">
              <a:latin typeface="Century Gothic" panose="020B0502020202020204" pitchFamily="34" charset="0"/>
            </a:endParaRPr>
          </a:p>
          <a:p>
            <a:pPr marL="285750" indent="-285750" algn="ctr">
              <a:buFontTx/>
              <a:buChar char="-"/>
            </a:pPr>
            <a:endParaRPr lang="en-GB" sz="1600" dirty="0">
              <a:latin typeface="Century Gothic" panose="020B0502020202020204" pitchFamily="34" charset="0"/>
            </a:endParaRPr>
          </a:p>
          <a:p>
            <a:pPr marL="285750" indent="-285750" algn="ctr">
              <a:buFontTx/>
              <a:buChar char="-"/>
            </a:pP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r>
              <a:rPr lang="en-GB" sz="1600" b="1" dirty="0">
                <a:solidFill>
                  <a:srgbClr val="FF0000"/>
                </a:solidFill>
                <a:latin typeface="Century Gothic" panose="020B0502020202020204" pitchFamily="34" charset="0"/>
              </a:rPr>
              <a:t>ALL</a:t>
            </a:r>
            <a:r>
              <a:rPr lang="en-GB" sz="1600" dirty="0">
                <a:latin typeface="Century Gothic" panose="020B0502020202020204" pitchFamily="34" charset="0"/>
              </a:rPr>
              <a:t> can attempt analysis of the </a:t>
            </a:r>
            <a:r>
              <a:rPr lang="en-GB" sz="1600" b="1" dirty="0">
                <a:solidFill>
                  <a:srgbClr val="FF0000"/>
                </a:solidFill>
                <a:latin typeface="Century Gothic" panose="020B0502020202020204" pitchFamily="34" charset="0"/>
              </a:rPr>
              <a:t>RED</a:t>
            </a:r>
            <a:r>
              <a:rPr lang="en-GB" sz="1600" dirty="0">
                <a:latin typeface="Century Gothic" panose="020B0502020202020204" pitchFamily="34" charset="0"/>
              </a:rPr>
              <a:t> terms.</a:t>
            </a:r>
          </a:p>
          <a:p>
            <a:pPr algn="ctr"/>
            <a:r>
              <a:rPr lang="en-GB" sz="1600" b="1" dirty="0">
                <a:solidFill>
                  <a:srgbClr val="00B050"/>
                </a:solidFill>
                <a:latin typeface="Century Gothic" panose="020B0502020202020204" pitchFamily="34" charset="0"/>
              </a:rPr>
              <a:t>SOME</a:t>
            </a:r>
            <a:r>
              <a:rPr lang="en-GB" sz="1600" dirty="0">
                <a:latin typeface="Century Gothic" panose="020B0502020202020204" pitchFamily="34" charset="0"/>
              </a:rPr>
              <a:t> can attempt analysis of the </a:t>
            </a:r>
            <a:r>
              <a:rPr lang="en-GB" sz="1600" b="1" dirty="0">
                <a:solidFill>
                  <a:srgbClr val="00B050"/>
                </a:solidFill>
                <a:latin typeface="Century Gothic" panose="020B0502020202020204" pitchFamily="34" charset="0"/>
              </a:rPr>
              <a:t>GREEN</a:t>
            </a:r>
            <a:r>
              <a:rPr lang="en-GB" sz="1600" dirty="0">
                <a:latin typeface="Century Gothic" panose="020B0502020202020204" pitchFamily="34" charset="0"/>
              </a:rPr>
              <a:t> terms.</a:t>
            </a:r>
          </a:p>
          <a:p>
            <a:pPr marL="285750" indent="-285750" algn="ctr">
              <a:buFontTx/>
              <a:buChar char="-"/>
            </a:pP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p:txBody>
      </p:sp>
      <p:sp>
        <p:nvSpPr>
          <p:cNvPr id="8" name="Rectangle 7"/>
          <p:cNvSpPr/>
          <p:nvPr/>
        </p:nvSpPr>
        <p:spPr>
          <a:xfrm>
            <a:off x="778709" y="892026"/>
            <a:ext cx="8727583" cy="4594329"/>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1400" dirty="0"/>
              <a:t>His colour changed though, when, without a pause, it came on through the heavy door, and passed into the room before his eyes. Upon its coming in, the dying flame leaped up, as though it cried, ``I know him! Marley's Ghost!'' and fell again.</a:t>
            </a:r>
          </a:p>
          <a:p>
            <a:endParaRPr lang="en-GB" sz="1400" dirty="0"/>
          </a:p>
          <a:p>
            <a:r>
              <a:rPr lang="en-GB" sz="1400" b="1" dirty="0">
                <a:solidFill>
                  <a:srgbClr val="FF0000"/>
                </a:solidFill>
              </a:rPr>
              <a:t>The same face: the very same</a:t>
            </a:r>
            <a:r>
              <a:rPr lang="en-GB" sz="1400" dirty="0"/>
              <a:t>. Marley in his pigtail, </a:t>
            </a:r>
            <a:r>
              <a:rPr lang="en-GB" sz="1400" b="1" dirty="0">
                <a:solidFill>
                  <a:srgbClr val="FF0000"/>
                </a:solidFill>
              </a:rPr>
              <a:t>usual</a:t>
            </a:r>
            <a:r>
              <a:rPr lang="en-GB" sz="1400" dirty="0"/>
              <a:t> waistcoat, tights, and boots; the tassels on the latter bristling, like his pigtail, and his coat-skirts, and the hair upon his head. </a:t>
            </a:r>
            <a:r>
              <a:rPr lang="en-GB" sz="1400" b="1" dirty="0">
                <a:solidFill>
                  <a:srgbClr val="00B050"/>
                </a:solidFill>
              </a:rPr>
              <a:t>The chain he drew was clasped </a:t>
            </a:r>
            <a:r>
              <a:rPr lang="en-GB" sz="1400" dirty="0"/>
              <a:t>about his middle. It was </a:t>
            </a:r>
            <a:r>
              <a:rPr lang="en-GB" sz="1400" b="1" dirty="0">
                <a:solidFill>
                  <a:srgbClr val="FF0000"/>
                </a:solidFill>
              </a:rPr>
              <a:t>long, and wound </a:t>
            </a:r>
            <a:r>
              <a:rPr lang="en-GB" sz="1400" dirty="0"/>
              <a:t>about him like a tail; and it was made (for Scrooge observed it closely) </a:t>
            </a:r>
            <a:r>
              <a:rPr lang="en-GB" sz="1400" b="1" dirty="0">
                <a:solidFill>
                  <a:srgbClr val="00B050"/>
                </a:solidFill>
              </a:rPr>
              <a:t>of cash-boxes, keys, padlocks, ledgers, deeds, and heavy purses wrought in steel. </a:t>
            </a:r>
            <a:r>
              <a:rPr lang="en-GB" sz="1400" dirty="0"/>
              <a:t>His body was </a:t>
            </a:r>
            <a:r>
              <a:rPr lang="en-GB" sz="1400" b="1" dirty="0">
                <a:solidFill>
                  <a:srgbClr val="FF0000"/>
                </a:solidFill>
              </a:rPr>
              <a:t>transparent</a:t>
            </a:r>
            <a:r>
              <a:rPr lang="en-GB" sz="1400" dirty="0"/>
              <a:t>; so that Scrooge, observing him, and looking through his waistcoat, could see the two buttons on his coat behind.</a:t>
            </a:r>
          </a:p>
          <a:p>
            <a:endParaRPr lang="en-GB" sz="1400" dirty="0"/>
          </a:p>
          <a:p>
            <a:r>
              <a:rPr lang="en-GB" sz="1400" b="1" dirty="0">
                <a:solidFill>
                  <a:srgbClr val="00B050"/>
                </a:solidFill>
              </a:rPr>
              <a:t>Scrooge had often heard it said that Marley had no bowels, but he had never believed it until now.</a:t>
            </a:r>
          </a:p>
          <a:p>
            <a:endParaRPr lang="en-GB" sz="1400" dirty="0"/>
          </a:p>
          <a:p>
            <a:r>
              <a:rPr lang="en-GB" sz="1400" dirty="0"/>
              <a:t>No, nor did he believe it even now. Though he looked the </a:t>
            </a:r>
            <a:r>
              <a:rPr lang="en-GB" sz="1400" b="1" dirty="0">
                <a:solidFill>
                  <a:srgbClr val="FF0000"/>
                </a:solidFill>
              </a:rPr>
              <a:t>phantom</a:t>
            </a:r>
            <a:r>
              <a:rPr lang="en-GB" sz="1400" dirty="0"/>
              <a:t> through and through, and saw it standing before him; though he felt the </a:t>
            </a:r>
            <a:r>
              <a:rPr lang="en-GB" sz="1400" b="1" dirty="0">
                <a:solidFill>
                  <a:srgbClr val="FF0000"/>
                </a:solidFill>
              </a:rPr>
              <a:t>chilling influence </a:t>
            </a:r>
            <a:r>
              <a:rPr lang="en-GB" sz="1400" dirty="0"/>
              <a:t>of its </a:t>
            </a:r>
            <a:r>
              <a:rPr lang="en-GB" sz="1400" b="1" dirty="0">
                <a:solidFill>
                  <a:srgbClr val="FF0000"/>
                </a:solidFill>
              </a:rPr>
              <a:t>death-cold eyes</a:t>
            </a:r>
            <a:r>
              <a:rPr lang="en-GB" sz="1400" dirty="0"/>
              <a:t>; and marked the very texture of the folded kerchief bound about its head and chin, which wrapper he had not observed before; he was still incredulous, and fought against his senses.</a:t>
            </a:r>
          </a:p>
          <a:p>
            <a:endParaRPr lang="en-GB" sz="1400" dirty="0"/>
          </a:p>
          <a:p>
            <a:r>
              <a:rPr lang="en-GB" sz="1400" dirty="0"/>
              <a:t>``How now!'' said Scrooge, </a:t>
            </a:r>
            <a:r>
              <a:rPr lang="en-GB" sz="1400" b="1" dirty="0">
                <a:solidFill>
                  <a:srgbClr val="00B050"/>
                </a:solidFill>
              </a:rPr>
              <a:t>caustic and cold </a:t>
            </a:r>
            <a:r>
              <a:rPr lang="en-GB" sz="1400" dirty="0"/>
              <a:t>as ever. ``What do you want with me?'‘</a:t>
            </a:r>
          </a:p>
          <a:p>
            <a:endParaRPr lang="en-GB" sz="1400" dirty="0"/>
          </a:p>
          <a:p>
            <a:r>
              <a:rPr lang="en-GB" sz="1400" dirty="0"/>
              <a:t>``Much!'' -- Marley's voice, no doubt about it.</a:t>
            </a:r>
          </a:p>
        </p:txBody>
      </p:sp>
      <p:sp>
        <p:nvSpPr>
          <p:cNvPr id="4" name="Horizontal Scroll 3"/>
          <p:cNvSpPr/>
          <p:nvPr/>
        </p:nvSpPr>
        <p:spPr>
          <a:xfrm rot="21352449">
            <a:off x="9266347" y="3691230"/>
            <a:ext cx="2511381" cy="888642"/>
          </a:xfrm>
          <a:prstGeom prst="horizontalScroll">
            <a:avLst/>
          </a:prstGeom>
          <a:ln w="38100">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Berlin Sans FB" panose="020E0602020502020306" pitchFamily="34" charset="0"/>
              </a:rPr>
              <a:t>NOT SURE WHERE TO BEGIN?</a:t>
            </a:r>
          </a:p>
        </p:txBody>
      </p:sp>
      <p:sp>
        <p:nvSpPr>
          <p:cNvPr id="11" name="Rectangle 10"/>
          <p:cNvSpPr/>
          <p:nvPr/>
        </p:nvSpPr>
        <p:spPr>
          <a:xfrm>
            <a:off x="6802935" y="-20482"/>
            <a:ext cx="2196884"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AO2:</a:t>
            </a:r>
          </a:p>
          <a:p>
            <a:pPr algn="ctr"/>
            <a:r>
              <a:rPr lang="en-US" sz="2000" b="1" cap="none" spc="0" dirty="0" err="1">
                <a:ln w="22225">
                  <a:solidFill>
                    <a:schemeClr val="accent2"/>
                  </a:solidFill>
                  <a:prstDash val="solid"/>
                </a:ln>
                <a:solidFill>
                  <a:schemeClr val="accent2">
                    <a:lumMod val="40000"/>
                    <a:lumOff val="60000"/>
                  </a:schemeClr>
                </a:solidFill>
                <a:effectLst/>
              </a:rPr>
              <a:t>Analyse</a:t>
            </a:r>
            <a:r>
              <a:rPr lang="en-US" sz="2000" b="1" cap="none" spc="0" dirty="0">
                <a:ln w="22225">
                  <a:solidFill>
                    <a:schemeClr val="accent2"/>
                  </a:solidFill>
                  <a:prstDash val="solid"/>
                </a:ln>
                <a:solidFill>
                  <a:schemeClr val="accent2">
                    <a:lumMod val="40000"/>
                    <a:lumOff val="60000"/>
                  </a:schemeClr>
                </a:solidFill>
                <a:effectLst/>
              </a:rPr>
              <a:t> Language/</a:t>
            </a:r>
          </a:p>
          <a:p>
            <a:pPr algn="ctr"/>
            <a:r>
              <a:rPr lang="en-US" sz="2000" b="1" dirty="0">
                <a:ln w="22225">
                  <a:solidFill>
                    <a:schemeClr val="accent2"/>
                  </a:solidFill>
                  <a:prstDash val="solid"/>
                </a:ln>
                <a:solidFill>
                  <a:schemeClr val="accent2">
                    <a:lumMod val="40000"/>
                    <a:lumOff val="60000"/>
                  </a:schemeClr>
                </a:solidFill>
              </a:rPr>
              <a:t>Form/Structure</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13" name="Rectangle 12"/>
          <p:cNvSpPr/>
          <p:nvPr/>
        </p:nvSpPr>
        <p:spPr>
          <a:xfrm>
            <a:off x="9487275" y="256685"/>
            <a:ext cx="2568809" cy="5924282"/>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r>
              <a:rPr lang="en-GB" sz="2000" dirty="0">
                <a:latin typeface="Century Gothic" panose="020B0502020202020204" pitchFamily="34" charset="0"/>
              </a:rPr>
              <a:t>You now have THREE minutes to talk to as many people in the room as you can.</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Try and steal at least FOUR ideas and add them to your annotations around the extract.</a:t>
            </a:r>
          </a:p>
          <a:p>
            <a:pPr marL="285750" indent="-285750" algn="ctr">
              <a:buFontTx/>
              <a:buChar char="-"/>
            </a:pP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p:txBody>
      </p:sp>
      <p:sp>
        <p:nvSpPr>
          <p:cNvPr id="9" name="TextBox 8">
            <a:extLst>
              <a:ext uri="{FF2B5EF4-FFF2-40B4-BE49-F238E27FC236}">
                <a16:creationId xmlns="" xmlns:a16="http://schemas.microsoft.com/office/drawing/2014/main" id="{044961E2-9A27-47FD-84D2-651AAB3A59B0}"/>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67517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TO FINISH</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9" name="AutoShape 2"/>
          <p:cNvSpPr>
            <a:spLocks noChangeArrowheads="1"/>
          </p:cNvSpPr>
          <p:nvPr/>
        </p:nvSpPr>
        <p:spPr bwMode="auto">
          <a:xfrm>
            <a:off x="1261294" y="918202"/>
            <a:ext cx="2808288" cy="1655762"/>
          </a:xfrm>
          <a:prstGeom prst="wedgeEllipseCallout">
            <a:avLst>
              <a:gd name="adj1" fmla="val -43750"/>
              <a:gd name="adj2" fmla="val 70000"/>
            </a:avLst>
          </a:prstGeom>
          <a:solidFill>
            <a:srgbClr val="FFFFCC"/>
          </a:solidFill>
          <a:ln w="9525">
            <a:solidFill>
              <a:schemeClr val="tx1"/>
            </a:solidFill>
            <a:miter lim="800000"/>
            <a:headEnd/>
            <a:tailEnd/>
          </a:ln>
        </p:spPr>
        <p:txBody>
          <a:bodyPr/>
          <a:lstStyle/>
          <a:p>
            <a:pPr algn="ctr"/>
            <a:r>
              <a:rPr lang="en-GB" sz="2400" b="1" dirty="0">
                <a:solidFill>
                  <a:prstClr val="black"/>
                </a:solidFill>
                <a:latin typeface="Century Gothic" panose="020B0502020202020204" pitchFamily="34" charset="0"/>
              </a:rPr>
              <a:t>Today, I have learnt...</a:t>
            </a:r>
            <a:endParaRPr lang="en-US" sz="2400" b="1" dirty="0">
              <a:solidFill>
                <a:prstClr val="black"/>
              </a:solidFill>
              <a:latin typeface="Century Gothic" panose="020B0502020202020204" pitchFamily="34" charset="0"/>
            </a:endParaRPr>
          </a:p>
        </p:txBody>
      </p:sp>
      <p:sp>
        <p:nvSpPr>
          <p:cNvPr id="10" name="AutoShape 3"/>
          <p:cNvSpPr>
            <a:spLocks noChangeArrowheads="1"/>
          </p:cNvSpPr>
          <p:nvPr/>
        </p:nvSpPr>
        <p:spPr bwMode="auto">
          <a:xfrm>
            <a:off x="4652253" y="47246"/>
            <a:ext cx="3313112" cy="1655762"/>
          </a:xfrm>
          <a:prstGeom prst="wedgeEllipseCallout">
            <a:avLst>
              <a:gd name="adj1" fmla="val -46310"/>
              <a:gd name="adj2" fmla="val 68315"/>
            </a:avLst>
          </a:prstGeom>
          <a:solidFill>
            <a:srgbClr val="FFFFCC"/>
          </a:solidFill>
          <a:ln w="9525">
            <a:solidFill>
              <a:schemeClr val="tx1"/>
            </a:solidFill>
            <a:miter lim="800000"/>
            <a:headEnd/>
            <a:tailEnd/>
          </a:ln>
        </p:spPr>
        <p:txBody>
          <a:bodyPr/>
          <a:lstStyle/>
          <a:p>
            <a:pPr algn="ctr"/>
            <a:r>
              <a:rPr lang="en-US" b="1" dirty="0">
                <a:solidFill>
                  <a:prstClr val="black"/>
                </a:solidFill>
                <a:latin typeface="Century Gothic" panose="020B0502020202020204" pitchFamily="34" charset="0"/>
              </a:rPr>
              <a:t>An impressive comment made by someone in the class was…</a:t>
            </a:r>
          </a:p>
        </p:txBody>
      </p:sp>
      <p:sp>
        <p:nvSpPr>
          <p:cNvPr id="11" name="AutoShape 4"/>
          <p:cNvSpPr>
            <a:spLocks noChangeArrowheads="1"/>
          </p:cNvSpPr>
          <p:nvPr/>
        </p:nvSpPr>
        <p:spPr bwMode="auto">
          <a:xfrm>
            <a:off x="8475589" y="750887"/>
            <a:ext cx="3502051" cy="1655762"/>
          </a:xfrm>
          <a:prstGeom prst="wedgeEllipseCallout">
            <a:avLst>
              <a:gd name="adj1" fmla="val -43750"/>
              <a:gd name="adj2" fmla="val 70000"/>
            </a:avLst>
          </a:prstGeom>
          <a:solidFill>
            <a:srgbClr val="FFFFCC"/>
          </a:solidFill>
          <a:ln w="9525">
            <a:solidFill>
              <a:schemeClr val="tx1"/>
            </a:solidFill>
            <a:miter lim="800000"/>
            <a:headEnd/>
            <a:tailEnd/>
          </a:ln>
        </p:spPr>
        <p:txBody>
          <a:bodyPr/>
          <a:lstStyle/>
          <a:p>
            <a:pPr algn="ctr"/>
            <a:r>
              <a:rPr lang="en-GB" b="1" dirty="0">
                <a:solidFill>
                  <a:prstClr val="black"/>
                </a:solidFill>
                <a:latin typeface="Century Gothic" panose="020B0502020202020204" pitchFamily="34" charset="0"/>
              </a:rPr>
              <a:t>The most important thing I have learned today is...</a:t>
            </a:r>
            <a:endParaRPr lang="en-US" b="1" dirty="0">
              <a:solidFill>
                <a:prstClr val="black"/>
              </a:solidFill>
              <a:latin typeface="Century Gothic" panose="020B0502020202020204" pitchFamily="34" charset="0"/>
            </a:endParaRPr>
          </a:p>
        </p:txBody>
      </p:sp>
      <p:sp>
        <p:nvSpPr>
          <p:cNvPr id="12" name="AutoShape 5"/>
          <p:cNvSpPr>
            <a:spLocks noChangeArrowheads="1"/>
          </p:cNvSpPr>
          <p:nvPr/>
        </p:nvSpPr>
        <p:spPr bwMode="auto">
          <a:xfrm>
            <a:off x="1171601" y="2785782"/>
            <a:ext cx="2987675" cy="1655762"/>
          </a:xfrm>
          <a:prstGeom prst="wedgeEllipseCallout">
            <a:avLst>
              <a:gd name="adj1" fmla="val -44102"/>
              <a:gd name="adj2" fmla="val 70037"/>
            </a:avLst>
          </a:prstGeom>
          <a:solidFill>
            <a:srgbClr val="FFFFCC"/>
          </a:solidFill>
          <a:ln w="9525">
            <a:solidFill>
              <a:schemeClr val="tx1"/>
            </a:solidFill>
            <a:miter lim="800000"/>
            <a:headEnd/>
            <a:tailEnd/>
          </a:ln>
        </p:spPr>
        <p:txBody>
          <a:bodyPr/>
          <a:lstStyle/>
          <a:p>
            <a:pPr algn="ctr"/>
            <a:r>
              <a:rPr lang="en-US" sz="1600" b="1" dirty="0">
                <a:solidFill>
                  <a:prstClr val="black"/>
                </a:solidFill>
                <a:latin typeface="Century Gothic" panose="020B0502020202020204" pitchFamily="34" charset="0"/>
              </a:rPr>
              <a:t>An interesting idea about the text that I heard today was…</a:t>
            </a:r>
          </a:p>
        </p:txBody>
      </p:sp>
      <p:sp>
        <p:nvSpPr>
          <p:cNvPr id="13" name="AutoShape 6"/>
          <p:cNvSpPr>
            <a:spLocks noChangeArrowheads="1"/>
          </p:cNvSpPr>
          <p:nvPr/>
        </p:nvSpPr>
        <p:spPr bwMode="auto">
          <a:xfrm>
            <a:off x="8475589" y="2818659"/>
            <a:ext cx="2808287" cy="1655763"/>
          </a:xfrm>
          <a:prstGeom prst="wedgeEllipseCallout">
            <a:avLst>
              <a:gd name="adj1" fmla="val -43750"/>
              <a:gd name="adj2" fmla="val 70000"/>
            </a:avLst>
          </a:prstGeom>
          <a:solidFill>
            <a:srgbClr val="FFFFCC"/>
          </a:solidFill>
          <a:ln w="9525">
            <a:solidFill>
              <a:schemeClr val="tx1"/>
            </a:solidFill>
            <a:miter lim="800000"/>
            <a:headEnd/>
            <a:tailEnd/>
          </a:ln>
        </p:spPr>
        <p:txBody>
          <a:bodyPr/>
          <a:lstStyle/>
          <a:p>
            <a:pPr algn="ctr"/>
            <a:r>
              <a:rPr lang="en-GB" sz="2000" b="1" dirty="0">
                <a:solidFill>
                  <a:prstClr val="black"/>
                </a:solidFill>
                <a:latin typeface="Century Gothic" panose="020B0502020202020204" pitchFamily="34" charset="0"/>
              </a:rPr>
              <a:t>Today, I was successful when...</a:t>
            </a:r>
            <a:endParaRPr lang="en-US" sz="2000" b="1" dirty="0">
              <a:solidFill>
                <a:prstClr val="black"/>
              </a:solidFill>
              <a:latin typeface="Century Gothic" panose="020B0502020202020204" pitchFamily="34" charset="0"/>
            </a:endParaRPr>
          </a:p>
        </p:txBody>
      </p:sp>
      <p:sp>
        <p:nvSpPr>
          <p:cNvPr id="14" name="AutoShape 7"/>
          <p:cNvSpPr>
            <a:spLocks noChangeArrowheads="1"/>
          </p:cNvSpPr>
          <p:nvPr/>
        </p:nvSpPr>
        <p:spPr bwMode="auto">
          <a:xfrm>
            <a:off x="1669600" y="4756811"/>
            <a:ext cx="2808288" cy="1655763"/>
          </a:xfrm>
          <a:prstGeom prst="wedgeEllipseCallout">
            <a:avLst>
              <a:gd name="adj1" fmla="val -43750"/>
              <a:gd name="adj2" fmla="val 70000"/>
            </a:avLst>
          </a:prstGeom>
          <a:solidFill>
            <a:srgbClr val="FFFFCC"/>
          </a:solidFill>
          <a:ln w="9525">
            <a:solidFill>
              <a:schemeClr val="tx1"/>
            </a:solidFill>
            <a:miter lim="800000"/>
            <a:headEnd/>
            <a:tailEnd/>
          </a:ln>
        </p:spPr>
        <p:txBody>
          <a:bodyPr/>
          <a:lstStyle/>
          <a:p>
            <a:pPr algn="ctr"/>
            <a:r>
              <a:rPr lang="en-GB" sz="1600" b="1" dirty="0">
                <a:solidFill>
                  <a:prstClr val="black"/>
                </a:solidFill>
                <a:latin typeface="Century Gothic" panose="020B0502020202020204" pitchFamily="34" charset="0"/>
              </a:rPr>
              <a:t>The hardest thing to understand about the text was…</a:t>
            </a:r>
            <a:endParaRPr lang="en-US" sz="1600" b="1" dirty="0">
              <a:solidFill>
                <a:prstClr val="black"/>
              </a:solidFill>
              <a:latin typeface="Century Gothic" panose="020B0502020202020204" pitchFamily="34" charset="0"/>
            </a:endParaRPr>
          </a:p>
        </p:txBody>
      </p:sp>
      <p:sp>
        <p:nvSpPr>
          <p:cNvPr id="15" name="AutoShape 8"/>
          <p:cNvSpPr>
            <a:spLocks noChangeArrowheads="1"/>
          </p:cNvSpPr>
          <p:nvPr/>
        </p:nvSpPr>
        <p:spPr bwMode="auto">
          <a:xfrm>
            <a:off x="5069402" y="4831143"/>
            <a:ext cx="2808287" cy="1655763"/>
          </a:xfrm>
          <a:prstGeom prst="wedgeEllipseCallout">
            <a:avLst>
              <a:gd name="adj1" fmla="val -43750"/>
              <a:gd name="adj2" fmla="val 70000"/>
            </a:avLst>
          </a:prstGeom>
          <a:solidFill>
            <a:srgbClr val="FFFFCC"/>
          </a:solidFill>
          <a:ln w="9525">
            <a:solidFill>
              <a:schemeClr val="tx1"/>
            </a:solidFill>
            <a:miter lim="800000"/>
            <a:headEnd/>
            <a:tailEnd/>
          </a:ln>
        </p:spPr>
        <p:txBody>
          <a:bodyPr/>
          <a:lstStyle/>
          <a:p>
            <a:pPr algn="ctr"/>
            <a:r>
              <a:rPr lang="en-GB" sz="2000" b="1" dirty="0">
                <a:solidFill>
                  <a:prstClr val="black"/>
                </a:solidFill>
                <a:latin typeface="Century Gothic" panose="020B0502020202020204" pitchFamily="34" charset="0"/>
              </a:rPr>
              <a:t>To improve further, I need to…</a:t>
            </a:r>
            <a:endParaRPr lang="en-US" sz="2000" b="1" dirty="0">
              <a:solidFill>
                <a:prstClr val="black"/>
              </a:solidFill>
              <a:latin typeface="Century Gothic" panose="020B0502020202020204" pitchFamily="34" charset="0"/>
            </a:endParaRPr>
          </a:p>
        </p:txBody>
      </p:sp>
      <p:sp>
        <p:nvSpPr>
          <p:cNvPr id="16" name="AutoShape 9"/>
          <p:cNvSpPr>
            <a:spLocks noChangeArrowheads="1"/>
          </p:cNvSpPr>
          <p:nvPr/>
        </p:nvSpPr>
        <p:spPr bwMode="auto">
          <a:xfrm>
            <a:off x="9060717" y="4841930"/>
            <a:ext cx="2808287" cy="1655763"/>
          </a:xfrm>
          <a:prstGeom prst="wedgeEllipseCallout">
            <a:avLst>
              <a:gd name="adj1" fmla="val -43750"/>
              <a:gd name="adj2" fmla="val 70000"/>
            </a:avLst>
          </a:prstGeom>
          <a:solidFill>
            <a:srgbClr val="FFFFCC"/>
          </a:solidFill>
          <a:ln w="9525">
            <a:solidFill>
              <a:schemeClr val="tx1"/>
            </a:solidFill>
            <a:miter lim="800000"/>
            <a:headEnd/>
            <a:tailEnd/>
          </a:ln>
        </p:spPr>
        <p:txBody>
          <a:bodyPr/>
          <a:lstStyle/>
          <a:p>
            <a:pPr algn="ctr"/>
            <a:r>
              <a:rPr lang="en-US" b="1" dirty="0">
                <a:solidFill>
                  <a:prstClr val="black"/>
                </a:solidFill>
                <a:latin typeface="Century Gothic" panose="020B0502020202020204" pitchFamily="34" charset="0"/>
              </a:rPr>
              <a:t>One point I still do not understand is…</a:t>
            </a:r>
          </a:p>
        </p:txBody>
      </p:sp>
      <p:sp>
        <p:nvSpPr>
          <p:cNvPr id="17" name="Oval 10"/>
          <p:cNvSpPr>
            <a:spLocks noChangeArrowheads="1"/>
          </p:cNvSpPr>
          <p:nvPr/>
        </p:nvSpPr>
        <p:spPr bwMode="auto">
          <a:xfrm>
            <a:off x="4872038" y="2636838"/>
            <a:ext cx="576262" cy="576262"/>
          </a:xfrm>
          <a:prstGeom prst="ellipse">
            <a:avLst/>
          </a:prstGeom>
          <a:solidFill>
            <a:srgbClr val="FF99FF"/>
          </a:solidFill>
          <a:ln w="9525">
            <a:solidFill>
              <a:schemeClr val="tx1"/>
            </a:solidFill>
            <a:round/>
            <a:headEnd/>
            <a:tailEnd/>
          </a:ln>
        </p:spPr>
        <p:txBody>
          <a:bodyPr wrap="none" anchor="ctr"/>
          <a:lstStyle/>
          <a:p>
            <a:pPr algn="ctr"/>
            <a:r>
              <a:rPr lang="en-GB" sz="2400" b="1">
                <a:solidFill>
                  <a:prstClr val="black"/>
                </a:solidFill>
              </a:rPr>
              <a:t>1</a:t>
            </a:r>
            <a:endParaRPr lang="en-US" sz="2400" b="1">
              <a:solidFill>
                <a:prstClr val="black"/>
              </a:solidFill>
            </a:endParaRPr>
          </a:p>
        </p:txBody>
      </p:sp>
      <p:sp>
        <p:nvSpPr>
          <p:cNvPr id="18" name="Oval 11"/>
          <p:cNvSpPr>
            <a:spLocks noChangeArrowheads="1"/>
          </p:cNvSpPr>
          <p:nvPr/>
        </p:nvSpPr>
        <p:spPr bwMode="auto">
          <a:xfrm>
            <a:off x="5591176" y="2636838"/>
            <a:ext cx="576263" cy="576262"/>
          </a:xfrm>
          <a:prstGeom prst="ellipse">
            <a:avLst/>
          </a:prstGeom>
          <a:solidFill>
            <a:srgbClr val="9966FF"/>
          </a:solidFill>
          <a:ln w="9525">
            <a:solidFill>
              <a:schemeClr val="tx1"/>
            </a:solidFill>
            <a:round/>
            <a:headEnd/>
            <a:tailEnd/>
          </a:ln>
        </p:spPr>
        <p:txBody>
          <a:bodyPr wrap="none" anchor="ctr"/>
          <a:lstStyle/>
          <a:p>
            <a:pPr algn="ctr"/>
            <a:r>
              <a:rPr lang="en-GB" sz="2400" b="1">
                <a:solidFill>
                  <a:prstClr val="black"/>
                </a:solidFill>
              </a:rPr>
              <a:t>2</a:t>
            </a:r>
            <a:endParaRPr lang="en-US" sz="2400" b="1">
              <a:solidFill>
                <a:prstClr val="black"/>
              </a:solidFill>
            </a:endParaRPr>
          </a:p>
        </p:txBody>
      </p:sp>
      <p:sp>
        <p:nvSpPr>
          <p:cNvPr id="19" name="Oval 12"/>
          <p:cNvSpPr>
            <a:spLocks noChangeArrowheads="1"/>
          </p:cNvSpPr>
          <p:nvPr/>
        </p:nvSpPr>
        <p:spPr bwMode="auto">
          <a:xfrm>
            <a:off x="6311901" y="2636838"/>
            <a:ext cx="576263" cy="576262"/>
          </a:xfrm>
          <a:prstGeom prst="ellipse">
            <a:avLst/>
          </a:prstGeom>
          <a:solidFill>
            <a:srgbClr val="FF0066"/>
          </a:solidFill>
          <a:ln w="9525">
            <a:solidFill>
              <a:schemeClr val="tx1"/>
            </a:solidFill>
            <a:round/>
            <a:headEnd/>
            <a:tailEnd/>
          </a:ln>
        </p:spPr>
        <p:txBody>
          <a:bodyPr wrap="none" anchor="ctr"/>
          <a:lstStyle/>
          <a:p>
            <a:pPr algn="ctr"/>
            <a:r>
              <a:rPr lang="en-GB" sz="2400" b="1">
                <a:solidFill>
                  <a:prstClr val="black"/>
                </a:solidFill>
              </a:rPr>
              <a:t>3</a:t>
            </a:r>
            <a:endParaRPr lang="en-US" sz="2400" b="1">
              <a:solidFill>
                <a:prstClr val="black"/>
              </a:solidFill>
            </a:endParaRPr>
          </a:p>
        </p:txBody>
      </p:sp>
      <p:sp>
        <p:nvSpPr>
          <p:cNvPr id="20" name="Oval 13"/>
          <p:cNvSpPr>
            <a:spLocks noChangeArrowheads="1"/>
          </p:cNvSpPr>
          <p:nvPr/>
        </p:nvSpPr>
        <p:spPr bwMode="auto">
          <a:xfrm>
            <a:off x="7032626" y="2636838"/>
            <a:ext cx="576263" cy="576262"/>
          </a:xfrm>
          <a:prstGeom prst="ellipse">
            <a:avLst/>
          </a:prstGeom>
          <a:solidFill>
            <a:srgbClr val="CCFF99"/>
          </a:solidFill>
          <a:ln w="9525">
            <a:solidFill>
              <a:schemeClr val="tx1"/>
            </a:solidFill>
            <a:round/>
            <a:headEnd/>
            <a:tailEnd/>
          </a:ln>
        </p:spPr>
        <p:txBody>
          <a:bodyPr wrap="none" anchor="ctr"/>
          <a:lstStyle/>
          <a:p>
            <a:pPr algn="ctr"/>
            <a:r>
              <a:rPr lang="en-GB" sz="2400" b="1">
                <a:solidFill>
                  <a:prstClr val="black"/>
                </a:solidFill>
              </a:rPr>
              <a:t>4</a:t>
            </a:r>
            <a:endParaRPr lang="en-US" sz="2400" b="1">
              <a:solidFill>
                <a:prstClr val="black"/>
              </a:solidFill>
            </a:endParaRPr>
          </a:p>
        </p:txBody>
      </p:sp>
      <p:sp>
        <p:nvSpPr>
          <p:cNvPr id="21" name="Oval 14"/>
          <p:cNvSpPr>
            <a:spLocks noChangeArrowheads="1"/>
          </p:cNvSpPr>
          <p:nvPr/>
        </p:nvSpPr>
        <p:spPr bwMode="auto">
          <a:xfrm>
            <a:off x="4800601" y="3789363"/>
            <a:ext cx="576263" cy="576262"/>
          </a:xfrm>
          <a:prstGeom prst="ellipse">
            <a:avLst/>
          </a:prstGeom>
          <a:solidFill>
            <a:srgbClr val="FFFF00"/>
          </a:solidFill>
          <a:ln w="9525">
            <a:solidFill>
              <a:schemeClr val="tx1"/>
            </a:solidFill>
            <a:round/>
            <a:headEnd/>
            <a:tailEnd/>
          </a:ln>
        </p:spPr>
        <p:txBody>
          <a:bodyPr wrap="none" anchor="ctr"/>
          <a:lstStyle/>
          <a:p>
            <a:pPr algn="ctr"/>
            <a:r>
              <a:rPr lang="en-GB" sz="2400" b="1">
                <a:solidFill>
                  <a:prstClr val="black"/>
                </a:solidFill>
              </a:rPr>
              <a:t>5</a:t>
            </a:r>
            <a:endParaRPr lang="en-US" sz="2400" b="1">
              <a:solidFill>
                <a:prstClr val="black"/>
              </a:solidFill>
            </a:endParaRPr>
          </a:p>
        </p:txBody>
      </p:sp>
      <p:sp>
        <p:nvSpPr>
          <p:cNvPr id="22" name="Oval 15"/>
          <p:cNvSpPr>
            <a:spLocks noChangeArrowheads="1"/>
          </p:cNvSpPr>
          <p:nvPr/>
        </p:nvSpPr>
        <p:spPr bwMode="auto">
          <a:xfrm>
            <a:off x="5519738" y="3789363"/>
            <a:ext cx="576262" cy="576262"/>
          </a:xfrm>
          <a:prstGeom prst="ellipse">
            <a:avLst/>
          </a:prstGeom>
          <a:solidFill>
            <a:srgbClr val="FF9900"/>
          </a:solidFill>
          <a:ln w="9525">
            <a:solidFill>
              <a:schemeClr val="tx1"/>
            </a:solidFill>
            <a:round/>
            <a:headEnd/>
            <a:tailEnd/>
          </a:ln>
        </p:spPr>
        <p:txBody>
          <a:bodyPr wrap="none" anchor="ctr"/>
          <a:lstStyle/>
          <a:p>
            <a:pPr algn="ctr"/>
            <a:r>
              <a:rPr lang="en-GB" sz="2400" b="1">
                <a:solidFill>
                  <a:prstClr val="black"/>
                </a:solidFill>
              </a:rPr>
              <a:t>6</a:t>
            </a:r>
            <a:endParaRPr lang="en-US" sz="2400" b="1">
              <a:solidFill>
                <a:prstClr val="black"/>
              </a:solidFill>
            </a:endParaRPr>
          </a:p>
        </p:txBody>
      </p:sp>
      <p:sp>
        <p:nvSpPr>
          <p:cNvPr id="23" name="Oval 16"/>
          <p:cNvSpPr>
            <a:spLocks noChangeArrowheads="1"/>
          </p:cNvSpPr>
          <p:nvPr/>
        </p:nvSpPr>
        <p:spPr bwMode="auto">
          <a:xfrm>
            <a:off x="6311901" y="3789363"/>
            <a:ext cx="576263" cy="576262"/>
          </a:xfrm>
          <a:prstGeom prst="ellipse">
            <a:avLst/>
          </a:prstGeom>
          <a:solidFill>
            <a:srgbClr val="00FFCC"/>
          </a:solidFill>
          <a:ln w="9525">
            <a:solidFill>
              <a:schemeClr val="tx1"/>
            </a:solidFill>
            <a:round/>
            <a:headEnd/>
            <a:tailEnd/>
          </a:ln>
        </p:spPr>
        <p:txBody>
          <a:bodyPr wrap="none" anchor="ctr"/>
          <a:lstStyle/>
          <a:p>
            <a:pPr algn="ctr"/>
            <a:r>
              <a:rPr lang="en-GB" sz="2400" b="1">
                <a:solidFill>
                  <a:prstClr val="black"/>
                </a:solidFill>
              </a:rPr>
              <a:t>7</a:t>
            </a:r>
            <a:endParaRPr lang="en-US" sz="2400" b="1">
              <a:solidFill>
                <a:prstClr val="black"/>
              </a:solidFill>
            </a:endParaRPr>
          </a:p>
        </p:txBody>
      </p:sp>
      <p:sp>
        <p:nvSpPr>
          <p:cNvPr id="24" name="Oval 17"/>
          <p:cNvSpPr>
            <a:spLocks noChangeArrowheads="1"/>
          </p:cNvSpPr>
          <p:nvPr/>
        </p:nvSpPr>
        <p:spPr bwMode="auto">
          <a:xfrm>
            <a:off x="7032626" y="3789363"/>
            <a:ext cx="576263" cy="576262"/>
          </a:xfrm>
          <a:prstGeom prst="ellipse">
            <a:avLst/>
          </a:prstGeom>
          <a:solidFill>
            <a:srgbClr val="5BF766"/>
          </a:solidFill>
          <a:ln w="9525">
            <a:solidFill>
              <a:schemeClr val="tx1"/>
            </a:solidFill>
            <a:round/>
            <a:headEnd/>
            <a:tailEnd/>
          </a:ln>
        </p:spPr>
        <p:txBody>
          <a:bodyPr wrap="none" anchor="ctr"/>
          <a:lstStyle/>
          <a:p>
            <a:pPr algn="ctr"/>
            <a:r>
              <a:rPr lang="en-GB" sz="2400" b="1">
                <a:solidFill>
                  <a:prstClr val="black"/>
                </a:solidFill>
              </a:rPr>
              <a:t>8</a:t>
            </a:r>
            <a:endParaRPr lang="en-US" sz="2400" b="1">
              <a:solidFill>
                <a:prstClr val="black"/>
              </a:solidFill>
            </a:endParaRPr>
          </a:p>
        </p:txBody>
      </p:sp>
      <p:sp>
        <p:nvSpPr>
          <p:cNvPr id="25" name="Rectangle 24"/>
          <p:cNvSpPr/>
          <p:nvPr/>
        </p:nvSpPr>
        <p:spPr>
          <a:xfrm>
            <a:off x="5088732" y="2067753"/>
            <a:ext cx="2367707" cy="357187"/>
          </a:xfrm>
          <a:prstGeom prst="rect">
            <a:avLst/>
          </a:prstGeom>
          <a:solidFill>
            <a:schemeClr val="bg1"/>
          </a:solidFill>
          <a:ln w="28575">
            <a:solidFill>
              <a:srgbClr val="00B0F0"/>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ysClr val="windowText" lastClr="000000"/>
                </a:solidFill>
                <a:latin typeface="Berlin Sans FB" panose="020E0602020502020306" pitchFamily="34" charset="0"/>
              </a:rPr>
              <a:t>Choose a number!</a:t>
            </a:r>
          </a:p>
        </p:txBody>
      </p:sp>
      <p:sp>
        <p:nvSpPr>
          <p:cNvPr id="4" name="TextBox 3">
            <a:extLst>
              <a:ext uri="{FF2B5EF4-FFF2-40B4-BE49-F238E27FC236}">
                <a16:creationId xmlns="" xmlns:a16="http://schemas.microsoft.com/office/drawing/2014/main" id="{0ABC3AE8-7A6C-4292-BEC0-B384AD923665}"/>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a:solidFill>
                  <a:schemeClr val="bg1"/>
                </a:solidFill>
                <a:latin typeface="Century Gothic" panose="020B0502020202020204" pitchFamily="34" charset="0"/>
              </a:rPr>
              <a:t>Checking Understanding</a:t>
            </a:r>
            <a:endParaRPr lang="en-GB" sz="4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13542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1"/>
                                        </p:tgtEl>
                                        <p:attrNameLst>
                                          <p:attrName>fillcolor</p:attrName>
                                        </p:attrNameLst>
                                      </p:cBhvr>
                                      <p:to>
                                        <a:srgbClr val="FF99FF"/>
                                      </p:to>
                                    </p:animClr>
                                    <p:set>
                                      <p:cBhvr>
                                        <p:cTn id="7" dur="2000" fill="hold"/>
                                        <p:tgtEl>
                                          <p:spTgt spid="11"/>
                                        </p:tgtEl>
                                        <p:attrNameLst>
                                          <p:attrName>fill.type</p:attrName>
                                        </p:attrNameLst>
                                      </p:cBhvr>
                                      <p:to>
                                        <p:strVal val="solid"/>
                                      </p:to>
                                    </p:set>
                                    <p:set>
                                      <p:cBhvr>
                                        <p:cTn id="8" dur="2000" fill="hold"/>
                                        <p:tgtEl>
                                          <p:spTgt spid="11"/>
                                        </p:tgtEl>
                                        <p:attrNameLst>
                                          <p:attrName>fill.on</p:attrName>
                                        </p:attrNameLst>
                                      </p:cBhvr>
                                      <p:to>
                                        <p:strVal val="true"/>
                                      </p:to>
                                    </p:set>
                                  </p:childTnLst>
                                </p:cTn>
                              </p:par>
                            </p:childTnLst>
                          </p:cTn>
                        </p:par>
                      </p:childTnLst>
                    </p:cTn>
                  </p:par>
                </p:childTnLst>
              </p:cTn>
              <p:nextCondLst>
                <p:cond evt="onClick" delay="0">
                  <p:tgtEl>
                    <p:spTgt spid="17"/>
                  </p:tgtEl>
                </p:cond>
              </p:nextCondLst>
            </p:seq>
            <p:seq concurrent="1" nextAc="seek">
              <p:cTn id="9" restart="whenNotActive" fill="hold" evtFilter="cancelBubble" nodeType="interactiveSeq">
                <p:stCondLst>
                  <p:cond evt="onClick" delay="0">
                    <p:tgtEl>
                      <p:spTgt spid="18"/>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5"/>
                                        </p:tgtEl>
                                        <p:attrNameLst>
                                          <p:attrName>fillcolor</p:attrName>
                                        </p:attrNameLst>
                                      </p:cBhvr>
                                      <p:to>
                                        <a:srgbClr val="9966FF"/>
                                      </p:to>
                                    </p:animClr>
                                    <p:set>
                                      <p:cBhvr>
                                        <p:cTn id="14" dur="2000" fill="hold"/>
                                        <p:tgtEl>
                                          <p:spTgt spid="15"/>
                                        </p:tgtEl>
                                        <p:attrNameLst>
                                          <p:attrName>fill.type</p:attrName>
                                        </p:attrNameLst>
                                      </p:cBhvr>
                                      <p:to>
                                        <p:strVal val="solid"/>
                                      </p:to>
                                    </p:set>
                                    <p:set>
                                      <p:cBhvr>
                                        <p:cTn id="15" dur="2000" fill="hold"/>
                                        <p:tgtEl>
                                          <p:spTgt spid="15"/>
                                        </p:tgtEl>
                                        <p:attrNameLst>
                                          <p:attrName>fill.on</p:attrName>
                                        </p:attrNameLst>
                                      </p:cBhvr>
                                      <p:to>
                                        <p:strVal val="true"/>
                                      </p:to>
                                    </p:set>
                                  </p:childTnLst>
                                </p:cTn>
                              </p:par>
                            </p:childTnLst>
                          </p:cTn>
                        </p:par>
                      </p:childTnLst>
                    </p:cTn>
                  </p:par>
                </p:childTnLst>
              </p:cTn>
              <p:nextCondLst>
                <p:cond evt="onClick" delay="0">
                  <p:tgtEl>
                    <p:spTgt spid="18"/>
                  </p:tgtEl>
                </p:cond>
              </p:nextCondLst>
            </p:seq>
            <p:seq concurrent="1" nextAc="seek">
              <p:cTn id="16" restart="whenNotActive" fill="hold" evtFilter="cancelBubble" nodeType="interactiveSeq">
                <p:stCondLst>
                  <p:cond evt="onClick" delay="0">
                    <p:tgtEl>
                      <p:spTgt spid="19"/>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FF0066"/>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9"/>
                  </p:tgtEl>
                </p:cond>
              </p:nextCondLst>
            </p:seq>
            <p:seq concurrent="1" nextAc="seek">
              <p:cTn id="23" restart="whenNotActive" fill="hold" evtFilter="cancelBubble" nodeType="interactiveSeq">
                <p:stCondLst>
                  <p:cond evt="onClick" delay="0">
                    <p:tgtEl>
                      <p:spTgt spid="20"/>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4"/>
                                        </p:tgtEl>
                                        <p:attrNameLst>
                                          <p:attrName>fillcolor</p:attrName>
                                        </p:attrNameLst>
                                      </p:cBhvr>
                                      <p:to>
                                        <a:srgbClr val="CCFF99"/>
                                      </p:to>
                                    </p:animClr>
                                    <p:set>
                                      <p:cBhvr>
                                        <p:cTn id="28" dur="2000" fill="hold"/>
                                        <p:tgtEl>
                                          <p:spTgt spid="14"/>
                                        </p:tgtEl>
                                        <p:attrNameLst>
                                          <p:attrName>fill.type</p:attrName>
                                        </p:attrNameLst>
                                      </p:cBhvr>
                                      <p:to>
                                        <p:strVal val="solid"/>
                                      </p:to>
                                    </p:set>
                                    <p:set>
                                      <p:cBhvr>
                                        <p:cTn id="29" dur="2000" fill="hold"/>
                                        <p:tgtEl>
                                          <p:spTgt spid="14"/>
                                        </p:tgtEl>
                                        <p:attrNameLst>
                                          <p:attrName>fill.on</p:attrName>
                                        </p:attrNameLst>
                                      </p:cBhvr>
                                      <p:to>
                                        <p:strVal val="true"/>
                                      </p:to>
                                    </p:set>
                                  </p:childTnLst>
                                </p:cTn>
                              </p:par>
                            </p:childTnLst>
                          </p:cTn>
                        </p:par>
                      </p:childTnLst>
                    </p:cTn>
                  </p:par>
                </p:childTnLst>
              </p:cTn>
              <p:nextCondLst>
                <p:cond evt="onClick" delay="0">
                  <p:tgtEl>
                    <p:spTgt spid="20"/>
                  </p:tgtEl>
                </p:cond>
              </p:nextCondLst>
            </p:seq>
            <p:seq concurrent="1" nextAc="seek">
              <p:cTn id="30" restart="whenNotActive" fill="hold" evtFilter="cancelBubble" nodeType="interactiveSeq">
                <p:stCondLst>
                  <p:cond evt="onClick" delay="0">
                    <p:tgtEl>
                      <p:spTgt spid="21"/>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9"/>
                                        </p:tgtEl>
                                        <p:attrNameLst>
                                          <p:attrName>fillcolor</p:attrName>
                                        </p:attrNameLst>
                                      </p:cBhvr>
                                      <p:to>
                                        <a:srgbClr val="FFFF00"/>
                                      </p:to>
                                    </p:animClr>
                                    <p:set>
                                      <p:cBhvr>
                                        <p:cTn id="35" dur="2000" fill="hold"/>
                                        <p:tgtEl>
                                          <p:spTgt spid="9"/>
                                        </p:tgtEl>
                                        <p:attrNameLst>
                                          <p:attrName>fill.type</p:attrName>
                                        </p:attrNameLst>
                                      </p:cBhvr>
                                      <p:to>
                                        <p:strVal val="solid"/>
                                      </p:to>
                                    </p:set>
                                    <p:set>
                                      <p:cBhvr>
                                        <p:cTn id="36" dur="2000" fill="hold"/>
                                        <p:tgtEl>
                                          <p:spTgt spid="9"/>
                                        </p:tgtEl>
                                        <p:attrNameLst>
                                          <p:attrName>fill.on</p:attrName>
                                        </p:attrNameLst>
                                      </p:cBhvr>
                                      <p:to>
                                        <p:strVal val="true"/>
                                      </p:to>
                                    </p:set>
                                  </p:childTnLst>
                                </p:cTn>
                              </p:par>
                            </p:childTnLst>
                          </p:cTn>
                        </p:par>
                      </p:childTnLst>
                    </p:cTn>
                  </p:par>
                </p:childTnLst>
              </p:cTn>
              <p:nextCondLst>
                <p:cond evt="onClick" delay="0">
                  <p:tgtEl>
                    <p:spTgt spid="21"/>
                  </p:tgtEl>
                </p:cond>
              </p:nextCondLst>
            </p:seq>
            <p:seq concurrent="1" nextAc="seek">
              <p:cTn id="37" restart="whenNotActive" fill="hold" evtFilter="cancelBubble" nodeType="interactiveSeq">
                <p:stCondLst>
                  <p:cond evt="onClick" delay="0">
                    <p:tgtEl>
                      <p:spTgt spid="22"/>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13"/>
                                        </p:tgtEl>
                                        <p:attrNameLst>
                                          <p:attrName>fillcolor</p:attrName>
                                        </p:attrNameLst>
                                      </p:cBhvr>
                                      <p:to>
                                        <a:srgbClr val="FF9900"/>
                                      </p:to>
                                    </p:animClr>
                                    <p:set>
                                      <p:cBhvr>
                                        <p:cTn id="42" dur="2000" fill="hold"/>
                                        <p:tgtEl>
                                          <p:spTgt spid="13"/>
                                        </p:tgtEl>
                                        <p:attrNameLst>
                                          <p:attrName>fill.type</p:attrName>
                                        </p:attrNameLst>
                                      </p:cBhvr>
                                      <p:to>
                                        <p:strVal val="solid"/>
                                      </p:to>
                                    </p:set>
                                    <p:set>
                                      <p:cBhvr>
                                        <p:cTn id="43" dur="2000" fill="hold"/>
                                        <p:tgtEl>
                                          <p:spTgt spid="13"/>
                                        </p:tgtEl>
                                        <p:attrNameLst>
                                          <p:attrName>fill.on</p:attrName>
                                        </p:attrNameLst>
                                      </p:cBhvr>
                                      <p:to>
                                        <p:strVal val="true"/>
                                      </p:to>
                                    </p:set>
                                  </p:childTnLst>
                                </p:cTn>
                              </p:par>
                            </p:childTnLst>
                          </p:cTn>
                        </p:par>
                      </p:childTnLst>
                    </p:cTn>
                  </p:par>
                </p:childTnLst>
              </p:cTn>
              <p:nextCondLst>
                <p:cond evt="onClick" delay="0">
                  <p:tgtEl>
                    <p:spTgt spid="22"/>
                  </p:tgtEl>
                </p:cond>
              </p:nextCondLst>
            </p:seq>
            <p:seq concurrent="1" nextAc="seek">
              <p:cTn id="44" restart="whenNotActive" fill="hold" evtFilter="cancelBubble" nodeType="interactiveSeq">
                <p:stCondLst>
                  <p:cond evt="onClick" delay="0">
                    <p:tgtEl>
                      <p:spTgt spid="23"/>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6"/>
                                        </p:tgtEl>
                                        <p:attrNameLst>
                                          <p:attrName>fillcolor</p:attrName>
                                        </p:attrNameLst>
                                      </p:cBhvr>
                                      <p:to>
                                        <a:srgbClr val="00FFCC"/>
                                      </p:to>
                                    </p:animClr>
                                    <p:set>
                                      <p:cBhvr>
                                        <p:cTn id="49" dur="2000" fill="hold"/>
                                        <p:tgtEl>
                                          <p:spTgt spid="16"/>
                                        </p:tgtEl>
                                        <p:attrNameLst>
                                          <p:attrName>fill.type</p:attrName>
                                        </p:attrNameLst>
                                      </p:cBhvr>
                                      <p:to>
                                        <p:strVal val="solid"/>
                                      </p:to>
                                    </p:set>
                                    <p:set>
                                      <p:cBhvr>
                                        <p:cTn id="50" dur="2000" fill="hold"/>
                                        <p:tgtEl>
                                          <p:spTgt spid="16"/>
                                        </p:tgtEl>
                                        <p:attrNameLst>
                                          <p:attrName>fill.on</p:attrName>
                                        </p:attrNameLst>
                                      </p:cBhvr>
                                      <p:to>
                                        <p:strVal val="true"/>
                                      </p:to>
                                    </p:set>
                                  </p:childTnLst>
                                </p:cTn>
                              </p:par>
                            </p:childTnLst>
                          </p:cTn>
                        </p:par>
                      </p:childTnLst>
                    </p:cTn>
                  </p:par>
                </p:childTnLst>
              </p:cTn>
              <p:nextCondLst>
                <p:cond evt="onClick" delay="0">
                  <p:tgtEl>
                    <p:spTgt spid="23"/>
                  </p:tgtEl>
                </p:cond>
              </p:nextCondLst>
            </p:seq>
            <p:seq concurrent="1" nextAc="seek">
              <p:cTn id="51" restart="whenNotActive" fill="hold" evtFilter="cancelBubble" nodeType="interactiveSeq">
                <p:stCondLst>
                  <p:cond evt="onClick" delay="0">
                    <p:tgtEl>
                      <p:spTgt spid="24"/>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0"/>
                                        </p:tgtEl>
                                        <p:attrNameLst>
                                          <p:attrName>fillcolor</p:attrName>
                                        </p:attrNameLst>
                                      </p:cBhvr>
                                      <p:to>
                                        <a:srgbClr val="5BF766"/>
                                      </p:to>
                                    </p:animClr>
                                    <p:set>
                                      <p:cBhvr>
                                        <p:cTn id="56" dur="2000" fill="hold"/>
                                        <p:tgtEl>
                                          <p:spTgt spid="10"/>
                                        </p:tgtEl>
                                        <p:attrNameLst>
                                          <p:attrName>fill.type</p:attrName>
                                        </p:attrNameLst>
                                      </p:cBhvr>
                                      <p:to>
                                        <p:strVal val="solid"/>
                                      </p:to>
                                    </p:set>
                                    <p:set>
                                      <p:cBhvr>
                                        <p:cTn id="57" dur="2000" fill="hold"/>
                                        <p:tgtEl>
                                          <p:spTgt spid="10"/>
                                        </p:tgtEl>
                                        <p:attrNameLst>
                                          <p:attrName>fill.on</p:attrName>
                                        </p:attrNameLst>
                                      </p:cBhvr>
                                      <p:to>
                                        <p:strVal val="true"/>
                                      </p:to>
                                    </p:set>
                                  </p:childTnLst>
                                </p:cTn>
                              </p:par>
                            </p:childTnLst>
                          </p:cTn>
                        </p:par>
                      </p:childTnLst>
                    </p:cTn>
                  </p:par>
                </p:childTnLst>
              </p:cTn>
              <p:nextCondLst>
                <p:cond evt="onClick" delay="0">
                  <p:tgtEl>
                    <p:spTgt spid="2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50"/>
            <a:ext cx="12190413" cy="430556"/>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YOUR TASK: YOUR CHOICE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791334" y="2066144"/>
            <a:ext cx="3709116" cy="2571735"/>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How does Dickens </a:t>
            </a:r>
            <a:r>
              <a:rPr lang="en-GB" sz="2000" b="1" dirty="0" smtClean="0">
                <a:latin typeface="Century Gothic" panose="020B0502020202020204" pitchFamily="34" charset="0"/>
              </a:rPr>
              <a:t>use language to describe Marley’s ghost?</a:t>
            </a:r>
            <a:endParaRPr lang="en-GB" sz="2000" b="1"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Answer the question using quotations from the previous task.</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8" name="Rectangle 7"/>
          <p:cNvSpPr/>
          <p:nvPr/>
        </p:nvSpPr>
        <p:spPr>
          <a:xfrm>
            <a:off x="4626521" y="2084229"/>
            <a:ext cx="3709116" cy="257173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How does Dickens </a:t>
            </a:r>
            <a:r>
              <a:rPr lang="en-GB" sz="2000" b="1" dirty="0" smtClean="0">
                <a:latin typeface="Century Gothic" panose="020B0502020202020204" pitchFamily="34" charset="0"/>
              </a:rPr>
              <a:t>present Marley’s ghost and the similarities to Scrooge?</a:t>
            </a:r>
            <a:endParaRPr lang="en-GB" sz="2000" b="1"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Answer the question using quotations from the previous task. </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9" name="Rectangle 8"/>
          <p:cNvSpPr/>
          <p:nvPr/>
        </p:nvSpPr>
        <p:spPr>
          <a:xfrm>
            <a:off x="8419084" y="1158308"/>
            <a:ext cx="3709116" cy="470623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endParaRPr lang="en-GB" sz="1600" i="1" dirty="0">
              <a:latin typeface="Century Gothic" panose="020B0502020202020204" pitchFamily="34" charset="0"/>
            </a:endParaRPr>
          </a:p>
          <a:p>
            <a:pPr algn="ctr"/>
            <a:r>
              <a:rPr lang="en-GB" sz="1600" i="1" dirty="0" smtClean="0">
                <a:latin typeface="Century Gothic" panose="020B0502020202020204" pitchFamily="34" charset="0"/>
              </a:rPr>
              <a:t>‘</a:t>
            </a:r>
            <a:r>
              <a:rPr lang="en-GB" sz="1600" i="1" dirty="0">
                <a:latin typeface="Century Gothic" panose="020B0502020202020204" pitchFamily="34" charset="0"/>
              </a:rPr>
              <a:t>M</a:t>
            </a:r>
            <a:r>
              <a:rPr lang="en-GB" sz="1600" i="1" dirty="0" smtClean="0">
                <a:latin typeface="Century Gothic" panose="020B0502020202020204" pitchFamily="34" charset="0"/>
              </a:rPr>
              <a:t>arley’s Ghost was a vehicle for Dickens to promote social change in the middle and upper class people who ignored the plight of the poor. </a:t>
            </a:r>
            <a:endParaRPr lang="en-GB" sz="1600" i="1" dirty="0">
              <a:latin typeface="Century Gothic" panose="020B0502020202020204" pitchFamily="34" charset="0"/>
            </a:endParaRPr>
          </a:p>
          <a:p>
            <a:pPr algn="ctr"/>
            <a:endParaRPr lang="en-GB" sz="1600" i="1" dirty="0">
              <a:latin typeface="Century Gothic" panose="020B0502020202020204" pitchFamily="34" charset="0"/>
            </a:endParaRPr>
          </a:p>
          <a:p>
            <a:pPr algn="ctr"/>
            <a:r>
              <a:rPr lang="en-GB" sz="1600" b="1" dirty="0">
                <a:latin typeface="Century Gothic" panose="020B0502020202020204" pitchFamily="34" charset="0"/>
              </a:rPr>
              <a:t>Where can you find evidence to support this idea in the section we have read?</a:t>
            </a:r>
          </a:p>
          <a:p>
            <a:pPr algn="ctr"/>
            <a:endParaRPr lang="en-GB" sz="1600" b="1" dirty="0">
              <a:latin typeface="Century Gothic" panose="020B0502020202020204" pitchFamily="34" charset="0"/>
            </a:endParaRPr>
          </a:p>
          <a:p>
            <a:pPr algn="ctr"/>
            <a:r>
              <a:rPr lang="en-GB" sz="1600" dirty="0" smtClean="0">
                <a:latin typeface="Century Gothic" panose="020B0502020202020204" pitchFamily="34" charset="0"/>
              </a:rPr>
              <a:t>Write PETER paragraphs with clear comments about Dickens’ message and concerns and his overall aims.</a:t>
            </a:r>
            <a:endParaRPr lang="en-GB" sz="1600" dirty="0">
              <a:latin typeface="Century Gothic" panose="020B0502020202020204" pitchFamily="34" charset="0"/>
            </a:endParaRPr>
          </a:p>
          <a:p>
            <a:pPr algn="ctr"/>
            <a:endParaRPr lang="en-GB" sz="1600" dirty="0">
              <a:latin typeface="Century Gothic" panose="020B0502020202020204" pitchFamily="34" charset="0"/>
            </a:endParaRPr>
          </a:p>
        </p:txBody>
      </p:sp>
      <p:sp>
        <p:nvSpPr>
          <p:cNvPr id="4" name="Right Arrow 3"/>
          <p:cNvSpPr/>
          <p:nvPr/>
        </p:nvSpPr>
        <p:spPr>
          <a:xfrm>
            <a:off x="1524000" y="458312"/>
            <a:ext cx="9164391" cy="816696"/>
          </a:xfrm>
          <a:prstGeom prst="rightArrow">
            <a:avLst/>
          </a:prstGeom>
          <a:ln w="28575">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latin typeface="Century Gothic" panose="020B0502020202020204" pitchFamily="34" charset="0"/>
              </a:rPr>
              <a:t>INCREASING CHALLENGE</a:t>
            </a:r>
          </a:p>
        </p:txBody>
      </p:sp>
      <p:pic>
        <p:nvPicPr>
          <p:cNvPr id="11" name="Picture 2"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r="82676" b="50116"/>
          <a:stretch/>
        </p:blipFill>
        <p:spPr bwMode="auto">
          <a:xfrm>
            <a:off x="1437495" y="1353702"/>
            <a:ext cx="539470" cy="8823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l="18628" r="61162" b="51520"/>
          <a:stretch/>
        </p:blipFill>
        <p:spPr bwMode="auto">
          <a:xfrm>
            <a:off x="5054040" y="1337367"/>
            <a:ext cx="727435" cy="99113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l="37828" r="40277" b="49148"/>
          <a:stretch/>
        </p:blipFill>
        <p:spPr bwMode="auto">
          <a:xfrm>
            <a:off x="7984096" y="873603"/>
            <a:ext cx="703083" cy="92752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0425012" y="173765"/>
            <a:ext cx="1748107" cy="400110"/>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AO1/AO2/AO3</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10" name="TextBox 9">
            <a:extLst>
              <a:ext uri="{FF2B5EF4-FFF2-40B4-BE49-F238E27FC236}">
                <a16:creationId xmlns="" xmlns:a16="http://schemas.microsoft.com/office/drawing/2014/main" id="{C0327330-145A-4A7B-9288-BA81A1411CCA}"/>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426197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835322" y="951089"/>
            <a:ext cx="11356677" cy="481435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dirty="0" smtClean="0">
                <a:latin typeface="Century Gothic" panose="020B0502020202020204" pitchFamily="34" charset="0"/>
              </a:rPr>
              <a:t>Effectively, Dickens </a:t>
            </a:r>
            <a:r>
              <a:rPr lang="en-GB" dirty="0">
                <a:latin typeface="Century Gothic" panose="020B0502020202020204" pitchFamily="34" charset="0"/>
              </a:rPr>
              <a:t>presents </a:t>
            </a:r>
            <a:r>
              <a:rPr lang="en-GB" dirty="0" smtClean="0">
                <a:latin typeface="Century Gothic" panose="020B0502020202020204" pitchFamily="34" charset="0"/>
              </a:rPr>
              <a:t>Marley’s Ghost as a tortured character in</a:t>
            </a:r>
            <a:r>
              <a:rPr lang="en-GB" dirty="0" smtClean="0">
                <a:latin typeface="Century Gothic" panose="020B0502020202020204" pitchFamily="34" charset="0"/>
              </a:rPr>
              <a:t>:</a:t>
            </a:r>
            <a:r>
              <a:rPr lang="en-GB" dirty="0">
                <a:latin typeface="Century Gothic" panose="020B0502020202020204" pitchFamily="34" charset="0"/>
              </a:rPr>
              <a:t> </a:t>
            </a:r>
            <a:r>
              <a:rPr lang="en-GB" i="1" dirty="0" smtClean="0">
                <a:latin typeface="Century Gothic" panose="020B0502020202020204" pitchFamily="34" charset="0"/>
              </a:rPr>
              <a:t>‘</a:t>
            </a:r>
            <a:r>
              <a:rPr lang="en-GB" b="1" dirty="0">
                <a:solidFill>
                  <a:srgbClr val="00B050"/>
                </a:solidFill>
              </a:rPr>
              <a:t>The chain he drew was clasped </a:t>
            </a:r>
            <a:r>
              <a:rPr lang="en-GB" dirty="0"/>
              <a:t>about his middle. </a:t>
            </a:r>
            <a:r>
              <a:rPr lang="en-GB" i="1" dirty="0" smtClean="0">
                <a:latin typeface="Century Gothic" panose="020B0502020202020204" pitchFamily="34" charset="0"/>
              </a:rPr>
              <a:t>’The </a:t>
            </a:r>
            <a:r>
              <a:rPr lang="en-GB" i="1" dirty="0" smtClean="0">
                <a:latin typeface="Century Gothic" panose="020B0502020202020204" pitchFamily="34" charset="0"/>
              </a:rPr>
              <a:t>noun ‘chain’ suggests he is restrained and trapped by his past actions when he was alive and working as a businessman with Scrooge. The verb ‘clasped’ sounds aggressive and painful, therefore hinting that he is tortured and tormented by the decisions he made and the attitudes he displayed to the poor people.  </a:t>
            </a:r>
            <a:r>
              <a:rPr lang="en-GB" i="1" dirty="0" smtClean="0">
                <a:latin typeface="Century Gothic" panose="020B0502020202020204" pitchFamily="34" charset="0"/>
              </a:rPr>
              <a:t>The chain is a symbol of his business affairs and pursuit of wealth when he was alive. Like Scrooge, he focused on enriching his own life and not that of others. As a result, he is forced to wear the chain as a  reminder about how he neglected others and in the hope of encouraging redemption in Scrooge. Without a doubt, Dickens was demonstrating how the wealthy people were consumed by greed and money irrespective of the needs of others ….</a:t>
            </a:r>
            <a:endParaRPr lang="en-GB" i="1" dirty="0">
              <a:latin typeface="Century Gothic" panose="020B0502020202020204" pitchFamily="34" charset="0"/>
            </a:endParaRPr>
          </a:p>
        </p:txBody>
      </p:sp>
      <p:sp>
        <p:nvSpPr>
          <p:cNvPr id="6" name="Title 1">
            <a:extLst>
              <a:ext uri="{FF2B5EF4-FFF2-40B4-BE49-F238E27FC236}">
                <a16:creationId xmlns="" xmlns:a16="http://schemas.microsoft.com/office/drawing/2014/main" id="{367024A5-4140-47E9-B948-8B3D9D67AF8C}"/>
              </a:ext>
            </a:extLst>
          </p:cNvPr>
          <p:cNvSpPr txBox="1">
            <a:spLocks/>
          </p:cNvSpPr>
          <p:nvPr/>
        </p:nvSpPr>
        <p:spPr>
          <a:xfrm>
            <a:off x="17184" y="5901778"/>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5" name="Title 1"/>
          <p:cNvSpPr txBox="1">
            <a:spLocks/>
          </p:cNvSpPr>
          <p:nvPr/>
        </p:nvSpPr>
        <p:spPr>
          <a:xfrm>
            <a:off x="835323" y="-3"/>
            <a:ext cx="11356677" cy="814755"/>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000" b="1" u="sng" dirty="0">
                <a:solidFill>
                  <a:prstClr val="black"/>
                </a:solidFill>
                <a:latin typeface="Berlin Sans FB" panose="020E0602020502020306" pitchFamily="34" charset="0"/>
              </a:rPr>
              <a:t>HOW DOES </a:t>
            </a:r>
            <a:r>
              <a:rPr lang="en-GB" sz="2000" b="1" u="sng" dirty="0" smtClean="0">
                <a:solidFill>
                  <a:prstClr val="black"/>
                </a:solidFill>
                <a:latin typeface="Berlin Sans FB" panose="020E0602020502020306" pitchFamily="34" charset="0"/>
              </a:rPr>
              <a:t>DICKENS USE LANGUAGE TO PRESENT MARLEY’S GHOST?</a:t>
            </a:r>
          </a:p>
          <a:p>
            <a:pPr>
              <a:defRPr/>
            </a:pPr>
            <a:r>
              <a:rPr lang="en-GB" sz="2000" b="1" u="sng" dirty="0" smtClean="0">
                <a:solidFill>
                  <a:srgbClr val="FF0000"/>
                </a:solidFill>
                <a:latin typeface="Berlin Sans FB" panose="020E0602020502020306" pitchFamily="34" charset="0"/>
              </a:rPr>
              <a:t>ANNOTATE </a:t>
            </a:r>
            <a:r>
              <a:rPr lang="en-GB" sz="2000" b="1" u="sng" dirty="0">
                <a:solidFill>
                  <a:srgbClr val="FF0000"/>
                </a:solidFill>
                <a:latin typeface="Berlin Sans FB" panose="020E0602020502020306" pitchFamily="34" charset="0"/>
              </a:rPr>
              <a:t>THE </a:t>
            </a:r>
            <a:r>
              <a:rPr lang="en-GB" sz="2000" b="1" u="sng" dirty="0" smtClean="0">
                <a:solidFill>
                  <a:srgbClr val="FF0000"/>
                </a:solidFill>
                <a:latin typeface="Berlin Sans FB" panose="020E0602020502020306" pitchFamily="34" charset="0"/>
              </a:rPr>
              <a:t>EXTRACT WITH PETER.</a:t>
            </a:r>
            <a:endParaRPr lang="en-GB" sz="2000" b="1" u="sng" dirty="0">
              <a:solidFill>
                <a:srgbClr val="FF0000"/>
              </a:solidFill>
              <a:latin typeface="Open Sans"/>
            </a:endParaRPr>
          </a:p>
          <a:p>
            <a:pPr marR="0" lvl="0" defTabSz="914400" rtl="0" eaLnBrk="1" fontAlgn="auto" latinLnBrk="0" hangingPunct="1">
              <a:lnSpc>
                <a:spcPct val="100000"/>
              </a:lnSpc>
              <a:spcBef>
                <a:spcPct val="0"/>
              </a:spcBef>
              <a:spcAft>
                <a:spcPts val="0"/>
              </a:spcAft>
              <a:buClrTx/>
              <a:buSzTx/>
              <a:tabLst/>
              <a:defRPr/>
            </a:pPr>
            <a:endParaRPr kumimoji="0" lang="en-GB" sz="2000" b="1" i="0" u="sng" strike="noStrike" kern="1200" cap="none" spc="0" normalizeH="0" baseline="0" noProof="0" dirty="0">
              <a:ln>
                <a:noFill/>
              </a:ln>
              <a:solidFill>
                <a:srgbClr val="FF0000"/>
              </a:solidFill>
              <a:effectLst/>
              <a:uLnTx/>
              <a:uFillTx/>
              <a:latin typeface="Open Sans"/>
            </a:endParaRPr>
          </a:p>
        </p:txBody>
      </p:sp>
      <p:sp>
        <p:nvSpPr>
          <p:cNvPr id="4" name="TextBox 3">
            <a:extLst>
              <a:ext uri="{FF2B5EF4-FFF2-40B4-BE49-F238E27FC236}">
                <a16:creationId xmlns="" xmlns:a16="http://schemas.microsoft.com/office/drawing/2014/main" id="{07E5F23F-C404-40EC-9B60-EDD668C24B65}"/>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Model Answer</a:t>
            </a:r>
          </a:p>
        </p:txBody>
      </p:sp>
    </p:spTree>
    <p:extLst>
      <p:ext uri="{BB962C8B-B14F-4D97-AF65-F5344CB8AC3E}">
        <p14:creationId xmlns:p14="http://schemas.microsoft.com/office/powerpoint/2010/main" val="309372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1526</Words>
  <Application>Microsoft Office PowerPoint</Application>
  <PresentationFormat>Widescreen</PresentationFormat>
  <Paragraphs>197</Paragraphs>
  <Slides>10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Berlin Sans FB</vt:lpstr>
      <vt:lpstr>Calibri</vt:lpstr>
      <vt:lpstr>Calibri Light</vt:lpstr>
      <vt:lpstr>Century Gothic</vt:lpstr>
      <vt:lpstr>Open Sans</vt:lpstr>
      <vt:lpstr>Roboto</vt:lpstr>
      <vt:lpstr>Office Theme</vt:lpstr>
      <vt:lpstr>sso</vt:lpstr>
      <vt:lpstr>sso</vt:lpstr>
      <vt:lpstr>sso</vt:lpstr>
      <vt:lpstr>sso</vt:lpstr>
      <vt:lpstr>PowerPoint Presentation</vt:lpstr>
      <vt:lpstr>sso</vt:lpstr>
      <vt:lpstr>sso</vt:lpstr>
      <vt:lpstr>sso</vt:lpstr>
      <vt:lpstr>sso</vt:lpstr>
      <vt:lpstr>sso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Stuart Pryke</dc:creator>
  <cp:lastModifiedBy>gav</cp:lastModifiedBy>
  <cp:revision>29</cp:revision>
  <dcterms:created xsi:type="dcterms:W3CDTF">2017-08-21T14:08:59Z</dcterms:created>
  <dcterms:modified xsi:type="dcterms:W3CDTF">2020-12-06T18:17:55Z</dcterms:modified>
</cp:coreProperties>
</file>