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2" r:id="rId3"/>
    <p:sldId id="273" r:id="rId4"/>
    <p:sldId id="260" r:id="rId5"/>
    <p:sldId id="259" r:id="rId6"/>
    <p:sldId id="27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36AAE-CF05-4DA5-8012-57AF234E206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AFBA-2BBE-4DD1-AC9F-536A38DE4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2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By the end of this lesson, you should have finished Stave</a:t>
            </a:r>
            <a:r>
              <a:rPr lang="en-GB" baseline="0" dirty="0"/>
              <a:t> 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35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AFBA-2BBE-4DD1-AC9F-536A38DE45D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2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1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6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2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3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E5C4-4992-421E-9C61-CF16887668CC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53EF-DCE4-4E93-89BB-E7DEAB934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LESSON FOUR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6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" y="211073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500" dirty="0">
                <a:solidFill>
                  <a:prstClr val="black"/>
                </a:solidFill>
                <a:latin typeface="Berlin Sans FB" panose="020E0602020502020306" pitchFamily="34" charset="0"/>
              </a:rPr>
              <a:t>           MATCH THE VOCABULARY TO THEIR DEFINITIONS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confidently explain the allegorical aspects of ‘A Christmas Carol’?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7557" y="1095337"/>
            <a:ext cx="33139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AF3A44-DAA4-44ED-B00A-5280075568E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BB461-0309-43B6-8894-2780710B4386}"/>
              </a:ext>
            </a:extLst>
          </p:cNvPr>
          <p:cNvSpPr txBox="1"/>
          <p:nvPr/>
        </p:nvSpPr>
        <p:spPr>
          <a:xfrm rot="10800000" flipH="1" flipV="1">
            <a:off x="1104352" y="938453"/>
            <a:ext cx="10689595" cy="4555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b="0" i="0" dirty="0">
                <a:solidFill>
                  <a:srgbClr val="111111"/>
                </a:solidFill>
                <a:effectLst/>
                <a:latin typeface="Roboto"/>
              </a:rPr>
              <a:t>unwilling or unable to believe something.</a:t>
            </a:r>
          </a:p>
          <a:p>
            <a:pPr marL="342900" indent="-342900">
              <a:buAutoNum type="arabicPeriod"/>
            </a:pPr>
            <a:r>
              <a:rPr lang="en-GB" sz="3200" b="0" i="0" dirty="0">
                <a:solidFill>
                  <a:srgbClr val="111111"/>
                </a:solidFill>
                <a:effectLst/>
                <a:latin typeface="Roboto"/>
              </a:rPr>
              <a:t>impossible to pass through or enter.</a:t>
            </a:r>
            <a:endParaRPr lang="en-GB" sz="3200" dirty="0">
              <a:solidFill>
                <a:srgbClr val="111111"/>
              </a:solidFill>
              <a:latin typeface="Roboto"/>
            </a:endParaRPr>
          </a:p>
          <a:p>
            <a:pPr marL="342900" indent="-342900">
              <a:buAutoNum type="arabicPeriod"/>
            </a:pPr>
            <a:r>
              <a:rPr lang="en-GB" sz="3200" b="0" i="0" dirty="0">
                <a:solidFill>
                  <a:srgbClr val="111111"/>
                </a:solidFill>
                <a:effectLst/>
                <a:latin typeface="Roboto"/>
              </a:rPr>
              <a:t>(of something regarded as unpleasant) continuing without pause or interruption.</a:t>
            </a:r>
          </a:p>
          <a:p>
            <a:pPr marL="342900" indent="-342900">
              <a:buAutoNum type="arabicPeriod"/>
            </a:pPr>
            <a:r>
              <a:rPr lang="en-GB" sz="3200" b="0" i="0" dirty="0">
                <a:solidFill>
                  <a:srgbClr val="111111"/>
                </a:solidFill>
                <a:effectLst/>
                <a:latin typeface="Roboto"/>
              </a:rPr>
              <a:t>unable to be explained or accounted for.</a:t>
            </a:r>
            <a:endParaRPr lang="en-GB" sz="3200" dirty="0">
              <a:solidFill>
                <a:srgbClr val="111111"/>
              </a:solidFill>
              <a:latin typeface="Roboto"/>
            </a:endParaRPr>
          </a:p>
          <a:p>
            <a:pPr marL="342900" indent="-342900">
              <a:buAutoNum type="arabicPeriod"/>
            </a:pPr>
            <a:r>
              <a:rPr lang="en-GB" sz="3200" b="0" i="0" dirty="0">
                <a:solidFill>
                  <a:srgbClr val="111111"/>
                </a:solidFill>
                <a:effectLst/>
                <a:latin typeface="Roboto"/>
              </a:rPr>
              <a:t>hesitancy; uncertainty.</a:t>
            </a:r>
            <a:endParaRPr lang="en-GB" dirty="0"/>
          </a:p>
          <a:p>
            <a:endParaRPr lang="en-GB" dirty="0"/>
          </a:p>
          <a:p>
            <a:pPr algn="ctr"/>
            <a:r>
              <a:rPr lang="en-GB" sz="4000" b="1" dirty="0"/>
              <a:t>IMPENETRABLE    IRRESOLUTION    INEXPLICABLE INCREDULOUS      INCESSANT</a:t>
            </a:r>
          </a:p>
        </p:txBody>
      </p:sp>
    </p:spTree>
    <p:extLst>
      <p:ext uri="{BB962C8B-B14F-4D97-AF65-F5344CB8AC3E}">
        <p14:creationId xmlns:p14="http://schemas.microsoft.com/office/powerpoint/2010/main" val="213121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" y="211073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500" dirty="0">
                <a:solidFill>
                  <a:prstClr val="black"/>
                </a:solidFill>
                <a:latin typeface="Berlin Sans FB" panose="020E0602020502020306" pitchFamily="34" charset="0"/>
              </a:rPr>
              <a:t>           CHECK YOUR ANSWERS: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confidently explain the allegorical aspects of ‘A Christmas Carol’?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7557" y="1095337"/>
            <a:ext cx="33139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AF3A44-DAA4-44ED-B00A-5280075568E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BB461-0309-43B6-8894-2780710B4386}"/>
              </a:ext>
            </a:extLst>
          </p:cNvPr>
          <p:cNvSpPr txBox="1"/>
          <p:nvPr/>
        </p:nvSpPr>
        <p:spPr>
          <a:xfrm rot="10800000" flipH="1" flipV="1">
            <a:off x="1104352" y="938453"/>
            <a:ext cx="10689595" cy="4555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400" b="1" dirty="0"/>
              <a:t>INCREDULOUS: </a:t>
            </a:r>
            <a:r>
              <a:rPr lang="en-GB" sz="3400" b="0" i="0" dirty="0">
                <a:solidFill>
                  <a:srgbClr val="111111"/>
                </a:solidFill>
                <a:effectLst/>
                <a:latin typeface="Roboto"/>
              </a:rPr>
              <a:t>unwilling or unable to believe something.</a:t>
            </a:r>
          </a:p>
          <a:p>
            <a:pPr marL="342900" indent="-342900">
              <a:buAutoNum type="arabicPeriod"/>
            </a:pPr>
            <a:r>
              <a:rPr lang="en-GB" sz="3400" b="1" dirty="0"/>
              <a:t>IMPENETRABLE: </a:t>
            </a:r>
            <a:r>
              <a:rPr lang="en-GB" sz="3400" b="0" i="0" dirty="0">
                <a:solidFill>
                  <a:srgbClr val="111111"/>
                </a:solidFill>
                <a:effectLst/>
                <a:latin typeface="Roboto"/>
              </a:rPr>
              <a:t>impossible to pass through or enter.</a:t>
            </a:r>
            <a:endParaRPr lang="en-GB" sz="3400" dirty="0">
              <a:solidFill>
                <a:srgbClr val="111111"/>
              </a:solidFill>
              <a:latin typeface="Roboto"/>
            </a:endParaRPr>
          </a:p>
          <a:p>
            <a:pPr marL="342900" indent="-342900">
              <a:buFontTx/>
              <a:buAutoNum type="arabicPeriod"/>
            </a:pPr>
            <a:r>
              <a:rPr lang="en-GB" sz="3400" b="1" dirty="0"/>
              <a:t>INCESSANT: </a:t>
            </a:r>
            <a:r>
              <a:rPr lang="en-GB" sz="3400" b="0" i="0" dirty="0">
                <a:solidFill>
                  <a:srgbClr val="111111"/>
                </a:solidFill>
                <a:effectLst/>
                <a:latin typeface="Roboto"/>
              </a:rPr>
              <a:t>(of something regarded as unpleasant) continuing without pause or interruption.</a:t>
            </a:r>
          </a:p>
          <a:p>
            <a:pPr marL="342900" indent="-342900">
              <a:buAutoNum type="arabicPeriod"/>
            </a:pPr>
            <a:r>
              <a:rPr lang="en-GB" sz="3400" b="1" dirty="0"/>
              <a:t>INEXPLICABLE: </a:t>
            </a:r>
            <a:r>
              <a:rPr lang="en-GB" sz="3400" b="0" i="0" dirty="0">
                <a:solidFill>
                  <a:srgbClr val="111111"/>
                </a:solidFill>
                <a:effectLst/>
                <a:latin typeface="Roboto"/>
              </a:rPr>
              <a:t>unable to be explained or accounted for.</a:t>
            </a:r>
            <a:endParaRPr lang="en-GB" sz="3400" dirty="0">
              <a:solidFill>
                <a:srgbClr val="111111"/>
              </a:solidFill>
              <a:latin typeface="Roboto"/>
            </a:endParaRPr>
          </a:p>
          <a:p>
            <a:pPr marL="342900" indent="-342900">
              <a:buAutoNum type="arabicPeriod"/>
            </a:pPr>
            <a:r>
              <a:rPr lang="en-GB" sz="3400" b="1" dirty="0"/>
              <a:t>IRRESOLUTION: </a:t>
            </a:r>
            <a:r>
              <a:rPr lang="en-GB" sz="3400" b="0" i="0" dirty="0">
                <a:solidFill>
                  <a:srgbClr val="111111"/>
                </a:solidFill>
                <a:effectLst/>
                <a:latin typeface="Roboto"/>
              </a:rPr>
              <a:t>hesitancy; uncertainty.</a:t>
            </a:r>
            <a:endParaRPr lang="en-GB" sz="3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0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0767" t="20554" r="21822" b="8143"/>
          <a:stretch/>
        </p:blipFill>
        <p:spPr>
          <a:xfrm rot="200617">
            <a:off x="7197035" y="1128659"/>
            <a:ext cx="4897182" cy="34195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87" y="6163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YOUR TASK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confidently explain the allegorical aspects of ‘A Christmas Carol’?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4084" y="732384"/>
            <a:ext cx="6304084" cy="190684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Read from the paragraph beginning, ‘Now, it is a fact…’ to the end of Stave One. Answer the questions as you go along in as much detail as you can.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Consider the LITERATURE assessment objectives as you answer so you know exactly what to discuss.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4085" y="2710650"/>
            <a:ext cx="6615476" cy="280062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dirty="0">
                <a:latin typeface="Century Gothic" panose="020B0502020202020204" pitchFamily="34" charset="0"/>
              </a:rPr>
              <a:t>AO1: </a:t>
            </a:r>
            <a:r>
              <a:rPr lang="en-GB" sz="1400" dirty="0">
                <a:latin typeface="Century Gothic" panose="020B0502020202020204" pitchFamily="34" charset="0"/>
              </a:rPr>
              <a:t>Read, understand and respond to texts. Students should be able to: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 maintain a critical style and develop an informed personal response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 use textual references, including quotations, to support and illustrate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interpretations.</a:t>
            </a:r>
          </a:p>
          <a:p>
            <a:pPr fontAlgn="base"/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dirty="0">
                <a:latin typeface="Century Gothic" panose="020B0502020202020204" pitchFamily="34" charset="0"/>
              </a:rPr>
              <a:t>AO2:  </a:t>
            </a:r>
            <a:r>
              <a:rPr lang="en-GB" sz="1400" dirty="0">
                <a:latin typeface="Century Gothic" panose="020B0502020202020204" pitchFamily="34" charset="0"/>
              </a:rPr>
              <a:t>Analyse the language, form and structure used by a writer to create meanings and effects, using relevant subject terminology where appropriate.</a:t>
            </a:r>
          </a:p>
          <a:p>
            <a:pPr fontAlgn="base"/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AO3: 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Show understanding of the relationships between texts and the contexts in which they were written.</a:t>
            </a:r>
          </a:p>
          <a:p>
            <a:pPr algn="ctr" fontAlgn="base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24800">
            <a:off x="6253492" y="5083706"/>
            <a:ext cx="1709352" cy="359456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Berlin Sans FB" panose="020E0602020502020306" pitchFamily="34" charset="0"/>
              </a:rPr>
              <a:t>WHAT ARE THE AOs?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52153" y="302495"/>
            <a:ext cx="1748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AO1/AO2/AO3</a:t>
            </a:r>
            <a:endParaRPr 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84E2F1-5ED1-4074-863B-13953353BB87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377821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                             YOUR TASK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confidently explain the allegorical aspects of ‘A Christmas Carol’?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98695" y="77273"/>
            <a:ext cx="2568809" cy="59242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r>
              <a:rPr lang="en-GB" sz="1600" dirty="0">
                <a:latin typeface="Century Gothic" panose="020B0502020202020204" pitchFamily="34" charset="0"/>
              </a:rPr>
              <a:t>Analyse Dickens’ description of Marley’s Ghost using the correct subject terminology. Answer as annotations around the extract.</a:t>
            </a: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r>
              <a:rPr lang="en-GB" sz="1600" dirty="0">
                <a:latin typeface="Century Gothic" panose="020B0502020202020204" pitchFamily="34" charset="0"/>
              </a:rPr>
              <a:t>In your answers, consider:</a:t>
            </a:r>
          </a:p>
          <a:p>
            <a:pPr marL="285750" indent="-285750" algn="ctr"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Dickens’ purpose</a:t>
            </a:r>
          </a:p>
          <a:p>
            <a:pPr marL="285750" indent="-285750" algn="ctr"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Social/historical context points</a:t>
            </a:r>
          </a:p>
          <a:p>
            <a:pPr marL="285750" indent="-285750" algn="ctr"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Language devices</a:t>
            </a:r>
          </a:p>
          <a:p>
            <a:pPr marL="285750" indent="-285750" algn="ctr"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Word Classes</a:t>
            </a:r>
          </a:p>
          <a:p>
            <a:pPr marL="285750" indent="-285750" algn="ctr">
              <a:buFontTx/>
              <a:buChar char="-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ALL</a:t>
            </a:r>
            <a:r>
              <a:rPr lang="en-GB" sz="1600" dirty="0">
                <a:latin typeface="Century Gothic" panose="020B0502020202020204" pitchFamily="34" charset="0"/>
              </a:rPr>
              <a:t> can attempt analysis of the </a:t>
            </a:r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RED</a:t>
            </a:r>
            <a:r>
              <a:rPr lang="en-GB" sz="1600" dirty="0">
                <a:latin typeface="Century Gothic" panose="020B0502020202020204" pitchFamily="34" charset="0"/>
              </a:rPr>
              <a:t> terms.</a:t>
            </a:r>
          </a:p>
          <a:p>
            <a:pPr algn="ctr"/>
            <a:r>
              <a:rPr lang="en-GB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SOME</a:t>
            </a:r>
            <a:r>
              <a:rPr lang="en-GB" sz="1600" dirty="0">
                <a:latin typeface="Century Gothic" panose="020B0502020202020204" pitchFamily="34" charset="0"/>
              </a:rPr>
              <a:t> can attempt analysis of the </a:t>
            </a:r>
            <a:r>
              <a:rPr lang="en-GB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GREEN</a:t>
            </a:r>
            <a:r>
              <a:rPr lang="en-GB" sz="1600" dirty="0">
                <a:latin typeface="Century Gothic" panose="020B0502020202020204" pitchFamily="34" charset="0"/>
              </a:rPr>
              <a:t> terms.</a:t>
            </a:r>
          </a:p>
          <a:p>
            <a:pPr marL="285750" indent="-285750" algn="ctr">
              <a:buFontTx/>
              <a:buChar char="-"/>
            </a:pPr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8709" y="892026"/>
            <a:ext cx="8727583" cy="459432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/>
              <a:t>His colour changed though, when, without a pause, it came on through the heavy door, and passed into the room before his eyes. Upon its coming in, the dying flame leaped up, as though it cried, ``I know him! Marley's Ghost!'' and fell again.</a:t>
            </a:r>
          </a:p>
          <a:p>
            <a:endParaRPr lang="en-GB" sz="1400" dirty="0"/>
          </a:p>
          <a:p>
            <a:r>
              <a:rPr lang="en-GB" sz="1400" b="1" dirty="0">
                <a:solidFill>
                  <a:srgbClr val="FF0000"/>
                </a:solidFill>
              </a:rPr>
              <a:t>The same face: the very same</a:t>
            </a:r>
            <a:r>
              <a:rPr lang="en-GB" sz="1400" dirty="0"/>
              <a:t>. Marley in his pigtail, </a:t>
            </a:r>
            <a:r>
              <a:rPr lang="en-GB" sz="1400" b="1" dirty="0">
                <a:solidFill>
                  <a:srgbClr val="FF0000"/>
                </a:solidFill>
              </a:rPr>
              <a:t>usual</a:t>
            </a:r>
            <a:r>
              <a:rPr lang="en-GB" sz="1400" dirty="0"/>
              <a:t> waistcoat, tights, and boots; the tassels on the latter bristling, like his pigtail, and his coat-skirts, and the hair upon his head. </a:t>
            </a:r>
            <a:r>
              <a:rPr lang="en-GB" sz="1400" b="1" dirty="0">
                <a:solidFill>
                  <a:srgbClr val="00B050"/>
                </a:solidFill>
              </a:rPr>
              <a:t>The chain he drew was clasped </a:t>
            </a:r>
            <a:r>
              <a:rPr lang="en-GB" sz="1400" dirty="0"/>
              <a:t>about his middle. It was </a:t>
            </a:r>
            <a:r>
              <a:rPr lang="en-GB" sz="1400" b="1" dirty="0">
                <a:solidFill>
                  <a:srgbClr val="FF0000"/>
                </a:solidFill>
              </a:rPr>
              <a:t>long, and wound </a:t>
            </a:r>
            <a:r>
              <a:rPr lang="en-GB" sz="1400" dirty="0"/>
              <a:t>about him like a tail; and it was made (for Scrooge observed it closely) </a:t>
            </a:r>
            <a:r>
              <a:rPr lang="en-GB" sz="1400" b="1" dirty="0">
                <a:solidFill>
                  <a:srgbClr val="00B050"/>
                </a:solidFill>
              </a:rPr>
              <a:t>of cash-boxes, keys, padlocks, ledgers, deeds, and heavy purses wrought in steel. </a:t>
            </a:r>
            <a:r>
              <a:rPr lang="en-GB" sz="1400" dirty="0"/>
              <a:t>His body was </a:t>
            </a:r>
            <a:r>
              <a:rPr lang="en-GB" sz="1400" b="1" dirty="0">
                <a:solidFill>
                  <a:srgbClr val="FF0000"/>
                </a:solidFill>
              </a:rPr>
              <a:t>transparent</a:t>
            </a:r>
            <a:r>
              <a:rPr lang="en-GB" sz="1400" dirty="0"/>
              <a:t>; so that Scrooge, observing him, and looking through his waistcoat, could see the two buttons on his coat behind.</a:t>
            </a:r>
          </a:p>
          <a:p>
            <a:endParaRPr lang="en-GB" sz="1400" dirty="0"/>
          </a:p>
          <a:p>
            <a:r>
              <a:rPr lang="en-GB" sz="1400" b="1" dirty="0">
                <a:solidFill>
                  <a:srgbClr val="00B050"/>
                </a:solidFill>
              </a:rPr>
              <a:t>Scrooge had often heard it said that Marley had no bowels, but he had never believed it until now.</a:t>
            </a:r>
          </a:p>
          <a:p>
            <a:endParaRPr lang="en-GB" sz="1400" dirty="0"/>
          </a:p>
          <a:p>
            <a:r>
              <a:rPr lang="en-GB" sz="1400" dirty="0"/>
              <a:t>No, nor did he believe it even now. Though he looked the </a:t>
            </a:r>
            <a:r>
              <a:rPr lang="en-GB" sz="1400" b="1" dirty="0">
                <a:solidFill>
                  <a:srgbClr val="FF0000"/>
                </a:solidFill>
              </a:rPr>
              <a:t>phantom</a:t>
            </a:r>
            <a:r>
              <a:rPr lang="en-GB" sz="1400" dirty="0"/>
              <a:t> through and through, and saw it standing before him; though he felt the </a:t>
            </a:r>
            <a:r>
              <a:rPr lang="en-GB" sz="1400" b="1" dirty="0">
                <a:solidFill>
                  <a:srgbClr val="FF0000"/>
                </a:solidFill>
              </a:rPr>
              <a:t>chilling influence </a:t>
            </a:r>
            <a:r>
              <a:rPr lang="en-GB" sz="1400" dirty="0"/>
              <a:t>of its </a:t>
            </a:r>
            <a:r>
              <a:rPr lang="en-GB" sz="1400" b="1" dirty="0">
                <a:solidFill>
                  <a:srgbClr val="FF0000"/>
                </a:solidFill>
              </a:rPr>
              <a:t>death-cold eyes</a:t>
            </a:r>
            <a:r>
              <a:rPr lang="en-GB" sz="1400" dirty="0"/>
              <a:t>; and marked the very texture of the folded kerchief bound about its head and chin, which wrapper he had not observed before; he was still incredulous, and fought against his senses.</a:t>
            </a:r>
          </a:p>
          <a:p>
            <a:endParaRPr lang="en-GB" sz="1400" dirty="0"/>
          </a:p>
          <a:p>
            <a:r>
              <a:rPr lang="en-GB" sz="1400" dirty="0"/>
              <a:t>``How now!'' said Scrooge, </a:t>
            </a:r>
            <a:r>
              <a:rPr lang="en-GB" sz="1400" b="1" dirty="0">
                <a:solidFill>
                  <a:srgbClr val="00B050"/>
                </a:solidFill>
              </a:rPr>
              <a:t>caustic and cold </a:t>
            </a:r>
            <a:r>
              <a:rPr lang="en-GB" sz="1400" dirty="0"/>
              <a:t>as ever. ``What do you want with me?'‘</a:t>
            </a:r>
          </a:p>
          <a:p>
            <a:endParaRPr lang="en-GB" sz="1400" dirty="0"/>
          </a:p>
          <a:p>
            <a:r>
              <a:rPr lang="en-GB" sz="1400" dirty="0"/>
              <a:t>``Much!'' -- Marley's voice, no doubt about it.</a:t>
            </a:r>
          </a:p>
        </p:txBody>
      </p:sp>
      <p:sp>
        <p:nvSpPr>
          <p:cNvPr id="4" name="Horizontal Scroll 3"/>
          <p:cNvSpPr/>
          <p:nvPr/>
        </p:nvSpPr>
        <p:spPr>
          <a:xfrm rot="21352449">
            <a:off x="9266347" y="3691230"/>
            <a:ext cx="2511381" cy="888642"/>
          </a:xfrm>
          <a:prstGeom prst="horizontalScroll">
            <a:avLst/>
          </a:prstGeom>
          <a:ln w="381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Berlin Sans FB" panose="020E0602020502020306" pitchFamily="34" charset="0"/>
              </a:rPr>
              <a:t>NOT SURE WHERE TO BEGIN?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02935" y="-20482"/>
            <a:ext cx="21968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AO2:</a:t>
            </a:r>
          </a:p>
          <a:p>
            <a:pPr algn="ctr"/>
            <a:r>
              <a:rPr lang="en-US" sz="20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Analyse</a:t>
            </a:r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Language/</a:t>
            </a:r>
          </a:p>
          <a:p>
            <a:pPr algn="ctr"/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Form/Structure</a:t>
            </a:r>
            <a:endParaRPr 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4961E2-9A27-47FD-84D2-651AAB3A59B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6751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                             YOUR TASK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596928"/>
            <a:ext cx="12190413" cy="1168078"/>
          </a:xfrm>
          <a:prstGeom prst="rect">
            <a:avLst/>
          </a:prstGeom>
          <a:gradFill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solidFill>
                  <a:schemeClr val="tx1"/>
                </a:solidFill>
                <a:latin typeface="Berlin Sans FB" panose="020E0602020502020306" pitchFamily="34" charset="0"/>
              </a:rPr>
              <a:t>Today’s key questions: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confidently explain the allegorical aspects of ‘A Christmas Carol’?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explain how a writer uses language to convey key ideas?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en-GB" sz="1800" dirty="0">
                <a:solidFill>
                  <a:schemeClr val="tx1"/>
                </a:solidFill>
                <a:latin typeface="Berlin Sans FB" panose="020E0602020502020306" pitchFamily="34" charset="0"/>
              </a:rPr>
              <a:t>Can I link my ideas to the social and historical aspects of ‘A Christmas Carol’?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98695" y="77273"/>
            <a:ext cx="2568809" cy="59242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n-GB" sz="3200" dirty="0">
                <a:latin typeface="Century Gothic" panose="020B0502020202020204" pitchFamily="34" charset="0"/>
              </a:rPr>
              <a:t>How is the ghost of Marley presented in the text?</a:t>
            </a:r>
          </a:p>
          <a:p>
            <a:pPr marL="285750" indent="-285750" algn="ctr">
              <a:buFontTx/>
              <a:buChar char="-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Write two PETER paragraphs to answer the question.</a:t>
            </a: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8709" y="892026"/>
            <a:ext cx="8727583" cy="459432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/>
              <a:t>Marley is presented as ______________________</a:t>
            </a:r>
          </a:p>
          <a:p>
            <a:r>
              <a:rPr lang="en-GB" sz="3200" dirty="0"/>
              <a:t>The text says “_____________________________”.</a:t>
            </a:r>
          </a:p>
          <a:p>
            <a:r>
              <a:rPr lang="en-GB" sz="3200" dirty="0"/>
              <a:t>This ______________</a:t>
            </a:r>
          </a:p>
          <a:p>
            <a:r>
              <a:rPr lang="en-GB" sz="3200" dirty="0"/>
              <a:t>Suggests _________________________________</a:t>
            </a:r>
          </a:p>
          <a:p>
            <a:r>
              <a:rPr lang="en-GB" sz="3200" dirty="0"/>
              <a:t>It makes the reader think Marley_______________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6802935" y="-20482"/>
            <a:ext cx="21968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AO2:</a:t>
            </a:r>
          </a:p>
          <a:p>
            <a:pPr algn="ctr"/>
            <a:r>
              <a:rPr lang="en-US" sz="20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Analyse</a:t>
            </a:r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Language/</a:t>
            </a:r>
          </a:p>
          <a:p>
            <a:pPr algn="ctr"/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Form/Structure</a:t>
            </a:r>
            <a:endParaRPr lang="en-US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4961E2-9A27-47FD-84D2-651AAB3A59B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46488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sso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a christmas ca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66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948</Words>
  <Application>Microsoft Office PowerPoint</Application>
  <PresentationFormat>Widescreen</PresentationFormat>
  <Paragraphs>124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Century Gothic</vt:lpstr>
      <vt:lpstr>Open Sans</vt:lpstr>
      <vt:lpstr>Roboto</vt:lpstr>
      <vt:lpstr>Office Theme</vt:lpstr>
      <vt:lpstr>sso</vt:lpstr>
      <vt:lpstr>sso</vt:lpstr>
      <vt:lpstr>sso</vt:lpstr>
      <vt:lpstr>PowerPoint Presentation</vt:lpstr>
      <vt:lpstr>sso</vt:lpstr>
      <vt:lpstr>sso</vt:lpstr>
      <vt:lpstr>sso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sso</dc:title>
  <dc:creator>Stuart Pryke</dc:creator>
  <cp:lastModifiedBy>A Allen</cp:lastModifiedBy>
  <cp:revision>27</cp:revision>
  <dcterms:created xsi:type="dcterms:W3CDTF">2017-08-21T14:08:59Z</dcterms:created>
  <dcterms:modified xsi:type="dcterms:W3CDTF">2020-11-20T15:51:55Z</dcterms:modified>
</cp:coreProperties>
</file>