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78" r:id="rId4"/>
    <p:sldId id="275" r:id="rId5"/>
    <p:sldId id="274" r:id="rId6"/>
    <p:sldId id="258" r:id="rId7"/>
    <p:sldId id="259" r:id="rId8"/>
    <p:sldId id="257" r:id="rId9"/>
    <p:sldId id="279" r:id="rId10"/>
    <p:sldId id="280" r:id="rId11"/>
    <p:sldId id="277" r:id="rId12"/>
    <p:sldId id="276" r:id="rId13"/>
    <p:sldId id="260" r:id="rId14"/>
    <p:sldId id="266" r:id="rId15"/>
    <p:sldId id="262" r:id="rId16"/>
    <p:sldId id="269" r:id="rId17"/>
    <p:sldId id="264" r:id="rId18"/>
    <p:sldId id="267" r:id="rId19"/>
    <p:sldId id="265" r:id="rId20"/>
    <p:sldId id="261" r:id="rId21"/>
    <p:sldId id="268" r:id="rId22"/>
    <p:sldId id="263"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4" autoAdjust="0"/>
    <p:restoredTop sz="94657"/>
  </p:normalViewPr>
  <p:slideViewPr>
    <p:cSldViewPr snapToGrid="0" snapToObjects="1">
      <p:cViewPr varScale="1">
        <p:scale>
          <a:sx n="91" d="100"/>
          <a:sy n="91" d="100"/>
        </p:scale>
        <p:origin x="36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1F101F-B5CF-8E44-81FA-D88D894557EC}" type="datetimeFigureOut">
              <a:rPr lang="en-GB" smtClean="0"/>
              <a:t>12/01/2018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55790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1F101F-B5CF-8E44-81FA-D88D894557EC}" type="datetimeFigureOut">
              <a:rPr lang="en-GB" smtClean="0"/>
              <a:t>12/01/2018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85897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1F101F-B5CF-8E44-81FA-D88D894557EC}" type="datetimeFigureOut">
              <a:rPr lang="en-GB" smtClean="0"/>
              <a:t>12/01/2018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141116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1F101F-B5CF-8E44-81FA-D88D894557EC}" type="datetimeFigureOut">
              <a:rPr lang="en-GB" smtClean="0"/>
              <a:t>12/01/2018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860187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1F101F-B5CF-8E44-81FA-D88D894557EC}" type="datetimeFigureOut">
              <a:rPr lang="en-GB" smtClean="0"/>
              <a:t>12/01/2018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30372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1F101F-B5CF-8E44-81FA-D88D894557EC}" type="datetimeFigureOut">
              <a:rPr lang="en-GB" smtClean="0"/>
              <a:t>12/01/2018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5504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1F101F-B5CF-8E44-81FA-D88D894557EC}" type="datetimeFigureOut">
              <a:rPr lang="en-GB" smtClean="0"/>
              <a:t>12/01/2018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166216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1F101F-B5CF-8E44-81FA-D88D894557EC}" type="datetimeFigureOut">
              <a:rPr lang="en-GB" smtClean="0"/>
              <a:t>12/01/2018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161231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F101F-B5CF-8E44-81FA-D88D894557EC}" type="datetimeFigureOut">
              <a:rPr lang="en-GB" smtClean="0"/>
              <a:t>12/01/2018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119583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F101F-B5CF-8E44-81FA-D88D894557EC}" type="datetimeFigureOut">
              <a:rPr lang="en-GB" smtClean="0"/>
              <a:t>12/01/2018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54215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F101F-B5CF-8E44-81FA-D88D894557EC}" type="datetimeFigureOut">
              <a:rPr lang="en-GB" smtClean="0"/>
              <a:t>12/01/2018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48DF7-912B-C64C-9D60-73D4FCAAE684}" type="slidenum">
              <a:rPr lang="en-GB" smtClean="0"/>
              <a:t>‹#›</a:t>
            </a:fld>
            <a:endParaRPr lang="en-GB"/>
          </a:p>
        </p:txBody>
      </p:sp>
    </p:spTree>
    <p:extLst>
      <p:ext uri="{BB962C8B-B14F-4D97-AF65-F5344CB8AC3E}">
        <p14:creationId xmlns:p14="http://schemas.microsoft.com/office/powerpoint/2010/main" val="66702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F101F-B5CF-8E44-81FA-D88D894557EC}" type="datetimeFigureOut">
              <a:rPr lang="en-GB" smtClean="0"/>
              <a:t>12/01/2018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48DF7-912B-C64C-9D60-73D4FCAAE684}" type="slidenum">
              <a:rPr lang="en-GB" smtClean="0"/>
              <a:t>‹#›</a:t>
            </a:fld>
            <a:endParaRPr lang="en-GB"/>
          </a:p>
        </p:txBody>
      </p:sp>
    </p:spTree>
    <p:extLst>
      <p:ext uri="{BB962C8B-B14F-4D97-AF65-F5344CB8AC3E}">
        <p14:creationId xmlns:p14="http://schemas.microsoft.com/office/powerpoint/2010/main" val="18325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 Id="rId14" Type="http://schemas.openxmlformats.org/officeDocument/2006/relationships/image" Target="../media/image1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How – OVERALL EFFECT Question </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58507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296" y="553874"/>
            <a:ext cx="11280227" cy="4228333"/>
          </a:xfrm>
        </p:spPr>
        <p:txBody>
          <a:bodyPr>
            <a:normAutofit/>
          </a:bodyPr>
          <a:lstStyle/>
          <a:p>
            <a:r>
              <a:rPr lang="en-US" sz="4400" dirty="0" smtClean="0"/>
              <a:t>Atkins uses panicked verbs for tension, “flings” shows aggression, panic, and tension. </a:t>
            </a:r>
            <a:r>
              <a:rPr lang="en-US" sz="4400" smtClean="0"/>
              <a:t>“______________________” (technique) – (emphasises tension)</a:t>
            </a:r>
            <a:endParaRPr lang="en-US" sz="4400" dirty="0" smtClean="0"/>
          </a:p>
        </p:txBody>
      </p:sp>
    </p:spTree>
    <p:extLst>
      <p:ext uri="{BB962C8B-B14F-4D97-AF65-F5344CB8AC3E}">
        <p14:creationId xmlns:p14="http://schemas.microsoft.com/office/powerpoint/2010/main" val="823021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74882048"/>
              </p:ext>
            </p:extLst>
          </p:nvPr>
        </p:nvGraphicFramePr>
        <p:xfrm>
          <a:off x="432768" y="160543"/>
          <a:ext cx="10909980" cy="3127110"/>
        </p:xfrm>
        <a:graphic>
          <a:graphicData uri="http://schemas.openxmlformats.org/drawingml/2006/table">
            <a:tbl>
              <a:tblPr firstRow="1" bandRow="1">
                <a:tableStyleId>{F5AB1C69-6EDB-4FF4-983F-18BD219EF322}</a:tableStyleId>
              </a:tblPr>
              <a:tblGrid>
                <a:gridCol w="1849741">
                  <a:extLst>
                    <a:ext uri="{9D8B030D-6E8A-4147-A177-3AD203B41FA5}">
                      <a16:colId xmlns:a16="http://schemas.microsoft.com/office/drawing/2014/main" val="20000"/>
                    </a:ext>
                  </a:extLst>
                </a:gridCol>
                <a:gridCol w="1786919">
                  <a:extLst>
                    <a:ext uri="{9D8B030D-6E8A-4147-A177-3AD203B41FA5}">
                      <a16:colId xmlns:a16="http://schemas.microsoft.com/office/drawing/2014/main" val="20001"/>
                    </a:ext>
                  </a:extLst>
                </a:gridCol>
                <a:gridCol w="1818330">
                  <a:extLst>
                    <a:ext uri="{9D8B030D-6E8A-4147-A177-3AD203B41FA5}">
                      <a16:colId xmlns:a16="http://schemas.microsoft.com/office/drawing/2014/main" val="20002"/>
                    </a:ext>
                  </a:extLst>
                </a:gridCol>
                <a:gridCol w="1818330">
                  <a:extLst>
                    <a:ext uri="{9D8B030D-6E8A-4147-A177-3AD203B41FA5}">
                      <a16:colId xmlns:a16="http://schemas.microsoft.com/office/drawing/2014/main" val="20003"/>
                    </a:ext>
                  </a:extLst>
                </a:gridCol>
                <a:gridCol w="1818330">
                  <a:extLst>
                    <a:ext uri="{9D8B030D-6E8A-4147-A177-3AD203B41FA5}">
                      <a16:colId xmlns:a16="http://schemas.microsoft.com/office/drawing/2014/main" val="20004"/>
                    </a:ext>
                  </a:extLst>
                </a:gridCol>
                <a:gridCol w="1818330">
                  <a:extLst>
                    <a:ext uri="{9D8B030D-6E8A-4147-A177-3AD203B41FA5}">
                      <a16:colId xmlns:a16="http://schemas.microsoft.com/office/drawing/2014/main" val="20005"/>
                    </a:ext>
                  </a:extLst>
                </a:gridCol>
              </a:tblGrid>
              <a:tr h="442542">
                <a:tc>
                  <a:txBody>
                    <a:bodyPr/>
                    <a:lstStyle/>
                    <a:p>
                      <a:r>
                        <a:rPr lang="en-GB" dirty="0" smtClean="0">
                          <a:solidFill>
                            <a:srgbClr val="7030A0"/>
                          </a:solidFill>
                        </a:rPr>
                        <a:t>TEXTS </a:t>
                      </a:r>
                      <a:endParaRPr lang="en-GB" dirty="0">
                        <a:solidFill>
                          <a:srgbClr val="7030A0"/>
                        </a:solidFill>
                      </a:endParaRPr>
                    </a:p>
                  </a:txBody>
                  <a:tcPr/>
                </a:tc>
                <a:tc>
                  <a:txBody>
                    <a:bodyPr/>
                    <a:lstStyle/>
                    <a:p>
                      <a:r>
                        <a:rPr lang="en-GB" dirty="0" smtClean="0">
                          <a:solidFill>
                            <a:srgbClr val="7030A0"/>
                          </a:solidFill>
                        </a:rPr>
                        <a:t>Technique 1</a:t>
                      </a:r>
                      <a:endParaRPr lang="en-GB" dirty="0">
                        <a:solidFill>
                          <a:srgbClr val="7030A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5</a:t>
                      </a:r>
                    </a:p>
                  </a:txBody>
                  <a:tcPr/>
                </a:tc>
                <a:extLst>
                  <a:ext uri="{0D108BD9-81ED-4DB2-BD59-A6C34878D82A}">
                    <a16:rowId xmlns:a16="http://schemas.microsoft.com/office/drawing/2014/main" val="10000"/>
                  </a:ext>
                </a:extLst>
              </a:tr>
              <a:tr h="4425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Lord of the Rings</a:t>
                      </a:r>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442542">
                <a:tc>
                  <a:txBody>
                    <a:bodyPr/>
                    <a:lstStyle/>
                    <a:p>
                      <a:r>
                        <a:rPr lang="en-GB" dirty="0" smtClean="0"/>
                        <a:t>Jaws</a:t>
                      </a:r>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442542">
                <a:tc>
                  <a:txBody>
                    <a:bodyPr/>
                    <a:lstStyle/>
                    <a:p>
                      <a:r>
                        <a:rPr lang="en-GB" dirty="0" smtClean="0"/>
                        <a:t>The Fair</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442542">
                <a:tc>
                  <a:txBody>
                    <a:bodyPr/>
                    <a:lstStyle/>
                    <a:p>
                      <a:r>
                        <a:rPr lang="en-GB" dirty="0" smtClean="0"/>
                        <a:t>The Beach</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442542">
                <a:tc>
                  <a:txBody>
                    <a:bodyPr/>
                    <a:lstStyle/>
                    <a:p>
                      <a:r>
                        <a:rPr lang="en-GB" dirty="0" smtClean="0"/>
                        <a:t>The Dinner/Dining Hall</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08978578"/>
              </p:ext>
            </p:extLst>
          </p:nvPr>
        </p:nvGraphicFramePr>
        <p:xfrm>
          <a:off x="432768" y="3467972"/>
          <a:ext cx="10909980" cy="3127110"/>
        </p:xfrm>
        <a:graphic>
          <a:graphicData uri="http://schemas.openxmlformats.org/drawingml/2006/table">
            <a:tbl>
              <a:tblPr firstRow="1" bandRow="1">
                <a:tableStyleId>{F5AB1C69-6EDB-4FF4-983F-18BD219EF322}</a:tableStyleId>
              </a:tblPr>
              <a:tblGrid>
                <a:gridCol w="1849741">
                  <a:extLst>
                    <a:ext uri="{9D8B030D-6E8A-4147-A177-3AD203B41FA5}">
                      <a16:colId xmlns:a16="http://schemas.microsoft.com/office/drawing/2014/main" val="20000"/>
                    </a:ext>
                  </a:extLst>
                </a:gridCol>
                <a:gridCol w="1786919">
                  <a:extLst>
                    <a:ext uri="{9D8B030D-6E8A-4147-A177-3AD203B41FA5}">
                      <a16:colId xmlns:a16="http://schemas.microsoft.com/office/drawing/2014/main" val="20001"/>
                    </a:ext>
                  </a:extLst>
                </a:gridCol>
                <a:gridCol w="1818330">
                  <a:extLst>
                    <a:ext uri="{9D8B030D-6E8A-4147-A177-3AD203B41FA5}">
                      <a16:colId xmlns:a16="http://schemas.microsoft.com/office/drawing/2014/main" val="20002"/>
                    </a:ext>
                  </a:extLst>
                </a:gridCol>
                <a:gridCol w="1818330">
                  <a:extLst>
                    <a:ext uri="{9D8B030D-6E8A-4147-A177-3AD203B41FA5}">
                      <a16:colId xmlns:a16="http://schemas.microsoft.com/office/drawing/2014/main" val="20003"/>
                    </a:ext>
                  </a:extLst>
                </a:gridCol>
                <a:gridCol w="1818330">
                  <a:extLst>
                    <a:ext uri="{9D8B030D-6E8A-4147-A177-3AD203B41FA5}">
                      <a16:colId xmlns:a16="http://schemas.microsoft.com/office/drawing/2014/main" val="20004"/>
                    </a:ext>
                  </a:extLst>
                </a:gridCol>
                <a:gridCol w="1818330">
                  <a:extLst>
                    <a:ext uri="{9D8B030D-6E8A-4147-A177-3AD203B41FA5}">
                      <a16:colId xmlns:a16="http://schemas.microsoft.com/office/drawing/2014/main" val="20005"/>
                    </a:ext>
                  </a:extLst>
                </a:gridCol>
              </a:tblGrid>
              <a:tr h="442542">
                <a:tc>
                  <a:txBody>
                    <a:bodyPr/>
                    <a:lstStyle/>
                    <a:p>
                      <a:r>
                        <a:rPr lang="en-GB" dirty="0" smtClean="0">
                          <a:solidFill>
                            <a:srgbClr val="7030A0"/>
                          </a:solidFill>
                        </a:rPr>
                        <a:t>TEXTS </a:t>
                      </a:r>
                      <a:endParaRPr lang="en-GB" dirty="0">
                        <a:solidFill>
                          <a:srgbClr val="7030A0"/>
                        </a:solidFill>
                      </a:endParaRPr>
                    </a:p>
                  </a:txBody>
                  <a:tcPr/>
                </a:tc>
                <a:tc>
                  <a:txBody>
                    <a:bodyPr/>
                    <a:lstStyle/>
                    <a:p>
                      <a:r>
                        <a:rPr lang="en-GB" dirty="0" smtClean="0">
                          <a:solidFill>
                            <a:srgbClr val="7030A0"/>
                          </a:solidFill>
                        </a:rPr>
                        <a:t>Technique 1</a:t>
                      </a:r>
                      <a:endParaRPr lang="en-GB" dirty="0">
                        <a:solidFill>
                          <a:srgbClr val="7030A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7030A0"/>
                          </a:solidFill>
                        </a:rPr>
                        <a:t>Technique 5</a:t>
                      </a:r>
                    </a:p>
                  </a:txBody>
                  <a:tcPr/>
                </a:tc>
                <a:extLst>
                  <a:ext uri="{0D108BD9-81ED-4DB2-BD59-A6C34878D82A}">
                    <a16:rowId xmlns:a16="http://schemas.microsoft.com/office/drawing/2014/main" val="10000"/>
                  </a:ext>
                </a:extLst>
              </a:tr>
              <a:tr h="4425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Lord of the Rings</a:t>
                      </a:r>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442542">
                <a:tc>
                  <a:txBody>
                    <a:bodyPr/>
                    <a:lstStyle/>
                    <a:p>
                      <a:r>
                        <a:rPr lang="en-GB" dirty="0" smtClean="0"/>
                        <a:t>Jaws</a:t>
                      </a:r>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442542">
                <a:tc>
                  <a:txBody>
                    <a:bodyPr/>
                    <a:lstStyle/>
                    <a:p>
                      <a:r>
                        <a:rPr lang="en-GB" dirty="0" smtClean="0"/>
                        <a:t>The Fair</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442542">
                <a:tc>
                  <a:txBody>
                    <a:bodyPr/>
                    <a:lstStyle/>
                    <a:p>
                      <a:r>
                        <a:rPr lang="en-GB" dirty="0" smtClean="0"/>
                        <a:t>The Beach</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442542">
                <a:tc>
                  <a:txBody>
                    <a:bodyPr/>
                    <a:lstStyle/>
                    <a:p>
                      <a:r>
                        <a:rPr lang="en-GB" dirty="0" smtClean="0"/>
                        <a:t>The Dinner/Dining Hall</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9525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352" y="754170"/>
            <a:ext cx="11244444" cy="6103830"/>
          </a:xfrm>
        </p:spPr>
        <p:txBody>
          <a:bodyPr>
            <a:normAutofit/>
          </a:bodyPr>
          <a:lstStyle/>
          <a:p>
            <a:r>
              <a:rPr lang="en-GB" b="1" dirty="0"/>
              <a:t>Q: I’m tall when I’m young and I’m short when I’m old. What am I?</a:t>
            </a:r>
            <a:endParaRPr lang="en-GB" dirty="0"/>
          </a:p>
          <a:p>
            <a:r>
              <a:rPr lang="en-GB" dirty="0"/>
              <a:t>A: A candle</a:t>
            </a:r>
            <a:r>
              <a:rPr lang="en-GB" dirty="0" smtClean="0"/>
              <a:t>.</a:t>
            </a:r>
          </a:p>
          <a:p>
            <a:endParaRPr lang="en-GB" dirty="0"/>
          </a:p>
          <a:p>
            <a:r>
              <a:rPr lang="en-GB" b="1" dirty="0"/>
              <a:t>Q: In a one-storey pink house, there was a pink person, a pink cat, a pink fish, a pink computer, a pink chair, a pink table, a pink telephone, a pink shower– everything was </a:t>
            </a:r>
            <a:r>
              <a:rPr lang="en-GB" b="1" dirty="0" err="1"/>
              <a:t>pink!What</a:t>
            </a:r>
            <a:r>
              <a:rPr lang="en-GB" b="1" dirty="0"/>
              <a:t> </a:t>
            </a:r>
            <a:r>
              <a:rPr lang="en-GB" b="1" dirty="0" err="1"/>
              <a:t>color</a:t>
            </a:r>
            <a:r>
              <a:rPr lang="en-GB" b="1" dirty="0"/>
              <a:t> were the stairs?</a:t>
            </a:r>
            <a:endParaRPr lang="en-GB" dirty="0"/>
          </a:p>
          <a:p>
            <a:r>
              <a:rPr lang="en-GB" dirty="0"/>
              <a:t>A: There weren’t any stairs, it was a one storey house</a:t>
            </a:r>
            <a:r>
              <a:rPr lang="en-GB" dirty="0" smtClean="0"/>
              <a:t>.</a:t>
            </a:r>
          </a:p>
          <a:p>
            <a:endParaRPr lang="en-GB" dirty="0"/>
          </a:p>
          <a:p>
            <a:r>
              <a:rPr lang="en-GB" b="1" dirty="0"/>
              <a:t>Q: A girl is sitting in a house at night that has no lights on at all. There is no lamp, no candle, nothing. Yet she is reading. How?</a:t>
            </a:r>
            <a:endParaRPr lang="en-GB" dirty="0"/>
          </a:p>
          <a:p>
            <a:r>
              <a:rPr lang="en-GB" dirty="0"/>
              <a:t>A: The woman is blind and is reading braille.</a:t>
            </a:r>
          </a:p>
        </p:txBody>
      </p:sp>
      <p:sp>
        <p:nvSpPr>
          <p:cNvPr id="4" name="TextBox 3"/>
          <p:cNvSpPr txBox="1"/>
          <p:nvPr/>
        </p:nvSpPr>
        <p:spPr>
          <a:xfrm>
            <a:off x="1005142" y="160544"/>
            <a:ext cx="9220782" cy="523220"/>
          </a:xfrm>
          <a:prstGeom prst="rect">
            <a:avLst/>
          </a:prstGeom>
          <a:solidFill>
            <a:srgbClr val="FF0000"/>
          </a:solidFill>
        </p:spPr>
        <p:txBody>
          <a:bodyPr wrap="square" rtlCol="0">
            <a:spAutoFit/>
          </a:bodyPr>
          <a:lstStyle/>
          <a:p>
            <a:r>
              <a:rPr lang="en-GB" sz="2800" smtClean="0"/>
              <a:t>Brainteasers!!! </a:t>
            </a:r>
            <a:endParaRPr lang="en-GB" sz="2800"/>
          </a:p>
        </p:txBody>
      </p:sp>
    </p:spTree>
    <p:extLst>
      <p:ext uri="{BB962C8B-B14F-4D97-AF65-F5344CB8AC3E}">
        <p14:creationId xmlns:p14="http://schemas.microsoft.com/office/powerpoint/2010/main" val="74414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heel(1)">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edge">
                                      <p:cBhvr>
                                        <p:cTn id="3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97" y="78140"/>
            <a:ext cx="6763719" cy="750753"/>
          </a:xfrm>
        </p:spPr>
        <p:txBody>
          <a:bodyPr/>
          <a:lstStyle/>
          <a:p>
            <a:r>
              <a:rPr lang="en-US" dirty="0" smtClean="0"/>
              <a:t>Lord of the Rings – Mordor: </a:t>
            </a:r>
            <a:endParaRPr lang="en-US" dirty="0"/>
          </a:p>
        </p:txBody>
      </p:sp>
      <p:sp>
        <p:nvSpPr>
          <p:cNvPr id="3" name="Content Placeholder 2"/>
          <p:cNvSpPr>
            <a:spLocks noGrp="1"/>
          </p:cNvSpPr>
          <p:nvPr>
            <p:ph idx="1"/>
          </p:nvPr>
        </p:nvSpPr>
        <p:spPr>
          <a:xfrm>
            <a:off x="368343" y="828893"/>
            <a:ext cx="7140586" cy="4633993"/>
          </a:xfrm>
        </p:spPr>
        <p:txBody>
          <a:bodyPr>
            <a:noAutofit/>
          </a:bodyPr>
          <a:lstStyle/>
          <a:p>
            <a:r>
              <a:rPr lang="en-GB" sz="3600" dirty="0"/>
              <a:t>‘The gasping pools were choked with ash and crawling muds, sickly white and grey, as if the mountains had </a:t>
            </a:r>
            <a:r>
              <a:rPr lang="en-GB" sz="3600" dirty="0" smtClean="0"/>
              <a:t>vomited </a:t>
            </a:r>
            <a:r>
              <a:rPr lang="en-GB" sz="3600" dirty="0"/>
              <a:t>the filth of their entrails upon the lands about. High mounds of crushed and powdered rock, great cones of earth fire-blasted and poison-stained, stood like an obscene graveyard in endless rows, slowly revealed in the reluctant light.’</a:t>
            </a:r>
            <a:endParaRPr lang="en-US" sz="3600" dirty="0"/>
          </a:p>
        </p:txBody>
      </p:sp>
      <p:sp>
        <p:nvSpPr>
          <p:cNvPr id="5" name="Rectangle 4"/>
          <p:cNvSpPr/>
          <p:nvPr/>
        </p:nvSpPr>
        <p:spPr>
          <a:xfrm>
            <a:off x="7508929" y="1301858"/>
            <a:ext cx="4494508" cy="5016758"/>
          </a:xfrm>
          <a:prstGeom prst="rect">
            <a:avLst/>
          </a:prstGeom>
        </p:spPr>
        <p:txBody>
          <a:bodyPr wrap="square">
            <a:spAutoFit/>
          </a:bodyPr>
          <a:lstStyle/>
          <a:p>
            <a:pPr marL="342900" indent="-342900">
              <a:buAutoNum type="arabicPeriod"/>
            </a:pPr>
            <a:r>
              <a:rPr lang="en-GB" sz="4000" dirty="0"/>
              <a:t>Personification </a:t>
            </a:r>
            <a:endParaRPr lang="en-GB" sz="4000" dirty="0" smtClean="0"/>
          </a:p>
          <a:p>
            <a:pPr marL="342900" indent="-342900">
              <a:buAutoNum type="arabicPeriod"/>
            </a:pPr>
            <a:r>
              <a:rPr lang="en-GB" sz="4000" dirty="0" smtClean="0"/>
              <a:t>Adjectives </a:t>
            </a:r>
          </a:p>
          <a:p>
            <a:pPr marL="342900" indent="-342900">
              <a:buAutoNum type="arabicPeriod"/>
            </a:pPr>
            <a:r>
              <a:rPr lang="en-GB" sz="4000" dirty="0" smtClean="0"/>
              <a:t>Colours </a:t>
            </a:r>
            <a:r>
              <a:rPr lang="en-GB" sz="4000" dirty="0"/>
              <a:t>(</a:t>
            </a:r>
            <a:r>
              <a:rPr lang="en-GB" sz="4000" dirty="0" smtClean="0"/>
              <a:t>imagery)</a:t>
            </a:r>
          </a:p>
          <a:p>
            <a:pPr marL="342900" indent="-342900">
              <a:buAutoNum type="arabicPeriod"/>
            </a:pPr>
            <a:r>
              <a:rPr lang="en-GB" sz="4000" dirty="0" smtClean="0"/>
              <a:t>Strong</a:t>
            </a:r>
            <a:r>
              <a:rPr lang="en-GB" sz="4000" dirty="0"/>
              <a:t>, </a:t>
            </a:r>
            <a:r>
              <a:rPr lang="en-GB" sz="4000" dirty="0" smtClean="0"/>
              <a:t>intense verbs </a:t>
            </a:r>
          </a:p>
          <a:p>
            <a:pPr marL="342900" indent="-342900">
              <a:buAutoNum type="arabicPeriod"/>
            </a:pPr>
            <a:r>
              <a:rPr lang="en-GB" sz="4000" dirty="0" smtClean="0"/>
              <a:t>Similes/metaphors</a:t>
            </a:r>
          </a:p>
          <a:p>
            <a:pPr marL="342900" indent="-342900">
              <a:buAutoNum type="arabicPeriod"/>
            </a:pPr>
            <a:r>
              <a:rPr lang="en-GB" sz="4000" dirty="0" smtClean="0">
                <a:solidFill>
                  <a:srgbClr val="FF0000"/>
                </a:solidFill>
              </a:rPr>
              <a:t>Extended metaphor of decay </a:t>
            </a:r>
            <a:endParaRPr lang="en-GB" sz="4000" dirty="0">
              <a:solidFill>
                <a:srgbClr val="FF0000"/>
              </a:solidFill>
            </a:endParaRPr>
          </a:p>
        </p:txBody>
      </p:sp>
    </p:spTree>
    <p:extLst>
      <p:ext uri="{BB962C8B-B14F-4D97-AF65-F5344CB8AC3E}">
        <p14:creationId xmlns:p14="http://schemas.microsoft.com/office/powerpoint/2010/main" val="439688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96"/>
            <a:ext cx="10515600" cy="1325563"/>
          </a:xfrm>
        </p:spPr>
        <p:txBody>
          <a:bodyPr/>
          <a:lstStyle/>
          <a:p>
            <a:r>
              <a:rPr lang="en-GB" dirty="0" smtClean="0"/>
              <a:t>Jaws</a:t>
            </a:r>
            <a:endParaRPr lang="en-GB" dirty="0"/>
          </a:p>
        </p:txBody>
      </p:sp>
      <p:sp>
        <p:nvSpPr>
          <p:cNvPr id="3" name="Content Placeholder 2"/>
          <p:cNvSpPr>
            <a:spLocks noGrp="1"/>
          </p:cNvSpPr>
          <p:nvPr>
            <p:ph idx="1"/>
          </p:nvPr>
        </p:nvSpPr>
        <p:spPr>
          <a:xfrm>
            <a:off x="544902" y="1066499"/>
            <a:ext cx="8228162" cy="4342263"/>
          </a:xfrm>
        </p:spPr>
        <p:txBody>
          <a:bodyPr>
            <a:noAutofit/>
          </a:bodyPr>
          <a:lstStyle/>
          <a:p>
            <a:r>
              <a:rPr lang="en-US" dirty="0"/>
              <a:t> At thirty-five feet of water, sunlight dies. At a depth of 35 feet, the pressure is like being squeezed on all sides with the weight of a house. At 35 feet, the ocean becomes a tomb of silent, freezing cramped emptiness. Near emptiness. The colossal, bullet-grey fish slithered slowly, its tail waving just enough to maintain motion. It saw nothing, for the water was murky with motes of vegetation — it didn’t need to see when its nose was as fine-tuned as a radar. The fish had been moving parallel to the shoreline. Now it turned. It began banking slightly, and followed the bottom gradually upward. The fish perceived more light in the water; still it saw nothing. But its scent-glands began to tingle…</a:t>
            </a:r>
            <a:r>
              <a:rPr lang="en-US" dirty="0" smtClean="0">
                <a:effectLst/>
              </a:rPr>
              <a:t> </a:t>
            </a:r>
            <a:endParaRPr lang="en-GB" dirty="0"/>
          </a:p>
        </p:txBody>
      </p:sp>
      <p:sp>
        <p:nvSpPr>
          <p:cNvPr id="4" name="TextBox 3"/>
          <p:cNvSpPr txBox="1"/>
          <p:nvPr/>
        </p:nvSpPr>
        <p:spPr>
          <a:xfrm>
            <a:off x="9126747" y="646981"/>
            <a:ext cx="2769079" cy="4524315"/>
          </a:xfrm>
          <a:prstGeom prst="rect">
            <a:avLst/>
          </a:prstGeom>
          <a:noFill/>
        </p:spPr>
        <p:txBody>
          <a:bodyPr wrap="square" rtlCol="0">
            <a:spAutoFit/>
          </a:bodyPr>
          <a:lstStyle/>
          <a:p>
            <a:r>
              <a:rPr lang="en-GB" dirty="0" smtClean="0"/>
              <a:t>Foreshadowing death “dies”</a:t>
            </a:r>
          </a:p>
          <a:p>
            <a:endParaRPr lang="en-GB" dirty="0"/>
          </a:p>
          <a:p>
            <a:r>
              <a:rPr lang="en-GB" dirty="0" smtClean="0"/>
              <a:t>Metaphor “house” ”tomb”</a:t>
            </a:r>
          </a:p>
          <a:p>
            <a:endParaRPr lang="en-GB" dirty="0"/>
          </a:p>
          <a:p>
            <a:r>
              <a:rPr lang="en-GB" dirty="0" smtClean="0"/>
              <a:t>List of three </a:t>
            </a:r>
          </a:p>
          <a:p>
            <a:endParaRPr lang="en-GB" dirty="0"/>
          </a:p>
          <a:p>
            <a:r>
              <a:rPr lang="en-GB" dirty="0" smtClean="0"/>
              <a:t>Short sentence for effect </a:t>
            </a:r>
          </a:p>
          <a:p>
            <a:endParaRPr lang="en-GB" dirty="0"/>
          </a:p>
          <a:p>
            <a:r>
              <a:rPr lang="en-GB" dirty="0" smtClean="0"/>
              <a:t>Long sentences remind us of a fish swimming </a:t>
            </a:r>
          </a:p>
          <a:p>
            <a:endParaRPr lang="en-GB" dirty="0"/>
          </a:p>
          <a:p>
            <a:r>
              <a:rPr lang="en-GB" dirty="0" smtClean="0"/>
              <a:t>Alliteration </a:t>
            </a:r>
          </a:p>
          <a:p>
            <a:endParaRPr lang="en-GB" dirty="0">
              <a:solidFill>
                <a:srgbClr val="FF0000"/>
              </a:solidFill>
            </a:endParaRPr>
          </a:p>
          <a:p>
            <a:r>
              <a:rPr lang="en-GB" dirty="0" smtClean="0">
                <a:solidFill>
                  <a:srgbClr val="FF0000"/>
                </a:solidFill>
              </a:rPr>
              <a:t>Verbs of a submarine (battle) – “banking” </a:t>
            </a:r>
          </a:p>
        </p:txBody>
      </p:sp>
    </p:spTree>
    <p:extLst>
      <p:ext uri="{BB962C8B-B14F-4D97-AF65-F5344CB8AC3E}">
        <p14:creationId xmlns:p14="http://schemas.microsoft.com/office/powerpoint/2010/main" val="7603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Fair </a:t>
            </a:r>
            <a:endParaRPr lang="en-GB" dirty="0"/>
          </a:p>
        </p:txBody>
      </p:sp>
      <p:sp>
        <p:nvSpPr>
          <p:cNvPr id="3" name="Content Placeholder 2"/>
          <p:cNvSpPr>
            <a:spLocks noGrp="1"/>
          </p:cNvSpPr>
          <p:nvPr>
            <p:ph idx="1"/>
          </p:nvPr>
        </p:nvSpPr>
        <p:spPr>
          <a:xfrm>
            <a:off x="242977" y="1475116"/>
            <a:ext cx="8935529" cy="4416725"/>
          </a:xfrm>
        </p:spPr>
        <p:txBody>
          <a:bodyPr>
            <a:normAutofit fontScale="92500" lnSpcReduction="10000"/>
          </a:bodyPr>
          <a:lstStyle/>
          <a:p>
            <a:r>
              <a:rPr lang="en-US" sz="3200" dirty="0"/>
              <a:t>Dazzling those around, the bright lights flash, almost blinding any who dare to look their way.  The cacophony of sounds, each clashing horribly with the next, is almost deafening.  The acrid taste of diesel fumes burns the back of the throat of anyone who gets too close to the rickety Teacup ride.</a:t>
            </a:r>
          </a:p>
          <a:p>
            <a:r>
              <a:rPr lang="en-US" sz="3200" dirty="0"/>
              <a:t>A group of excitable toddlers are being herded along by over protective mothers - bobbing along like brightly shining Chinese lanterns.  One lags behind, gazing wistfully at the </a:t>
            </a:r>
            <a:r>
              <a:rPr lang="en-US" sz="3200" dirty="0" err="1"/>
              <a:t>waltzers</a:t>
            </a:r>
            <a:r>
              <a:rPr lang="en-US" sz="3200" dirty="0"/>
              <a:t>, while his mother tries to persuade him to go on the Teacups.</a:t>
            </a:r>
          </a:p>
          <a:p>
            <a:endParaRPr lang="en-GB" sz="3200" dirty="0"/>
          </a:p>
        </p:txBody>
      </p:sp>
      <p:sp>
        <p:nvSpPr>
          <p:cNvPr id="4" name="TextBox 3"/>
          <p:cNvSpPr txBox="1"/>
          <p:nvPr/>
        </p:nvSpPr>
        <p:spPr>
          <a:xfrm>
            <a:off x="9307902" y="905774"/>
            <a:ext cx="2484407" cy="5078313"/>
          </a:xfrm>
          <a:prstGeom prst="rect">
            <a:avLst/>
          </a:prstGeom>
          <a:noFill/>
        </p:spPr>
        <p:txBody>
          <a:bodyPr wrap="square" rtlCol="0">
            <a:spAutoFit/>
          </a:bodyPr>
          <a:lstStyle/>
          <a:p>
            <a:pPr marL="342900" indent="-342900">
              <a:buAutoNum type="arabicPeriod"/>
            </a:pPr>
            <a:r>
              <a:rPr lang="en-GB" dirty="0" smtClean="0"/>
              <a:t>Verbs “flash” blinding” seem explosive and unpredictable </a:t>
            </a:r>
          </a:p>
          <a:p>
            <a:pPr marL="342900" indent="-342900">
              <a:buAutoNum type="arabicPeriod"/>
            </a:pPr>
            <a:endParaRPr lang="en-GB" dirty="0"/>
          </a:p>
          <a:p>
            <a:pPr marL="342900" indent="-342900">
              <a:buAutoNum type="arabicPeriod"/>
            </a:pPr>
            <a:r>
              <a:rPr lang="en-GB" dirty="0" smtClean="0"/>
              <a:t>5 senses “acrid taste” </a:t>
            </a:r>
          </a:p>
          <a:p>
            <a:pPr marL="342900" indent="-342900">
              <a:buAutoNum type="arabicPeriod"/>
            </a:pPr>
            <a:endParaRPr lang="en-GB" dirty="0"/>
          </a:p>
          <a:p>
            <a:pPr marL="342900" indent="-342900">
              <a:buAutoNum type="arabicPeriod"/>
            </a:pPr>
            <a:r>
              <a:rPr lang="en-GB" dirty="0" smtClean="0"/>
              <a:t>Adjectives “rickety” </a:t>
            </a:r>
          </a:p>
          <a:p>
            <a:pPr marL="342900" indent="-342900">
              <a:buAutoNum type="arabicPeriod"/>
            </a:pPr>
            <a:endParaRPr lang="en-GB" dirty="0"/>
          </a:p>
          <a:p>
            <a:pPr marL="342900" indent="-342900">
              <a:buAutoNum type="arabicPeriod"/>
            </a:pPr>
            <a:r>
              <a:rPr lang="en-GB" dirty="0" smtClean="0">
                <a:solidFill>
                  <a:srgbClr val="FF0000"/>
                </a:solidFill>
              </a:rPr>
              <a:t>Extended Metaphor of children compared to farm animals </a:t>
            </a:r>
            <a:r>
              <a:rPr lang="en-GB" dirty="0" smtClean="0"/>
              <a:t>”herded”, “lags behind” “persuade him” seems cute and adorable. </a:t>
            </a:r>
            <a:endParaRPr lang="en-GB" dirty="0"/>
          </a:p>
        </p:txBody>
      </p:sp>
    </p:spTree>
    <p:extLst>
      <p:ext uri="{BB962C8B-B14F-4D97-AF65-F5344CB8AC3E}">
        <p14:creationId xmlns:p14="http://schemas.microsoft.com/office/powerpoint/2010/main" val="165670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Beach</a:t>
            </a:r>
            <a:endParaRPr lang="en-GB" dirty="0"/>
          </a:p>
        </p:txBody>
      </p:sp>
      <p:sp>
        <p:nvSpPr>
          <p:cNvPr id="3" name="Content Placeholder 2"/>
          <p:cNvSpPr>
            <a:spLocks noGrp="1"/>
          </p:cNvSpPr>
          <p:nvPr>
            <p:ph idx="1"/>
          </p:nvPr>
        </p:nvSpPr>
        <p:spPr>
          <a:xfrm>
            <a:off x="260231" y="1480567"/>
            <a:ext cx="9073551" cy="4497539"/>
          </a:xfrm>
        </p:spPr>
        <p:txBody>
          <a:bodyPr>
            <a:normAutofit fontScale="92500" lnSpcReduction="10000"/>
          </a:bodyPr>
          <a:lstStyle/>
          <a:p>
            <a:r>
              <a:rPr lang="en-US" dirty="0"/>
              <a:t>Carefully choosing their places among the sea of sunbathers, the new arrivals to the beach lay down their towels on the glistening sand as a red-faced toddler chants, "I want ice cream, I want ice cream!" as he passes the </a:t>
            </a:r>
            <a:r>
              <a:rPr lang="en-US" dirty="0" err="1"/>
              <a:t>multicoloured</a:t>
            </a:r>
            <a:r>
              <a:rPr lang="en-US" dirty="0"/>
              <a:t> van with his already exasperated mother.</a:t>
            </a:r>
          </a:p>
          <a:p>
            <a:r>
              <a:rPr lang="en-US" dirty="0"/>
              <a:t>Shops and cafés line the beach, a cool summer's breeze wafting the </a:t>
            </a:r>
            <a:r>
              <a:rPr lang="en-US" dirty="0" err="1"/>
              <a:t>savoury</a:t>
            </a:r>
            <a:r>
              <a:rPr lang="en-US" dirty="0"/>
              <a:t> scent of hotdogs and burgers towards beach-goers and tourists, tempting them to buy the delicious treats.  Seagulls circle the beach like vultures, occasionally pouncing on an empty crisps packet or fallen ice cream, only to be scared away by intrigued children or angry parents.</a:t>
            </a:r>
          </a:p>
          <a:p>
            <a:r>
              <a:rPr lang="en-US" dirty="0"/>
              <a:t>Lounging on their luxurious houseboats, the wealthy residents of the marina gaze out to sea</a:t>
            </a:r>
            <a:r>
              <a:rPr lang="en-US" dirty="0" smtClean="0">
                <a:effectLst/>
              </a:rPr>
              <a:t> </a:t>
            </a:r>
            <a:endParaRPr lang="en-GB" dirty="0"/>
          </a:p>
        </p:txBody>
      </p:sp>
      <p:sp>
        <p:nvSpPr>
          <p:cNvPr id="4" name="TextBox 3"/>
          <p:cNvSpPr txBox="1"/>
          <p:nvPr/>
        </p:nvSpPr>
        <p:spPr>
          <a:xfrm>
            <a:off x="9523562" y="1164566"/>
            <a:ext cx="2398144" cy="3693319"/>
          </a:xfrm>
          <a:prstGeom prst="rect">
            <a:avLst/>
          </a:prstGeom>
          <a:noFill/>
        </p:spPr>
        <p:txBody>
          <a:bodyPr wrap="square" rtlCol="0">
            <a:spAutoFit/>
          </a:bodyPr>
          <a:lstStyle/>
          <a:p>
            <a:pPr marL="342900" indent="-342900">
              <a:buAutoNum type="arabicPeriod"/>
            </a:pPr>
            <a:r>
              <a:rPr lang="en-GB" dirty="0" smtClean="0"/>
              <a:t>Dialogue</a:t>
            </a:r>
          </a:p>
          <a:p>
            <a:pPr marL="342900" indent="-342900">
              <a:buAutoNum type="arabicPeriod"/>
            </a:pPr>
            <a:endParaRPr lang="en-GB" dirty="0"/>
          </a:p>
          <a:p>
            <a:pPr marL="342900" indent="-342900">
              <a:buAutoNum type="arabicPeriod"/>
            </a:pPr>
            <a:r>
              <a:rPr lang="en-GB" dirty="0" smtClean="0"/>
              <a:t>Adjectives </a:t>
            </a:r>
          </a:p>
          <a:p>
            <a:pPr marL="342900" indent="-342900">
              <a:buAutoNum type="arabicPeriod"/>
            </a:pPr>
            <a:endParaRPr lang="en-GB" dirty="0"/>
          </a:p>
          <a:p>
            <a:pPr marL="342900" indent="-342900">
              <a:buAutoNum type="arabicPeriod"/>
            </a:pPr>
            <a:r>
              <a:rPr lang="en-GB" dirty="0" smtClean="0"/>
              <a:t>Alliteration “</a:t>
            </a:r>
            <a:r>
              <a:rPr lang="en-GB" dirty="0" err="1" smtClean="0"/>
              <a:t>savourty</a:t>
            </a:r>
            <a:r>
              <a:rPr lang="en-GB" dirty="0" smtClean="0"/>
              <a:t> scent” </a:t>
            </a:r>
          </a:p>
          <a:p>
            <a:pPr marL="342900" indent="-342900">
              <a:buAutoNum type="arabicPeriod"/>
            </a:pPr>
            <a:endParaRPr lang="en-GB" dirty="0"/>
          </a:p>
          <a:p>
            <a:pPr marL="342900" indent="-342900">
              <a:buAutoNum type="arabicPeriod"/>
            </a:pPr>
            <a:r>
              <a:rPr lang="en-GB" dirty="0" smtClean="0"/>
              <a:t>5 senses </a:t>
            </a:r>
          </a:p>
          <a:p>
            <a:pPr marL="342900" indent="-342900">
              <a:buAutoNum type="arabicPeriod"/>
            </a:pPr>
            <a:endParaRPr lang="en-GB" dirty="0"/>
          </a:p>
          <a:p>
            <a:pPr marL="342900" indent="-342900">
              <a:buAutoNum type="arabicPeriod"/>
            </a:pPr>
            <a:r>
              <a:rPr lang="en-GB" dirty="0" smtClean="0"/>
              <a:t>Similes </a:t>
            </a:r>
          </a:p>
          <a:p>
            <a:pPr marL="342900" indent="-342900">
              <a:buAutoNum type="arabicPeriod"/>
            </a:pPr>
            <a:endParaRPr lang="en-GB" dirty="0"/>
          </a:p>
          <a:p>
            <a:pPr marL="342900" indent="-342900">
              <a:buAutoNum type="arabicPeriod"/>
            </a:pPr>
            <a:r>
              <a:rPr lang="en-GB" dirty="0" smtClean="0">
                <a:solidFill>
                  <a:srgbClr val="FF0000"/>
                </a:solidFill>
              </a:rPr>
              <a:t>Verbs of relaxation used constantly </a:t>
            </a:r>
          </a:p>
        </p:txBody>
      </p:sp>
    </p:spTree>
    <p:extLst>
      <p:ext uri="{BB962C8B-B14F-4D97-AF65-F5344CB8AC3E}">
        <p14:creationId xmlns:p14="http://schemas.microsoft.com/office/powerpoint/2010/main" val="1692910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Dinner/Dining Hall </a:t>
            </a:r>
            <a:endParaRPr lang="en-GB" dirty="0"/>
          </a:p>
        </p:txBody>
      </p:sp>
      <p:sp>
        <p:nvSpPr>
          <p:cNvPr id="3" name="Content Placeholder 2"/>
          <p:cNvSpPr>
            <a:spLocks noGrp="1"/>
          </p:cNvSpPr>
          <p:nvPr>
            <p:ph idx="1"/>
          </p:nvPr>
        </p:nvSpPr>
        <p:spPr>
          <a:xfrm>
            <a:off x="475890" y="1402930"/>
            <a:ext cx="8029756" cy="4566549"/>
          </a:xfrm>
        </p:spPr>
        <p:txBody>
          <a:bodyPr>
            <a:normAutofit fontScale="85000" lnSpcReduction="10000"/>
          </a:bodyPr>
          <a:lstStyle/>
          <a:p>
            <a:r>
              <a:rPr lang="en-US" dirty="0"/>
              <a:t>Condensation slides its way down the window, leaving behind it a ribbon of smooth, murky darkness. The sheer suffocating heat and humidity inside suggests the number of drenched bodies seeking refuge from the relentless onslaught of rain. </a:t>
            </a:r>
            <a:endParaRPr lang="en-US" dirty="0" smtClean="0"/>
          </a:p>
          <a:p>
            <a:r>
              <a:rPr lang="en-US" dirty="0" smtClean="0"/>
              <a:t>In </a:t>
            </a:r>
            <a:r>
              <a:rPr lang="en-US" dirty="0"/>
              <a:t>one corner, a single teacher loses the battle to restrain a group of shouting children and is swamped in a wave of uniformed bodies. </a:t>
            </a:r>
            <a:endParaRPr lang="en-US" dirty="0" smtClean="0"/>
          </a:p>
          <a:p>
            <a:r>
              <a:rPr lang="en-US" dirty="0" smtClean="0"/>
              <a:t>Buzzing </a:t>
            </a:r>
            <a:r>
              <a:rPr lang="en-US" dirty="0"/>
              <a:t>with anticipation, their instincts triggered by the promise of food, the mass of children charges past him into the canteen. Dragging back some small measure of control, he finally manages to stem the flow and continues to thin out the crowd at a steadier pace with many jealous glances towards the table where several of his fellow teachers lounge, indulging in a few sweet, children-free minutes.</a:t>
            </a:r>
          </a:p>
          <a:p>
            <a:endParaRPr lang="en-GB" dirty="0"/>
          </a:p>
        </p:txBody>
      </p:sp>
      <p:sp>
        <p:nvSpPr>
          <p:cNvPr id="4" name="TextBox 3"/>
          <p:cNvSpPr txBox="1"/>
          <p:nvPr/>
        </p:nvSpPr>
        <p:spPr>
          <a:xfrm>
            <a:off x="8867956" y="1402930"/>
            <a:ext cx="3079629" cy="3693319"/>
          </a:xfrm>
          <a:prstGeom prst="rect">
            <a:avLst/>
          </a:prstGeom>
          <a:noFill/>
        </p:spPr>
        <p:txBody>
          <a:bodyPr wrap="square" rtlCol="0">
            <a:spAutoFit/>
          </a:bodyPr>
          <a:lstStyle/>
          <a:p>
            <a:pPr marL="342900" indent="-342900">
              <a:buAutoNum type="arabicPeriod"/>
            </a:pPr>
            <a:r>
              <a:rPr lang="en-GB" dirty="0" smtClean="0"/>
              <a:t>Vivid imagery (slides its way down) personified </a:t>
            </a:r>
          </a:p>
          <a:p>
            <a:pPr marL="342900" indent="-342900">
              <a:buAutoNum type="arabicPeriod"/>
            </a:pPr>
            <a:endParaRPr lang="en-GB" dirty="0"/>
          </a:p>
          <a:p>
            <a:pPr marL="342900" indent="-342900">
              <a:buAutoNum type="arabicPeriod"/>
            </a:pPr>
            <a:r>
              <a:rPr lang="en-GB" dirty="0" smtClean="0"/>
              <a:t>Adjectives “smooth, murky”</a:t>
            </a:r>
          </a:p>
          <a:p>
            <a:pPr marL="342900" indent="-342900">
              <a:buAutoNum type="arabicPeriod"/>
            </a:pPr>
            <a:endParaRPr lang="en-GB" dirty="0"/>
          </a:p>
          <a:p>
            <a:pPr marL="342900" indent="-342900">
              <a:buAutoNum type="arabicPeriod"/>
            </a:pPr>
            <a:r>
              <a:rPr lang="en-GB" dirty="0" smtClean="0"/>
              <a:t>Metaphor of ”battle” </a:t>
            </a:r>
          </a:p>
          <a:p>
            <a:pPr marL="342900" indent="-342900">
              <a:buAutoNum type="arabicPeriod"/>
            </a:pPr>
            <a:endParaRPr lang="en-GB" dirty="0"/>
          </a:p>
          <a:p>
            <a:pPr marL="342900" indent="-342900">
              <a:buAutoNum type="arabicPeriod"/>
            </a:pPr>
            <a:r>
              <a:rPr lang="en-GB" dirty="0" smtClean="0"/>
              <a:t>Onomatopoeia “buzzing” </a:t>
            </a:r>
          </a:p>
          <a:p>
            <a:pPr marL="342900" indent="-342900">
              <a:buAutoNum type="arabicPeriod"/>
            </a:pPr>
            <a:endParaRPr lang="en-GB" dirty="0"/>
          </a:p>
          <a:p>
            <a:pPr marL="342900" indent="-342900">
              <a:buAutoNum type="arabicPeriod"/>
            </a:pPr>
            <a:r>
              <a:rPr lang="en-GB" dirty="0" smtClean="0"/>
              <a:t>“flow” </a:t>
            </a:r>
            <a:r>
              <a:rPr lang="en-GB" dirty="0" smtClean="0">
                <a:solidFill>
                  <a:srgbClr val="FF0000"/>
                </a:solidFill>
              </a:rPr>
              <a:t>metaphor – slightly humorously dehumanising the students </a:t>
            </a:r>
            <a:endParaRPr lang="en-GB" dirty="0">
              <a:solidFill>
                <a:srgbClr val="FF0000"/>
              </a:solidFill>
            </a:endParaRPr>
          </a:p>
        </p:txBody>
      </p:sp>
    </p:spTree>
    <p:extLst>
      <p:ext uri="{BB962C8B-B14F-4D97-AF65-F5344CB8AC3E}">
        <p14:creationId xmlns:p14="http://schemas.microsoft.com/office/powerpoint/2010/main" val="1259145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24232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97" y="78140"/>
            <a:ext cx="6763719" cy="750753"/>
          </a:xfrm>
        </p:spPr>
        <p:txBody>
          <a:bodyPr/>
          <a:lstStyle/>
          <a:p>
            <a:r>
              <a:rPr lang="en-US" dirty="0" smtClean="0"/>
              <a:t>Lord of the Rings – Mordor: </a:t>
            </a:r>
            <a:endParaRPr lang="en-US" dirty="0"/>
          </a:p>
        </p:txBody>
      </p:sp>
      <p:sp>
        <p:nvSpPr>
          <p:cNvPr id="3" name="Content Placeholder 2"/>
          <p:cNvSpPr>
            <a:spLocks noGrp="1"/>
          </p:cNvSpPr>
          <p:nvPr>
            <p:ph idx="1"/>
          </p:nvPr>
        </p:nvSpPr>
        <p:spPr>
          <a:xfrm>
            <a:off x="368343" y="828893"/>
            <a:ext cx="11216932" cy="4633993"/>
          </a:xfrm>
        </p:spPr>
        <p:txBody>
          <a:bodyPr>
            <a:noAutofit/>
          </a:bodyPr>
          <a:lstStyle/>
          <a:p>
            <a:r>
              <a:rPr lang="en-GB" sz="4400" dirty="0" smtClean="0"/>
              <a:t>1‘The </a:t>
            </a:r>
            <a:r>
              <a:rPr lang="en-GB" sz="4400" dirty="0"/>
              <a:t>gasping pools were choked with ash and crawling muds, sickly white and grey, as if the mountains had </a:t>
            </a:r>
            <a:r>
              <a:rPr lang="en-GB" sz="4400" dirty="0" smtClean="0"/>
              <a:t>vomited </a:t>
            </a:r>
            <a:r>
              <a:rPr lang="en-GB" sz="4400" dirty="0"/>
              <a:t>the filth of their entrails upon the lands about. High mounds of crushed and powdered rock, great cones of earth fire-blasted and poison-stained, stood like an obscene graveyard in endless rows, slowly revealed in the reluctant light.’</a:t>
            </a:r>
            <a:endParaRPr lang="en-US" sz="4400" dirty="0"/>
          </a:p>
        </p:txBody>
      </p:sp>
    </p:spTree>
    <p:extLst>
      <p:ext uri="{BB962C8B-B14F-4D97-AF65-F5344CB8AC3E}">
        <p14:creationId xmlns:p14="http://schemas.microsoft.com/office/powerpoint/2010/main" val="695077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Feedback -  </a:t>
            </a:r>
            <a:r>
              <a:rPr lang="en-US" dirty="0">
                <a:solidFill>
                  <a:srgbClr val="FF0000"/>
                </a:solidFill>
              </a:rPr>
              <a:t>Alliteration</a:t>
            </a:r>
            <a:r>
              <a:rPr lang="en-US" dirty="0"/>
              <a:t> </a:t>
            </a:r>
            <a:r>
              <a:rPr lang="en-US" dirty="0">
                <a:solidFill>
                  <a:srgbClr val="7030A0"/>
                </a:solidFill>
              </a:rPr>
              <a:t>emphasises</a:t>
            </a:r>
            <a:r>
              <a:rPr lang="en-US" dirty="0"/>
              <a:t> how much it’s </a:t>
            </a:r>
            <a:r>
              <a:rPr lang="en-US" dirty="0">
                <a:solidFill>
                  <a:srgbClr val="00B050"/>
                </a:solidFill>
              </a:rPr>
              <a:t>spreading</a:t>
            </a:r>
            <a:r>
              <a:rPr lang="en-US" dirty="0"/>
              <a:t>…</a:t>
            </a:r>
            <a:br>
              <a:rPr lang="en-US" dirty="0"/>
            </a:br>
            <a:endParaRPr lang="en-US" dirty="0"/>
          </a:p>
        </p:txBody>
      </p:sp>
      <p:sp>
        <p:nvSpPr>
          <p:cNvPr id="3" name="Content Placeholder 2"/>
          <p:cNvSpPr>
            <a:spLocks noGrp="1"/>
          </p:cNvSpPr>
          <p:nvPr>
            <p:ph idx="1"/>
          </p:nvPr>
        </p:nvSpPr>
        <p:spPr>
          <a:xfrm>
            <a:off x="493986" y="1555530"/>
            <a:ext cx="11340662" cy="4708635"/>
          </a:xfrm>
        </p:spPr>
        <p:txBody>
          <a:bodyPr/>
          <a:lstStyle/>
          <a:p>
            <a:r>
              <a:rPr lang="en-US" sz="4000" dirty="0" smtClean="0"/>
              <a:t>(device) </a:t>
            </a:r>
            <a:r>
              <a:rPr lang="en-US" sz="4000" b="1" dirty="0" smtClean="0"/>
              <a:t>emphasises</a:t>
            </a:r>
            <a:r>
              <a:rPr lang="en-US" sz="4000" dirty="0" smtClean="0"/>
              <a:t>…   (spreading/seriousness) </a:t>
            </a:r>
          </a:p>
          <a:p>
            <a:r>
              <a:rPr lang="en-US" sz="4000" dirty="0" smtClean="0"/>
              <a:t>(device) highlights…</a:t>
            </a:r>
          </a:p>
          <a:p>
            <a:r>
              <a:rPr lang="en-US" sz="4000" dirty="0" smtClean="0"/>
              <a:t>(device) heightens… </a:t>
            </a:r>
          </a:p>
          <a:p>
            <a:r>
              <a:rPr lang="en-US" sz="4000" dirty="0" smtClean="0"/>
              <a:t>(device) creates a strong imagery of…</a:t>
            </a:r>
          </a:p>
          <a:p>
            <a:r>
              <a:rPr lang="en-US" sz="4000" dirty="0" smtClean="0"/>
              <a:t>The writer utilises a (device)  to give us the impression of…</a:t>
            </a:r>
          </a:p>
          <a:p>
            <a:r>
              <a:rPr lang="en-US" sz="4000" dirty="0" smtClean="0"/>
              <a:t>The (device) develops a strong atmosphere of…</a:t>
            </a:r>
          </a:p>
          <a:p>
            <a:endParaRPr lang="en-US" dirty="0"/>
          </a:p>
          <a:p>
            <a:endParaRPr lang="en-US" dirty="0"/>
          </a:p>
        </p:txBody>
      </p:sp>
    </p:spTree>
    <p:extLst>
      <p:ext uri="{BB962C8B-B14F-4D97-AF65-F5344CB8AC3E}">
        <p14:creationId xmlns:p14="http://schemas.microsoft.com/office/powerpoint/2010/main" val="1160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196"/>
            <a:ext cx="10515600" cy="1325563"/>
          </a:xfrm>
        </p:spPr>
        <p:txBody>
          <a:bodyPr/>
          <a:lstStyle/>
          <a:p>
            <a:r>
              <a:rPr lang="en-GB" dirty="0" smtClean="0"/>
              <a:t>2 - Jaws</a:t>
            </a:r>
            <a:endParaRPr lang="en-GB" dirty="0"/>
          </a:p>
        </p:txBody>
      </p:sp>
      <p:sp>
        <p:nvSpPr>
          <p:cNvPr id="3" name="Content Placeholder 2"/>
          <p:cNvSpPr>
            <a:spLocks noGrp="1"/>
          </p:cNvSpPr>
          <p:nvPr>
            <p:ph idx="1"/>
          </p:nvPr>
        </p:nvSpPr>
        <p:spPr>
          <a:xfrm>
            <a:off x="544902" y="1066499"/>
            <a:ext cx="10721196" cy="4730452"/>
          </a:xfrm>
        </p:spPr>
        <p:txBody>
          <a:bodyPr>
            <a:noAutofit/>
          </a:bodyPr>
          <a:lstStyle/>
          <a:p>
            <a:r>
              <a:rPr lang="en-US" sz="3200" dirty="0"/>
              <a:t> At thirty-five feet of water, sunlight dies. At a depth of 35 feet, the pressure is like being squeezed on all sides with the weight of a house. At 35 feet, the ocean becomes a tomb of silent, freezing cramped emptiness. Near emptiness. The colossal, bullet-grey fish slithered slowly, its tail waving just enough to maintain motion. It saw nothing, for the water was murky with motes of vegetation — it didn’t need to see when its nose was as fine-tuned as a radar. The fish had been moving parallel to the shoreline. Now it turned. It began banking slightly, and followed the bottom gradually upward. The fish perceived more light in the water; still it saw nothing. But its scent-glands began to tingle…</a:t>
            </a:r>
            <a:r>
              <a:rPr lang="en-US" sz="3200" dirty="0" smtClean="0">
                <a:effectLst/>
              </a:rPr>
              <a:t> </a:t>
            </a:r>
            <a:endParaRPr lang="en-GB" sz="3200" dirty="0"/>
          </a:p>
        </p:txBody>
      </p:sp>
    </p:spTree>
    <p:extLst>
      <p:ext uri="{BB962C8B-B14F-4D97-AF65-F5344CB8AC3E}">
        <p14:creationId xmlns:p14="http://schemas.microsoft.com/office/powerpoint/2010/main" val="200485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The Fair </a:t>
            </a:r>
            <a:endParaRPr lang="en-GB" dirty="0"/>
          </a:p>
        </p:txBody>
      </p:sp>
      <p:sp>
        <p:nvSpPr>
          <p:cNvPr id="3" name="Content Placeholder 2"/>
          <p:cNvSpPr>
            <a:spLocks noGrp="1"/>
          </p:cNvSpPr>
          <p:nvPr>
            <p:ph idx="1"/>
          </p:nvPr>
        </p:nvSpPr>
        <p:spPr>
          <a:xfrm>
            <a:off x="337868" y="1463316"/>
            <a:ext cx="11100758" cy="4695944"/>
          </a:xfrm>
        </p:spPr>
        <p:txBody>
          <a:bodyPr>
            <a:normAutofit/>
          </a:bodyPr>
          <a:lstStyle/>
          <a:p>
            <a:r>
              <a:rPr lang="en-US" sz="3200" dirty="0"/>
              <a:t>Dazzling those around, the bright lights flash, almost blinding any who dare to look their way.  The cacophony of sounds, each clashing horribly with the next, is almost deafening.  The acrid taste of diesel fumes burns the back of the throat of anyone who gets too close to the rickety Teacup ride.</a:t>
            </a:r>
          </a:p>
          <a:p>
            <a:r>
              <a:rPr lang="en-US" sz="3200" dirty="0"/>
              <a:t>A group of excitable toddlers are being herded along by over protective mothers - bobbing along like brightly shining Chinese lanterns.  One lags behind, gazing wistfully at the </a:t>
            </a:r>
            <a:r>
              <a:rPr lang="en-US" sz="3200" dirty="0" err="1"/>
              <a:t>waltzers</a:t>
            </a:r>
            <a:r>
              <a:rPr lang="en-US" sz="3200" dirty="0"/>
              <a:t>, while his mother tries to persuade him to go on the Teacups.</a:t>
            </a:r>
          </a:p>
          <a:p>
            <a:endParaRPr lang="en-GB" sz="3200" dirty="0"/>
          </a:p>
        </p:txBody>
      </p:sp>
    </p:spTree>
    <p:extLst>
      <p:ext uri="{BB962C8B-B14F-4D97-AF65-F5344CB8AC3E}">
        <p14:creationId xmlns:p14="http://schemas.microsoft.com/office/powerpoint/2010/main" val="1884833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4 - The Beach</a:t>
            </a:r>
            <a:endParaRPr lang="en-GB" dirty="0"/>
          </a:p>
        </p:txBody>
      </p:sp>
      <p:sp>
        <p:nvSpPr>
          <p:cNvPr id="3" name="Content Placeholder 2"/>
          <p:cNvSpPr>
            <a:spLocks noGrp="1"/>
          </p:cNvSpPr>
          <p:nvPr>
            <p:ph idx="1"/>
          </p:nvPr>
        </p:nvSpPr>
        <p:spPr>
          <a:xfrm>
            <a:off x="381000" y="1523699"/>
            <a:ext cx="11212902" cy="4601055"/>
          </a:xfrm>
        </p:spPr>
        <p:txBody>
          <a:bodyPr>
            <a:normAutofit/>
          </a:bodyPr>
          <a:lstStyle/>
          <a:p>
            <a:r>
              <a:rPr lang="en-US" dirty="0"/>
              <a:t>Carefully choosing their places among the sea of sunbathers, the new arrivals to the beach lay down their towels on the glistening sand as a red-faced toddler chants, "I want ice cream, I want ice cream!" as he passes the </a:t>
            </a:r>
            <a:r>
              <a:rPr lang="en-US" dirty="0" err="1"/>
              <a:t>multicoloured</a:t>
            </a:r>
            <a:r>
              <a:rPr lang="en-US" dirty="0"/>
              <a:t> van with his already exasperated mother.</a:t>
            </a:r>
          </a:p>
          <a:p>
            <a:r>
              <a:rPr lang="en-US" dirty="0"/>
              <a:t>Shops and cafés line the beach, a cool summer's breeze wafting the </a:t>
            </a:r>
            <a:r>
              <a:rPr lang="en-US" dirty="0" err="1"/>
              <a:t>savoury</a:t>
            </a:r>
            <a:r>
              <a:rPr lang="en-US" dirty="0"/>
              <a:t> scent of hotdogs and burgers towards beach-goers and tourists, tempting them to buy the delicious treats.  Seagulls circle the beach like vultures, occasionally pouncing on an empty crisps packet or fallen ice cream, only to be scared away by intrigued children or angry parents.</a:t>
            </a:r>
          </a:p>
          <a:p>
            <a:r>
              <a:rPr lang="en-US" dirty="0"/>
              <a:t>Lounging on their luxurious houseboats, the wealthy residents of the marina gaze out to sea</a:t>
            </a:r>
            <a:r>
              <a:rPr lang="en-US" dirty="0" smtClean="0">
                <a:effectLst/>
              </a:rPr>
              <a:t> </a:t>
            </a:r>
            <a:endParaRPr lang="en-GB" dirty="0"/>
          </a:p>
        </p:txBody>
      </p:sp>
    </p:spTree>
    <p:extLst>
      <p:ext uri="{BB962C8B-B14F-4D97-AF65-F5344CB8AC3E}">
        <p14:creationId xmlns:p14="http://schemas.microsoft.com/office/powerpoint/2010/main" val="892720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5 - The </a:t>
            </a:r>
            <a:r>
              <a:rPr lang="en-GB" dirty="0" smtClean="0"/>
              <a:t>Dinner/Dining Hall </a:t>
            </a:r>
            <a:endParaRPr lang="en-GB" dirty="0"/>
          </a:p>
        </p:txBody>
      </p:sp>
      <p:sp>
        <p:nvSpPr>
          <p:cNvPr id="3" name="Content Placeholder 2"/>
          <p:cNvSpPr>
            <a:spLocks noGrp="1"/>
          </p:cNvSpPr>
          <p:nvPr>
            <p:ph idx="1"/>
          </p:nvPr>
        </p:nvSpPr>
        <p:spPr>
          <a:xfrm>
            <a:off x="475889" y="1402930"/>
            <a:ext cx="11100759" cy="4670065"/>
          </a:xfrm>
        </p:spPr>
        <p:txBody>
          <a:bodyPr>
            <a:normAutofit lnSpcReduction="10000"/>
          </a:bodyPr>
          <a:lstStyle/>
          <a:p>
            <a:r>
              <a:rPr lang="en-US" dirty="0"/>
              <a:t>Condensation slides its way down the window, leaving behind it a ribbon of smooth, murky darkness. The sheer suffocating heat and humidity inside suggests the number of drenched bodies seeking refuge from the relentless onslaught of rain. </a:t>
            </a:r>
            <a:endParaRPr lang="en-US" dirty="0" smtClean="0"/>
          </a:p>
          <a:p>
            <a:r>
              <a:rPr lang="en-US" dirty="0" smtClean="0"/>
              <a:t>In </a:t>
            </a:r>
            <a:r>
              <a:rPr lang="en-US" dirty="0"/>
              <a:t>one corner, a single teacher loses the battle to restrain a group of shouting children and is swamped in a wave of uniformed bodies. </a:t>
            </a:r>
            <a:endParaRPr lang="en-US" dirty="0" smtClean="0"/>
          </a:p>
          <a:p>
            <a:r>
              <a:rPr lang="en-US" dirty="0" smtClean="0"/>
              <a:t>Buzzing </a:t>
            </a:r>
            <a:r>
              <a:rPr lang="en-US" dirty="0"/>
              <a:t>with anticipation, their instincts triggered by the promise of food, the mass of children charges past him into the canteen. Dragging back some small measure of control, he finally manages to stem the flow and continues to thin out the crowd at a steadier pace with many jealous glances towards the table where several of his fellow teachers lounge, indulging in a few sweet, children-free minutes.</a:t>
            </a:r>
          </a:p>
          <a:p>
            <a:endParaRPr lang="en-GB" dirty="0"/>
          </a:p>
        </p:txBody>
      </p:sp>
    </p:spTree>
    <p:extLst>
      <p:ext uri="{BB962C8B-B14F-4D97-AF65-F5344CB8AC3E}">
        <p14:creationId xmlns:p14="http://schemas.microsoft.com/office/powerpoint/2010/main" val="4708510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73214" y="2501464"/>
            <a:ext cx="5801710" cy="584775"/>
          </a:xfrm>
          <a:prstGeom prst="rect">
            <a:avLst/>
          </a:prstGeom>
          <a:solidFill>
            <a:schemeClr val="accent2">
              <a:lumMod val="60000"/>
              <a:lumOff val="40000"/>
            </a:schemeClr>
          </a:solidFill>
        </p:spPr>
        <p:txBody>
          <a:bodyPr wrap="square" rtlCol="0">
            <a:spAutoFit/>
          </a:bodyPr>
          <a:lstStyle/>
          <a:p>
            <a:r>
              <a:rPr lang="en-US" sz="3200" dirty="0" smtClean="0"/>
              <a:t>The fire was “happy </a:t>
            </a:r>
            <a:r>
              <a:rPr lang="en-US" sz="3200" dirty="0"/>
              <a:t>for a </a:t>
            </a:r>
            <a:r>
              <a:rPr lang="en-US" sz="3200" dirty="0" smtClean="0"/>
              <a:t>time…”</a:t>
            </a:r>
            <a:endParaRPr lang="en-US" sz="3200" dirty="0"/>
          </a:p>
        </p:txBody>
      </p:sp>
      <p:cxnSp>
        <p:nvCxnSpPr>
          <p:cNvPr id="6" name="Straight Arrow Connector 5"/>
          <p:cNvCxnSpPr/>
          <p:nvPr/>
        </p:nvCxnSpPr>
        <p:spPr>
          <a:xfrm flipH="1" flipV="1">
            <a:off x="3636579" y="1671145"/>
            <a:ext cx="315311" cy="746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346731" y="1671145"/>
            <a:ext cx="94593" cy="672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58207" y="3247697"/>
            <a:ext cx="693683" cy="378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659007" y="3243896"/>
            <a:ext cx="346841" cy="382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915807" y="3243896"/>
            <a:ext cx="52552" cy="5503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4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149882"/>
            <a:ext cx="10515600" cy="1325563"/>
          </a:xfrm>
        </p:spPr>
        <p:txBody>
          <a:bodyPr/>
          <a:lstStyle/>
          <a:p>
            <a:r>
              <a:rPr lang="en-US" dirty="0" smtClean="0"/>
              <a:t>Example	</a:t>
            </a:r>
            <a:endParaRPr lang="en-US" dirty="0"/>
          </a:p>
        </p:txBody>
      </p:sp>
      <p:sp>
        <p:nvSpPr>
          <p:cNvPr id="3" name="Content Placeholder 2"/>
          <p:cNvSpPr>
            <a:spLocks noGrp="1"/>
          </p:cNvSpPr>
          <p:nvPr>
            <p:ph idx="1"/>
          </p:nvPr>
        </p:nvSpPr>
        <p:spPr>
          <a:xfrm>
            <a:off x="218090" y="784341"/>
            <a:ext cx="11490434" cy="5952790"/>
          </a:xfrm>
        </p:spPr>
        <p:txBody>
          <a:bodyPr>
            <a:normAutofit/>
          </a:bodyPr>
          <a:lstStyle/>
          <a:p>
            <a:r>
              <a:rPr lang="en-US" sz="3200" dirty="0" smtClean="0"/>
              <a:t>Atkinson creates a </a:t>
            </a:r>
            <a:r>
              <a:rPr lang="en-US" sz="3200" u="sng" dirty="0" smtClean="0"/>
              <a:t>seriousness</a:t>
            </a:r>
            <a:r>
              <a:rPr lang="en-US" sz="3200" dirty="0" smtClean="0"/>
              <a:t> when the mother is “snoring in her bed”. The juxtaposing imagery of an oblivious mother to a dangerous, growing fire with repetition “hotter and hotter” and alliteration “flames found the wood” heightens the contrasting, unexpected imagery and emphasises the seriousness. The unexpected personification of a toddler “happy for a time” is used by Atkinson to create an image of spreading out of control, unchecked. </a:t>
            </a:r>
          </a:p>
          <a:p>
            <a:r>
              <a:rPr lang="en-US" sz="3200" dirty="0" smtClean="0"/>
              <a:t>Overall, the extended metaphor creates an impression of the </a:t>
            </a:r>
            <a:r>
              <a:rPr lang="en-US" sz="3200" u="sng" dirty="0" smtClean="0"/>
              <a:t>childlike quality </a:t>
            </a:r>
            <a:r>
              <a:rPr lang="en-US" sz="3200" dirty="0" smtClean="0"/>
              <a:t>of the fire “stretched” and alliterative “greedily gobbled” highlights the serious uncontrolled and spreading, wild nature of the fire. </a:t>
            </a:r>
            <a:endParaRPr lang="en-US" sz="3200" dirty="0"/>
          </a:p>
        </p:txBody>
      </p:sp>
    </p:spTree>
    <p:extLst>
      <p:ext uri="{BB962C8B-B14F-4D97-AF65-F5344CB8AC3E}">
        <p14:creationId xmlns:p14="http://schemas.microsoft.com/office/powerpoint/2010/main" val="280341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090" y="-149882"/>
            <a:ext cx="10515600" cy="1325563"/>
          </a:xfrm>
        </p:spPr>
        <p:txBody>
          <a:bodyPr/>
          <a:lstStyle/>
          <a:p>
            <a:r>
              <a:rPr lang="en-US" dirty="0" smtClean="0"/>
              <a:t>Example	</a:t>
            </a:r>
            <a:endParaRPr lang="en-US" dirty="0"/>
          </a:p>
        </p:txBody>
      </p:sp>
      <p:sp>
        <p:nvSpPr>
          <p:cNvPr id="3" name="Content Placeholder 2"/>
          <p:cNvSpPr>
            <a:spLocks noGrp="1"/>
          </p:cNvSpPr>
          <p:nvPr>
            <p:ph idx="1"/>
          </p:nvPr>
        </p:nvSpPr>
        <p:spPr>
          <a:xfrm>
            <a:off x="218090" y="784341"/>
            <a:ext cx="11490434" cy="5952790"/>
          </a:xfrm>
        </p:spPr>
        <p:txBody>
          <a:bodyPr>
            <a:normAutofit/>
          </a:bodyPr>
          <a:lstStyle/>
          <a:p>
            <a:r>
              <a:rPr lang="en-US" sz="3200" dirty="0" smtClean="0"/>
              <a:t>Atkinson creates a </a:t>
            </a:r>
            <a:r>
              <a:rPr lang="en-US" sz="3200" u="sng" dirty="0" smtClean="0">
                <a:solidFill>
                  <a:srgbClr val="00B050"/>
                </a:solidFill>
              </a:rPr>
              <a:t>seriousness</a:t>
            </a:r>
            <a:r>
              <a:rPr lang="en-US" sz="3200" dirty="0" smtClean="0"/>
              <a:t> when the mother is “snoring in her bed”. The </a:t>
            </a:r>
            <a:r>
              <a:rPr lang="en-US" sz="3200" dirty="0" smtClean="0">
                <a:solidFill>
                  <a:srgbClr val="FF0000"/>
                </a:solidFill>
              </a:rPr>
              <a:t>juxtaposing imagery </a:t>
            </a:r>
            <a:r>
              <a:rPr lang="en-US" sz="3200" dirty="0" smtClean="0"/>
              <a:t>of an oblivious mother to a dangerous, growing fire with </a:t>
            </a:r>
            <a:r>
              <a:rPr lang="en-US" sz="3200" dirty="0" smtClean="0">
                <a:solidFill>
                  <a:srgbClr val="FF0000"/>
                </a:solidFill>
              </a:rPr>
              <a:t>repetition</a:t>
            </a:r>
            <a:r>
              <a:rPr lang="en-US" sz="3200" dirty="0" smtClean="0"/>
              <a:t> “hotter and hotter” and </a:t>
            </a:r>
            <a:r>
              <a:rPr lang="en-US" sz="3200" dirty="0" smtClean="0">
                <a:solidFill>
                  <a:srgbClr val="FF0000"/>
                </a:solidFill>
              </a:rPr>
              <a:t>alliteration</a:t>
            </a:r>
            <a:r>
              <a:rPr lang="en-US" sz="3200" dirty="0" smtClean="0"/>
              <a:t> “flames found the wood” </a:t>
            </a:r>
            <a:r>
              <a:rPr lang="en-US" sz="3200" b="1" dirty="0" smtClean="0">
                <a:solidFill>
                  <a:srgbClr val="7030A0"/>
                </a:solidFill>
              </a:rPr>
              <a:t>heightens </a:t>
            </a:r>
            <a:r>
              <a:rPr lang="en-US" sz="3200" dirty="0" smtClean="0"/>
              <a:t>the</a:t>
            </a:r>
            <a:r>
              <a:rPr lang="en-US" sz="3200" b="1" dirty="0" smtClean="0">
                <a:solidFill>
                  <a:srgbClr val="7030A0"/>
                </a:solidFill>
              </a:rPr>
              <a:t> </a:t>
            </a:r>
            <a:r>
              <a:rPr lang="en-US" sz="3200" dirty="0" smtClean="0"/>
              <a:t>contrasting, unexpected </a:t>
            </a:r>
            <a:r>
              <a:rPr lang="en-US" sz="3200" dirty="0" smtClean="0">
                <a:solidFill>
                  <a:srgbClr val="FF0000"/>
                </a:solidFill>
              </a:rPr>
              <a:t>imagery</a:t>
            </a:r>
            <a:r>
              <a:rPr lang="en-US" sz="3200" dirty="0" smtClean="0"/>
              <a:t> and </a:t>
            </a:r>
            <a:r>
              <a:rPr lang="en-US" sz="3200" b="1" dirty="0" smtClean="0">
                <a:solidFill>
                  <a:srgbClr val="7030A0"/>
                </a:solidFill>
              </a:rPr>
              <a:t>emphasises</a:t>
            </a:r>
            <a:r>
              <a:rPr lang="en-US" sz="3200" dirty="0" smtClean="0"/>
              <a:t> the </a:t>
            </a:r>
            <a:r>
              <a:rPr lang="en-US" sz="3200" dirty="0" smtClean="0">
                <a:solidFill>
                  <a:srgbClr val="00B050"/>
                </a:solidFill>
              </a:rPr>
              <a:t>seriousness</a:t>
            </a:r>
            <a:r>
              <a:rPr lang="en-US" sz="3200" dirty="0" smtClean="0"/>
              <a:t>. The unexpected </a:t>
            </a:r>
            <a:r>
              <a:rPr lang="en-US" sz="3200" dirty="0" smtClean="0">
                <a:solidFill>
                  <a:srgbClr val="FF0000"/>
                </a:solidFill>
              </a:rPr>
              <a:t>personification</a:t>
            </a:r>
            <a:r>
              <a:rPr lang="en-US" sz="3200" dirty="0" smtClean="0"/>
              <a:t> of a toddler “happy for a time” is </a:t>
            </a:r>
            <a:r>
              <a:rPr lang="en-US" sz="3200" b="1" dirty="0" smtClean="0">
                <a:solidFill>
                  <a:srgbClr val="7030A0"/>
                </a:solidFill>
              </a:rPr>
              <a:t>used by Atkinson to create an image </a:t>
            </a:r>
            <a:r>
              <a:rPr lang="en-US" sz="3200" dirty="0" smtClean="0"/>
              <a:t>of </a:t>
            </a:r>
            <a:r>
              <a:rPr lang="en-US" sz="3200" dirty="0" smtClean="0">
                <a:solidFill>
                  <a:srgbClr val="00B050"/>
                </a:solidFill>
              </a:rPr>
              <a:t>spreading</a:t>
            </a:r>
            <a:r>
              <a:rPr lang="en-US" sz="3200" dirty="0" smtClean="0"/>
              <a:t> out of control, unchecked. </a:t>
            </a:r>
          </a:p>
          <a:p>
            <a:r>
              <a:rPr lang="en-US" sz="3200" dirty="0" smtClean="0"/>
              <a:t>Overall, the extended </a:t>
            </a:r>
            <a:r>
              <a:rPr lang="en-US" sz="3200" dirty="0" smtClean="0">
                <a:solidFill>
                  <a:srgbClr val="FF0000"/>
                </a:solidFill>
              </a:rPr>
              <a:t>metaphor</a:t>
            </a:r>
            <a:r>
              <a:rPr lang="en-US" sz="3200" dirty="0" smtClean="0"/>
              <a:t> </a:t>
            </a:r>
            <a:r>
              <a:rPr lang="en-US" sz="3200" b="1" dirty="0" smtClean="0">
                <a:solidFill>
                  <a:srgbClr val="7030A0"/>
                </a:solidFill>
              </a:rPr>
              <a:t>creates an impression of</a:t>
            </a:r>
            <a:r>
              <a:rPr lang="en-US" sz="3200" dirty="0" smtClean="0">
                <a:solidFill>
                  <a:srgbClr val="7030A0"/>
                </a:solidFill>
              </a:rPr>
              <a:t> </a:t>
            </a:r>
            <a:r>
              <a:rPr lang="en-US" sz="3200" dirty="0" smtClean="0"/>
              <a:t>the </a:t>
            </a:r>
            <a:r>
              <a:rPr lang="en-US" sz="3200" u="sng" dirty="0" smtClean="0"/>
              <a:t>childlike quality </a:t>
            </a:r>
            <a:r>
              <a:rPr lang="en-US" sz="3200" dirty="0" smtClean="0"/>
              <a:t>of the fire “stretched” and </a:t>
            </a:r>
            <a:r>
              <a:rPr lang="en-US" sz="3200" dirty="0" smtClean="0">
                <a:solidFill>
                  <a:srgbClr val="FF0000"/>
                </a:solidFill>
              </a:rPr>
              <a:t>alliterative</a:t>
            </a:r>
            <a:r>
              <a:rPr lang="en-US" sz="3200" dirty="0" smtClean="0"/>
              <a:t> “greedily gobbled” </a:t>
            </a:r>
            <a:r>
              <a:rPr lang="en-US" sz="3200" b="1" dirty="0" smtClean="0">
                <a:solidFill>
                  <a:srgbClr val="7030A0"/>
                </a:solidFill>
              </a:rPr>
              <a:t>highlights</a:t>
            </a:r>
            <a:r>
              <a:rPr lang="en-US" sz="3200" dirty="0" smtClean="0"/>
              <a:t> the </a:t>
            </a:r>
            <a:r>
              <a:rPr lang="en-US" sz="3200" dirty="0" smtClean="0">
                <a:solidFill>
                  <a:srgbClr val="00B050"/>
                </a:solidFill>
              </a:rPr>
              <a:t>serious</a:t>
            </a:r>
            <a:r>
              <a:rPr lang="en-US" sz="3200" dirty="0" smtClean="0"/>
              <a:t> uncontrolled and </a:t>
            </a:r>
            <a:r>
              <a:rPr lang="en-US" sz="3200" dirty="0" smtClean="0">
                <a:solidFill>
                  <a:srgbClr val="00B050"/>
                </a:solidFill>
              </a:rPr>
              <a:t>spreading</a:t>
            </a:r>
            <a:r>
              <a:rPr lang="en-US" sz="3200" dirty="0" smtClean="0"/>
              <a:t>, wild nature of the fire. </a:t>
            </a:r>
            <a:endParaRPr lang="en-US" sz="3200" dirty="0"/>
          </a:p>
        </p:txBody>
      </p:sp>
    </p:spTree>
    <p:extLst>
      <p:ext uri="{BB962C8B-B14F-4D97-AF65-F5344CB8AC3E}">
        <p14:creationId xmlns:p14="http://schemas.microsoft.com/office/powerpoint/2010/main" val="830451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0157" y="689675"/>
            <a:ext cx="2518474" cy="923330"/>
          </a:xfrm>
          <a:prstGeom prst="rect">
            <a:avLst/>
          </a:prstGeom>
          <a:solidFill>
            <a:srgbClr val="FFFF00"/>
          </a:solidFill>
        </p:spPr>
        <p:txBody>
          <a:bodyPr wrap="square" rtlCol="0">
            <a:spAutoFit/>
          </a:bodyPr>
          <a:lstStyle/>
          <a:p>
            <a:r>
              <a:rPr lang="en-GB" dirty="0" smtClean="0"/>
              <a:t>                             a   4</a:t>
            </a:r>
            <a:endParaRPr lang="en-GB" dirty="0"/>
          </a:p>
          <a:p>
            <a:endParaRPr lang="en-GB" dirty="0" smtClean="0"/>
          </a:p>
          <a:p>
            <a:r>
              <a:rPr lang="en-GB" dirty="0" smtClean="0"/>
              <a:t> </a:t>
            </a:r>
            <a:endParaRPr lang="en-GB" dirty="0"/>
          </a:p>
        </p:txBody>
      </p:sp>
      <p:pic>
        <p:nvPicPr>
          <p:cNvPr id="5" name="Picture 4"/>
          <p:cNvPicPr>
            <a:picLocks noChangeAspect="1"/>
          </p:cNvPicPr>
          <p:nvPr/>
        </p:nvPicPr>
        <p:blipFill>
          <a:blip r:embed="rId2"/>
          <a:stretch>
            <a:fillRect/>
          </a:stretch>
        </p:blipFill>
        <p:spPr>
          <a:xfrm>
            <a:off x="922149" y="858290"/>
            <a:ext cx="1332855" cy="654660"/>
          </a:xfrm>
          <a:prstGeom prst="rect">
            <a:avLst/>
          </a:prstGeom>
        </p:spPr>
      </p:pic>
      <p:sp>
        <p:nvSpPr>
          <p:cNvPr id="7" name="TextBox 6"/>
          <p:cNvSpPr txBox="1"/>
          <p:nvPr/>
        </p:nvSpPr>
        <p:spPr>
          <a:xfrm>
            <a:off x="255722" y="317715"/>
            <a:ext cx="340963" cy="369332"/>
          </a:xfrm>
          <a:prstGeom prst="rect">
            <a:avLst/>
          </a:prstGeom>
          <a:noFill/>
        </p:spPr>
        <p:txBody>
          <a:bodyPr wrap="square" rtlCol="0">
            <a:spAutoFit/>
          </a:bodyPr>
          <a:lstStyle/>
          <a:p>
            <a:r>
              <a:rPr lang="en-GB" dirty="0" smtClean="0"/>
              <a:t>1</a:t>
            </a:r>
            <a:endParaRPr lang="en-GB" dirty="0"/>
          </a:p>
        </p:txBody>
      </p:sp>
      <p:pic>
        <p:nvPicPr>
          <p:cNvPr id="11" name="Picture 10"/>
          <p:cNvPicPr>
            <a:picLocks noChangeAspect="1"/>
          </p:cNvPicPr>
          <p:nvPr/>
        </p:nvPicPr>
        <p:blipFill>
          <a:blip r:embed="rId3"/>
          <a:stretch>
            <a:fillRect/>
          </a:stretch>
        </p:blipFill>
        <p:spPr>
          <a:xfrm>
            <a:off x="4699215" y="540292"/>
            <a:ext cx="988663" cy="1290655"/>
          </a:xfrm>
          <a:prstGeom prst="rect">
            <a:avLst/>
          </a:prstGeom>
        </p:spPr>
      </p:pic>
      <p:sp>
        <p:nvSpPr>
          <p:cNvPr id="12" name="TextBox 11"/>
          <p:cNvSpPr txBox="1"/>
          <p:nvPr/>
        </p:nvSpPr>
        <p:spPr>
          <a:xfrm>
            <a:off x="5703376" y="858289"/>
            <a:ext cx="457200" cy="369332"/>
          </a:xfrm>
          <a:prstGeom prst="rect">
            <a:avLst/>
          </a:prstGeom>
          <a:noFill/>
        </p:spPr>
        <p:txBody>
          <a:bodyPr wrap="square" rtlCol="0">
            <a:spAutoFit/>
          </a:bodyPr>
          <a:lstStyle/>
          <a:p>
            <a:r>
              <a:rPr lang="en-GB" smtClean="0"/>
              <a:t>if</a:t>
            </a:r>
            <a:endParaRPr lang="en-GB"/>
          </a:p>
        </p:txBody>
      </p:sp>
      <p:pic>
        <p:nvPicPr>
          <p:cNvPr id="13" name="Picture 12"/>
          <p:cNvPicPr>
            <a:picLocks noChangeAspect="1"/>
          </p:cNvPicPr>
          <p:nvPr/>
        </p:nvPicPr>
        <p:blipFill>
          <a:blip r:embed="rId4"/>
          <a:stretch>
            <a:fillRect/>
          </a:stretch>
        </p:blipFill>
        <p:spPr>
          <a:xfrm>
            <a:off x="6037020" y="752320"/>
            <a:ext cx="641027" cy="581270"/>
          </a:xfrm>
          <a:prstGeom prst="rect">
            <a:avLst/>
          </a:prstGeom>
        </p:spPr>
      </p:pic>
      <p:sp>
        <p:nvSpPr>
          <p:cNvPr id="14" name="TextBox 13"/>
          <p:cNvSpPr txBox="1"/>
          <p:nvPr/>
        </p:nvSpPr>
        <p:spPr>
          <a:xfrm>
            <a:off x="6772759" y="858289"/>
            <a:ext cx="457200" cy="369332"/>
          </a:xfrm>
          <a:prstGeom prst="rect">
            <a:avLst/>
          </a:prstGeom>
          <a:noFill/>
        </p:spPr>
        <p:txBody>
          <a:bodyPr wrap="square" rtlCol="0">
            <a:spAutoFit/>
          </a:bodyPr>
          <a:lstStyle/>
          <a:p>
            <a:r>
              <a:rPr lang="en-GB" smtClean="0"/>
              <a:t>K </a:t>
            </a:r>
            <a:endParaRPr lang="en-GB"/>
          </a:p>
        </p:txBody>
      </p:sp>
      <p:pic>
        <p:nvPicPr>
          <p:cNvPr id="15" name="Picture 14"/>
          <p:cNvPicPr>
            <a:picLocks noChangeAspect="1"/>
          </p:cNvPicPr>
          <p:nvPr/>
        </p:nvPicPr>
        <p:blipFill>
          <a:blip r:embed="rId5"/>
          <a:stretch>
            <a:fillRect/>
          </a:stretch>
        </p:blipFill>
        <p:spPr>
          <a:xfrm>
            <a:off x="7121471" y="579774"/>
            <a:ext cx="1390453" cy="1042840"/>
          </a:xfrm>
          <a:prstGeom prst="rect">
            <a:avLst/>
          </a:prstGeom>
        </p:spPr>
      </p:pic>
      <p:sp>
        <p:nvSpPr>
          <p:cNvPr id="16" name="TextBox 15"/>
          <p:cNvSpPr txBox="1"/>
          <p:nvPr/>
        </p:nvSpPr>
        <p:spPr>
          <a:xfrm>
            <a:off x="4181744" y="317715"/>
            <a:ext cx="227524" cy="369332"/>
          </a:xfrm>
          <a:prstGeom prst="rect">
            <a:avLst/>
          </a:prstGeom>
          <a:noFill/>
        </p:spPr>
        <p:txBody>
          <a:bodyPr wrap="square" rtlCol="0">
            <a:spAutoFit/>
          </a:bodyPr>
          <a:lstStyle/>
          <a:p>
            <a:r>
              <a:rPr lang="en-GB" dirty="0" smtClean="0"/>
              <a:t>2</a:t>
            </a:r>
            <a:endParaRPr lang="en-GB" dirty="0"/>
          </a:p>
        </p:txBody>
      </p:sp>
      <p:sp>
        <p:nvSpPr>
          <p:cNvPr id="17" name="TextBox 16"/>
          <p:cNvSpPr txBox="1"/>
          <p:nvPr/>
        </p:nvSpPr>
        <p:spPr>
          <a:xfrm>
            <a:off x="426203" y="2425485"/>
            <a:ext cx="433954" cy="369332"/>
          </a:xfrm>
          <a:prstGeom prst="rect">
            <a:avLst/>
          </a:prstGeom>
          <a:noFill/>
        </p:spPr>
        <p:txBody>
          <a:bodyPr wrap="square" rtlCol="0">
            <a:spAutoFit/>
          </a:bodyPr>
          <a:lstStyle/>
          <a:p>
            <a:r>
              <a:rPr lang="en-GB" dirty="0" smtClean="0"/>
              <a:t>3</a:t>
            </a:r>
            <a:endParaRPr lang="en-GB" dirty="0"/>
          </a:p>
        </p:txBody>
      </p:sp>
      <p:pic>
        <p:nvPicPr>
          <p:cNvPr id="18" name="Picture 17"/>
          <p:cNvPicPr>
            <a:picLocks noChangeAspect="1"/>
          </p:cNvPicPr>
          <p:nvPr/>
        </p:nvPicPr>
        <p:blipFill>
          <a:blip r:embed="rId6"/>
          <a:stretch>
            <a:fillRect/>
          </a:stretch>
        </p:blipFill>
        <p:spPr>
          <a:xfrm>
            <a:off x="860157" y="2345711"/>
            <a:ext cx="802037" cy="528879"/>
          </a:xfrm>
          <a:prstGeom prst="rect">
            <a:avLst/>
          </a:prstGeom>
        </p:spPr>
      </p:pic>
      <p:pic>
        <p:nvPicPr>
          <p:cNvPr id="19" name="Picture 18"/>
          <p:cNvPicPr>
            <a:picLocks noChangeAspect="1"/>
          </p:cNvPicPr>
          <p:nvPr/>
        </p:nvPicPr>
        <p:blipFill>
          <a:blip r:embed="rId7"/>
          <a:stretch>
            <a:fillRect/>
          </a:stretch>
        </p:blipFill>
        <p:spPr>
          <a:xfrm>
            <a:off x="1655628" y="2086890"/>
            <a:ext cx="1198751" cy="1198751"/>
          </a:xfrm>
          <a:prstGeom prst="rect">
            <a:avLst/>
          </a:prstGeom>
        </p:spPr>
      </p:pic>
      <p:sp>
        <p:nvSpPr>
          <p:cNvPr id="20" name="TextBox 19"/>
          <p:cNvSpPr txBox="1"/>
          <p:nvPr/>
        </p:nvSpPr>
        <p:spPr>
          <a:xfrm>
            <a:off x="2854379" y="2425485"/>
            <a:ext cx="387458" cy="369332"/>
          </a:xfrm>
          <a:prstGeom prst="rect">
            <a:avLst/>
          </a:prstGeom>
          <a:noFill/>
        </p:spPr>
        <p:txBody>
          <a:bodyPr wrap="square" rtlCol="0">
            <a:spAutoFit/>
          </a:bodyPr>
          <a:lstStyle/>
          <a:p>
            <a:r>
              <a:rPr lang="en-GB" smtClean="0"/>
              <a:t>e</a:t>
            </a:r>
            <a:endParaRPr lang="en-GB"/>
          </a:p>
        </p:txBody>
      </p:sp>
      <p:sp>
        <p:nvSpPr>
          <p:cNvPr id="21" name="TextBox 20"/>
          <p:cNvSpPr txBox="1"/>
          <p:nvPr/>
        </p:nvSpPr>
        <p:spPr>
          <a:xfrm>
            <a:off x="3975315" y="2345711"/>
            <a:ext cx="433953" cy="369332"/>
          </a:xfrm>
          <a:prstGeom prst="rect">
            <a:avLst/>
          </a:prstGeom>
          <a:noFill/>
        </p:spPr>
        <p:txBody>
          <a:bodyPr wrap="square" rtlCol="0">
            <a:spAutoFit/>
          </a:bodyPr>
          <a:lstStyle/>
          <a:p>
            <a:r>
              <a:rPr lang="en-GB" dirty="0" smtClean="0"/>
              <a:t>4</a:t>
            </a:r>
            <a:endParaRPr lang="en-GB" dirty="0"/>
          </a:p>
        </p:txBody>
      </p:sp>
      <p:pic>
        <p:nvPicPr>
          <p:cNvPr id="22" name="Picture 21"/>
          <p:cNvPicPr>
            <a:picLocks noChangeAspect="1"/>
          </p:cNvPicPr>
          <p:nvPr/>
        </p:nvPicPr>
        <p:blipFill>
          <a:blip r:embed="rId8"/>
          <a:stretch>
            <a:fillRect/>
          </a:stretch>
        </p:blipFill>
        <p:spPr>
          <a:xfrm>
            <a:off x="4362773" y="2009892"/>
            <a:ext cx="1018040" cy="1040969"/>
          </a:xfrm>
          <a:prstGeom prst="rect">
            <a:avLst/>
          </a:prstGeom>
        </p:spPr>
      </p:pic>
      <p:sp>
        <p:nvSpPr>
          <p:cNvPr id="23" name="TextBox 22"/>
          <p:cNvSpPr txBox="1"/>
          <p:nvPr/>
        </p:nvSpPr>
        <p:spPr>
          <a:xfrm>
            <a:off x="5432156" y="2425485"/>
            <a:ext cx="325464" cy="369332"/>
          </a:xfrm>
          <a:prstGeom prst="rect">
            <a:avLst/>
          </a:prstGeom>
          <a:noFill/>
        </p:spPr>
        <p:txBody>
          <a:bodyPr wrap="square" rtlCol="0">
            <a:spAutoFit/>
          </a:bodyPr>
          <a:lstStyle/>
          <a:p>
            <a:r>
              <a:rPr lang="en-GB" dirty="0" smtClean="0"/>
              <a:t>r</a:t>
            </a:r>
            <a:endParaRPr lang="en-GB" dirty="0"/>
          </a:p>
        </p:txBody>
      </p:sp>
      <p:pic>
        <p:nvPicPr>
          <p:cNvPr id="24" name="Picture 23"/>
          <p:cNvPicPr>
            <a:picLocks noChangeAspect="1"/>
          </p:cNvPicPr>
          <p:nvPr/>
        </p:nvPicPr>
        <p:blipFill>
          <a:blip r:embed="rId9"/>
          <a:stretch>
            <a:fillRect/>
          </a:stretch>
        </p:blipFill>
        <p:spPr>
          <a:xfrm>
            <a:off x="5684003" y="2389579"/>
            <a:ext cx="1088756" cy="717948"/>
          </a:xfrm>
          <a:prstGeom prst="rect">
            <a:avLst/>
          </a:prstGeom>
        </p:spPr>
      </p:pic>
      <p:pic>
        <p:nvPicPr>
          <p:cNvPr id="25" name="Picture 24"/>
          <p:cNvPicPr>
            <a:picLocks noChangeAspect="1"/>
          </p:cNvPicPr>
          <p:nvPr/>
        </p:nvPicPr>
        <p:blipFill>
          <a:blip r:embed="rId5"/>
          <a:stretch>
            <a:fillRect/>
          </a:stretch>
        </p:blipFill>
        <p:spPr>
          <a:xfrm>
            <a:off x="6668100" y="2164845"/>
            <a:ext cx="1390453" cy="1042840"/>
          </a:xfrm>
          <a:prstGeom prst="rect">
            <a:avLst/>
          </a:prstGeom>
        </p:spPr>
      </p:pic>
      <p:sp>
        <p:nvSpPr>
          <p:cNvPr id="26" name="TextBox 25"/>
          <p:cNvSpPr txBox="1"/>
          <p:nvPr/>
        </p:nvSpPr>
        <p:spPr>
          <a:xfrm>
            <a:off x="251974" y="4228565"/>
            <a:ext cx="495946" cy="369332"/>
          </a:xfrm>
          <a:prstGeom prst="rect">
            <a:avLst/>
          </a:prstGeom>
          <a:noFill/>
        </p:spPr>
        <p:txBody>
          <a:bodyPr wrap="square" rtlCol="0">
            <a:spAutoFit/>
          </a:bodyPr>
          <a:lstStyle/>
          <a:p>
            <a:r>
              <a:rPr lang="en-GB" dirty="0" smtClean="0"/>
              <a:t>5</a:t>
            </a:r>
            <a:endParaRPr lang="en-GB" dirty="0"/>
          </a:p>
        </p:txBody>
      </p:sp>
      <p:pic>
        <p:nvPicPr>
          <p:cNvPr id="27" name="Picture 26"/>
          <p:cNvPicPr>
            <a:picLocks noChangeAspect="1"/>
          </p:cNvPicPr>
          <p:nvPr/>
        </p:nvPicPr>
        <p:blipFill>
          <a:blip r:embed="rId10"/>
          <a:stretch>
            <a:fillRect/>
          </a:stretch>
        </p:blipFill>
        <p:spPr>
          <a:xfrm>
            <a:off x="574432" y="4178270"/>
            <a:ext cx="1070037" cy="1018861"/>
          </a:xfrm>
          <a:prstGeom prst="rect">
            <a:avLst/>
          </a:prstGeom>
        </p:spPr>
      </p:pic>
      <p:sp>
        <p:nvSpPr>
          <p:cNvPr id="28" name="TextBox 27"/>
          <p:cNvSpPr txBox="1"/>
          <p:nvPr/>
        </p:nvSpPr>
        <p:spPr>
          <a:xfrm>
            <a:off x="1662194" y="4479010"/>
            <a:ext cx="375833" cy="369332"/>
          </a:xfrm>
          <a:prstGeom prst="rect">
            <a:avLst/>
          </a:prstGeom>
          <a:noFill/>
        </p:spPr>
        <p:txBody>
          <a:bodyPr wrap="square" rtlCol="0">
            <a:spAutoFit/>
          </a:bodyPr>
          <a:lstStyle/>
          <a:p>
            <a:r>
              <a:rPr lang="en-GB" smtClean="0"/>
              <a:t>O </a:t>
            </a:r>
            <a:endParaRPr lang="en-GB"/>
          </a:p>
        </p:txBody>
      </p:sp>
      <p:pic>
        <p:nvPicPr>
          <p:cNvPr id="29" name="Picture 28"/>
          <p:cNvPicPr>
            <a:picLocks noChangeAspect="1"/>
          </p:cNvPicPr>
          <p:nvPr/>
        </p:nvPicPr>
        <p:blipFill>
          <a:blip r:embed="rId11"/>
          <a:stretch>
            <a:fillRect/>
          </a:stretch>
        </p:blipFill>
        <p:spPr>
          <a:xfrm>
            <a:off x="2018609" y="4158243"/>
            <a:ext cx="1285171" cy="1010866"/>
          </a:xfrm>
          <a:prstGeom prst="rect">
            <a:avLst/>
          </a:prstGeom>
        </p:spPr>
      </p:pic>
      <p:sp>
        <p:nvSpPr>
          <p:cNvPr id="30" name="TextBox 29"/>
          <p:cNvSpPr txBox="1"/>
          <p:nvPr/>
        </p:nvSpPr>
        <p:spPr>
          <a:xfrm>
            <a:off x="3378631" y="4547439"/>
            <a:ext cx="294467" cy="369332"/>
          </a:xfrm>
          <a:prstGeom prst="rect">
            <a:avLst/>
          </a:prstGeom>
          <a:noFill/>
        </p:spPr>
        <p:txBody>
          <a:bodyPr wrap="square" rtlCol="0">
            <a:spAutoFit/>
          </a:bodyPr>
          <a:lstStyle/>
          <a:p>
            <a:r>
              <a:rPr lang="en-GB" dirty="0" smtClean="0"/>
              <a:t>O</a:t>
            </a:r>
            <a:endParaRPr lang="en-GB" dirty="0"/>
          </a:p>
        </p:txBody>
      </p:sp>
      <p:pic>
        <p:nvPicPr>
          <p:cNvPr id="31" name="Picture 30"/>
          <p:cNvPicPr>
            <a:picLocks noChangeAspect="1"/>
          </p:cNvPicPr>
          <p:nvPr/>
        </p:nvPicPr>
        <p:blipFill>
          <a:blip r:embed="rId12"/>
          <a:stretch>
            <a:fillRect/>
          </a:stretch>
        </p:blipFill>
        <p:spPr>
          <a:xfrm>
            <a:off x="3812119" y="4432815"/>
            <a:ext cx="1194298" cy="597149"/>
          </a:xfrm>
          <a:prstGeom prst="rect">
            <a:avLst/>
          </a:prstGeom>
        </p:spPr>
      </p:pic>
      <p:cxnSp>
        <p:nvCxnSpPr>
          <p:cNvPr id="33" name="Straight Arrow Connector 32"/>
          <p:cNvCxnSpPr/>
          <p:nvPr/>
        </p:nvCxnSpPr>
        <p:spPr>
          <a:xfrm flipV="1">
            <a:off x="4409268" y="4916771"/>
            <a:ext cx="232474" cy="39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83444" y="4547439"/>
            <a:ext cx="619932" cy="369332"/>
          </a:xfrm>
          <a:prstGeom prst="rect">
            <a:avLst/>
          </a:prstGeom>
          <a:noFill/>
        </p:spPr>
        <p:txBody>
          <a:bodyPr wrap="square" rtlCol="0">
            <a:spAutoFit/>
          </a:bodyPr>
          <a:lstStyle/>
          <a:p>
            <a:r>
              <a:rPr lang="en-GB" dirty="0" smtClean="0"/>
              <a:t>ah</a:t>
            </a:r>
            <a:endParaRPr lang="en-GB" dirty="0"/>
          </a:p>
        </p:txBody>
      </p:sp>
      <p:sp>
        <p:nvSpPr>
          <p:cNvPr id="35" name="TextBox 34"/>
          <p:cNvSpPr txBox="1"/>
          <p:nvPr/>
        </p:nvSpPr>
        <p:spPr>
          <a:xfrm>
            <a:off x="6357533" y="3913322"/>
            <a:ext cx="310567" cy="369332"/>
          </a:xfrm>
          <a:prstGeom prst="rect">
            <a:avLst/>
          </a:prstGeom>
          <a:noFill/>
        </p:spPr>
        <p:txBody>
          <a:bodyPr wrap="square" rtlCol="0">
            <a:spAutoFit/>
          </a:bodyPr>
          <a:lstStyle/>
          <a:p>
            <a:r>
              <a:rPr lang="en-GB" dirty="0" smtClean="0"/>
              <a:t>6</a:t>
            </a:r>
            <a:endParaRPr lang="en-GB" dirty="0"/>
          </a:p>
        </p:txBody>
      </p:sp>
      <p:pic>
        <p:nvPicPr>
          <p:cNvPr id="36" name="Picture 35"/>
          <p:cNvPicPr>
            <a:picLocks noChangeAspect="1"/>
          </p:cNvPicPr>
          <p:nvPr/>
        </p:nvPicPr>
        <p:blipFill>
          <a:blip r:embed="rId13"/>
          <a:stretch>
            <a:fillRect/>
          </a:stretch>
        </p:blipFill>
        <p:spPr>
          <a:xfrm>
            <a:off x="6668100" y="4144909"/>
            <a:ext cx="874748" cy="655217"/>
          </a:xfrm>
          <a:prstGeom prst="rect">
            <a:avLst/>
          </a:prstGeom>
        </p:spPr>
      </p:pic>
      <p:pic>
        <p:nvPicPr>
          <p:cNvPr id="37" name="Picture 36"/>
          <p:cNvPicPr>
            <a:picLocks noChangeAspect="1"/>
          </p:cNvPicPr>
          <p:nvPr/>
        </p:nvPicPr>
        <p:blipFill>
          <a:blip r:embed="rId14"/>
          <a:stretch>
            <a:fillRect/>
          </a:stretch>
        </p:blipFill>
        <p:spPr>
          <a:xfrm>
            <a:off x="7365059" y="3830122"/>
            <a:ext cx="2238851" cy="1166218"/>
          </a:xfrm>
          <a:prstGeom prst="rect">
            <a:avLst/>
          </a:prstGeom>
        </p:spPr>
      </p:pic>
      <p:sp>
        <p:nvSpPr>
          <p:cNvPr id="38" name="TextBox 37"/>
          <p:cNvSpPr txBox="1"/>
          <p:nvPr/>
        </p:nvSpPr>
        <p:spPr>
          <a:xfrm>
            <a:off x="9663193" y="4282654"/>
            <a:ext cx="495946" cy="369332"/>
          </a:xfrm>
          <a:prstGeom prst="rect">
            <a:avLst/>
          </a:prstGeom>
          <a:noFill/>
        </p:spPr>
        <p:txBody>
          <a:bodyPr wrap="square" rtlCol="0">
            <a:spAutoFit/>
          </a:bodyPr>
          <a:lstStyle/>
          <a:p>
            <a:r>
              <a:rPr lang="en-GB" dirty="0" err="1" smtClean="0"/>
              <a:t>ive</a:t>
            </a:r>
            <a:endParaRPr lang="en-GB" dirty="0"/>
          </a:p>
        </p:txBody>
      </p:sp>
      <p:sp>
        <p:nvSpPr>
          <p:cNvPr id="40" name="TextBox 39"/>
          <p:cNvSpPr txBox="1"/>
          <p:nvPr/>
        </p:nvSpPr>
        <p:spPr>
          <a:xfrm>
            <a:off x="426203" y="5990095"/>
            <a:ext cx="9177707" cy="369332"/>
          </a:xfrm>
          <a:prstGeom prst="rect">
            <a:avLst/>
          </a:prstGeom>
          <a:noFill/>
        </p:spPr>
        <p:txBody>
          <a:bodyPr wrap="square" rtlCol="0">
            <a:spAutoFit/>
          </a:bodyPr>
          <a:lstStyle/>
          <a:p>
            <a:r>
              <a:rPr lang="en-GB" dirty="0" smtClean="0"/>
              <a:t>Guess the writing techniques!! </a:t>
            </a:r>
            <a:endParaRPr lang="en-GB" dirty="0"/>
          </a:p>
        </p:txBody>
      </p:sp>
    </p:spTree>
    <p:extLst>
      <p:ext uri="{BB962C8B-B14F-4D97-AF65-F5344CB8AC3E}">
        <p14:creationId xmlns:p14="http://schemas.microsoft.com/office/powerpoint/2010/main" val="82937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25625"/>
            <a:ext cx="2625671" cy="1831975"/>
          </a:xfrm>
        </p:spPr>
        <p:txBody>
          <a:bodyPr>
            <a:normAutofit/>
          </a:bodyPr>
          <a:lstStyle/>
          <a:p>
            <a:r>
              <a:rPr lang="en-GB" sz="1100" dirty="0" smtClean="0"/>
              <a:t>1. metaphor </a:t>
            </a:r>
          </a:p>
          <a:p>
            <a:r>
              <a:rPr lang="en-GB" sz="1100" dirty="0" smtClean="0"/>
              <a:t>2. personification</a:t>
            </a:r>
          </a:p>
          <a:p>
            <a:r>
              <a:rPr lang="en-GB" sz="1100" dirty="0" smtClean="0"/>
              <a:t>3. simile </a:t>
            </a:r>
          </a:p>
          <a:p>
            <a:r>
              <a:rPr lang="en-GB" sz="1100" dirty="0" smtClean="0"/>
              <a:t>4. alliteration </a:t>
            </a:r>
          </a:p>
          <a:p>
            <a:r>
              <a:rPr lang="en-GB" sz="1100" dirty="0" smtClean="0"/>
              <a:t>5. onomatopoeia </a:t>
            </a:r>
          </a:p>
          <a:p>
            <a:r>
              <a:rPr lang="en-GB" sz="1100" dirty="0" smtClean="0"/>
              <a:t>6. adjective </a:t>
            </a:r>
          </a:p>
        </p:txBody>
      </p:sp>
    </p:spTree>
    <p:extLst>
      <p:ext uri="{BB962C8B-B14F-4D97-AF65-F5344CB8AC3E}">
        <p14:creationId xmlns:p14="http://schemas.microsoft.com/office/powerpoint/2010/main" val="214520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As you work as a team, fill out your effect card. Give yourself a mark for each word you have that’s the same as mine. </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75641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36-49</a:t>
            </a:r>
            <a:endParaRPr lang="en-US" dirty="0"/>
          </a:p>
        </p:txBody>
      </p:sp>
      <p:sp>
        <p:nvSpPr>
          <p:cNvPr id="3" name="Content Placeholder 2"/>
          <p:cNvSpPr>
            <a:spLocks noGrp="1"/>
          </p:cNvSpPr>
          <p:nvPr>
            <p:ph idx="1"/>
          </p:nvPr>
        </p:nvSpPr>
        <p:spPr/>
        <p:txBody>
          <a:bodyPr/>
          <a:lstStyle/>
          <a:p>
            <a:r>
              <a:rPr lang="en-GB" dirty="0"/>
              <a:t>How does the writer make these lines exciting and dramatic? [10 marks] </a:t>
            </a:r>
            <a:endParaRPr lang="en-GB" dirty="0" smtClean="0"/>
          </a:p>
          <a:p>
            <a:r>
              <a:rPr lang="en-GB" dirty="0" smtClean="0"/>
              <a:t>You </a:t>
            </a:r>
            <a:r>
              <a:rPr lang="en-GB" dirty="0"/>
              <a:t>should write about</a:t>
            </a:r>
            <a:r>
              <a:rPr lang="en-GB" dirty="0" smtClean="0"/>
              <a:t>:</a:t>
            </a:r>
          </a:p>
          <a:p>
            <a:r>
              <a:rPr lang="en-GB" dirty="0" smtClean="0"/>
              <a:t> </a:t>
            </a:r>
            <a:r>
              <a:rPr lang="en-GB" dirty="0"/>
              <a:t>– what happens in these lines to build excitement and </a:t>
            </a:r>
            <a:r>
              <a:rPr lang="en-GB" dirty="0" smtClean="0"/>
              <a:t>drama</a:t>
            </a:r>
          </a:p>
          <a:p>
            <a:r>
              <a:rPr lang="en-GB" dirty="0" smtClean="0"/>
              <a:t> </a:t>
            </a:r>
            <a:r>
              <a:rPr lang="en-GB" dirty="0"/>
              <a:t>– the writer’s use of language and structure to create excitement and drama </a:t>
            </a:r>
            <a:endParaRPr lang="en-GB" dirty="0" smtClean="0"/>
          </a:p>
          <a:p>
            <a:r>
              <a:rPr lang="en-GB" dirty="0" smtClean="0"/>
              <a:t>– </a:t>
            </a:r>
            <a:r>
              <a:rPr lang="en-GB" dirty="0"/>
              <a:t>the effects on the reader You must refer to the text to support your answer, using relevant subject terminology where appropriate.</a:t>
            </a:r>
            <a:endParaRPr lang="en-US" dirty="0"/>
          </a:p>
        </p:txBody>
      </p:sp>
    </p:spTree>
    <p:extLst>
      <p:ext uri="{BB962C8B-B14F-4D97-AF65-F5344CB8AC3E}">
        <p14:creationId xmlns:p14="http://schemas.microsoft.com/office/powerpoint/2010/main" val="38609993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2020</Words>
  <Application>Microsoft Office PowerPoint</Application>
  <PresentationFormat>Widescreen</PresentationFormat>
  <Paragraphs>154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How – OVERALL EFFECT Question </vt:lpstr>
      <vt:lpstr>Feedback -  Alliteration emphasises how much it’s spreading… </vt:lpstr>
      <vt:lpstr>PowerPoint Presentation</vt:lpstr>
      <vt:lpstr>Example </vt:lpstr>
      <vt:lpstr>Example </vt:lpstr>
      <vt:lpstr>PowerPoint Presentation</vt:lpstr>
      <vt:lpstr>PowerPoint Presentation</vt:lpstr>
      <vt:lpstr>As you work as a team, fill out your effect card. Give yourself a mark for each word you have that’s the same as mine. </vt:lpstr>
      <vt:lpstr>36-49</vt:lpstr>
      <vt:lpstr>PowerPoint Presentation</vt:lpstr>
      <vt:lpstr>PowerPoint Presentation</vt:lpstr>
      <vt:lpstr>PowerPoint Presentation</vt:lpstr>
      <vt:lpstr>Lord of the Rings – Mordor: </vt:lpstr>
      <vt:lpstr>Jaws</vt:lpstr>
      <vt:lpstr>The Fair </vt:lpstr>
      <vt:lpstr>The Beach</vt:lpstr>
      <vt:lpstr>The Dinner/Dining Hall </vt:lpstr>
      <vt:lpstr>PowerPoint Presentation</vt:lpstr>
      <vt:lpstr>Lord of the Rings – Mordor: </vt:lpstr>
      <vt:lpstr>2 - Jaws</vt:lpstr>
      <vt:lpstr>3- The Fair </vt:lpstr>
      <vt:lpstr>4 - The Beach</vt:lpstr>
      <vt:lpstr>5 - The Dinner/Dining Hall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 OVERALL EFFECT Question </dc:title>
  <dc:creator>Microsoft Office User</dc:creator>
  <cp:lastModifiedBy>Rhett Rempel</cp:lastModifiedBy>
  <cp:revision>10</cp:revision>
  <dcterms:created xsi:type="dcterms:W3CDTF">2018-01-05T17:21:56Z</dcterms:created>
  <dcterms:modified xsi:type="dcterms:W3CDTF">2018-01-12T13:53:39Z</dcterms:modified>
</cp:coreProperties>
</file>