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84" r:id="rId2"/>
    <p:sldId id="258" r:id="rId3"/>
    <p:sldId id="285" r:id="rId4"/>
    <p:sldId id="286" r:id="rId5"/>
    <p:sldId id="287" r:id="rId6"/>
    <p:sldId id="259" r:id="rId7"/>
    <p:sldId id="288" r:id="rId8"/>
    <p:sldId id="262" r:id="rId9"/>
    <p:sldId id="289" r:id="rId10"/>
    <p:sldId id="290" r:id="rId11"/>
    <p:sldId id="291" r:id="rId12"/>
    <p:sldId id="27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B35D1"/>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3961" autoAdjust="0"/>
  </p:normalViewPr>
  <p:slideViewPr>
    <p:cSldViewPr snapToGrid="0">
      <p:cViewPr varScale="1">
        <p:scale>
          <a:sx n="69" d="100"/>
          <a:sy n="69" d="100"/>
        </p:scale>
        <p:origin x="-696"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49DAB0-81BC-4B70-AC09-532A9D9B113B}" type="datetimeFigureOut">
              <a:rPr lang="en-GB" smtClean="0"/>
              <a:t>24/03/2020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5A5FF-2233-4C43-8F15-69930E298700}" type="slidenum">
              <a:rPr lang="en-GB" smtClean="0"/>
              <a:t>‹#›</a:t>
            </a:fld>
            <a:endParaRPr lang="en-GB"/>
          </a:p>
        </p:txBody>
      </p:sp>
    </p:spTree>
    <p:extLst>
      <p:ext uri="{BB962C8B-B14F-4D97-AF65-F5344CB8AC3E}">
        <p14:creationId xmlns:p14="http://schemas.microsoft.com/office/powerpoint/2010/main" val="318684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Lesson 4</a:t>
            </a:r>
            <a:endParaRPr lang="en-GB" dirty="0"/>
          </a:p>
        </p:txBody>
      </p:sp>
      <p:sp>
        <p:nvSpPr>
          <p:cNvPr id="4" name="Slide Number Placeholder 3"/>
          <p:cNvSpPr>
            <a:spLocks noGrp="1"/>
          </p:cNvSpPr>
          <p:nvPr>
            <p:ph type="sldNum" sz="quarter" idx="10"/>
          </p:nvPr>
        </p:nvSpPr>
        <p:spPr/>
        <p:txBody>
          <a:bodyPr/>
          <a:lstStyle/>
          <a:p>
            <a:fld id="{80DCDBC8-2859-47A2-BD45-D97F617738AE}" type="slidenum">
              <a:rPr lang="en-GB" smtClean="0"/>
              <a:t>1</a:t>
            </a:fld>
            <a:endParaRPr lang="en-GB"/>
          </a:p>
        </p:txBody>
      </p:sp>
    </p:spTree>
    <p:extLst>
      <p:ext uri="{BB962C8B-B14F-4D97-AF65-F5344CB8AC3E}">
        <p14:creationId xmlns:p14="http://schemas.microsoft.com/office/powerpoint/2010/main" val="3105208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DDEA47-6A0F-48FA-929F-7425DD0BB50B}" type="slidenum">
              <a:rPr lang="en-GB" smtClean="0"/>
              <a:t>2</a:t>
            </a:fld>
            <a:endParaRPr lang="en-GB" dirty="0"/>
          </a:p>
        </p:txBody>
      </p:sp>
    </p:spTree>
    <p:extLst>
      <p:ext uri="{BB962C8B-B14F-4D97-AF65-F5344CB8AC3E}">
        <p14:creationId xmlns:p14="http://schemas.microsoft.com/office/powerpoint/2010/main" val="2479077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rgbClr val="FF0000"/>
                </a:solidFill>
              </a:rPr>
              <a:t>This – as with all aspects of the lesson – can be edited to suit your group.</a:t>
            </a:r>
            <a:endParaRPr lang="en-GB" dirty="0"/>
          </a:p>
        </p:txBody>
      </p:sp>
      <p:sp>
        <p:nvSpPr>
          <p:cNvPr id="4" name="Slide Number Placeholder 3"/>
          <p:cNvSpPr>
            <a:spLocks noGrp="1"/>
          </p:cNvSpPr>
          <p:nvPr>
            <p:ph type="sldNum" sz="quarter" idx="10"/>
          </p:nvPr>
        </p:nvSpPr>
        <p:spPr/>
        <p:txBody>
          <a:bodyPr/>
          <a:lstStyle/>
          <a:p>
            <a:fld id="{30DDEA47-6A0F-48FA-929F-7425DD0BB50B}" type="slidenum">
              <a:rPr lang="en-GB" smtClean="0"/>
              <a:t>8</a:t>
            </a:fld>
            <a:endParaRPr lang="en-GB" dirty="0"/>
          </a:p>
        </p:txBody>
      </p:sp>
    </p:spTree>
    <p:extLst>
      <p:ext uri="{BB962C8B-B14F-4D97-AF65-F5344CB8AC3E}">
        <p14:creationId xmlns:p14="http://schemas.microsoft.com/office/powerpoint/2010/main" val="3323130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Print this slide off for students to work through. Annotate ideas on board with them first. Ask students to stick this in a double page and </a:t>
            </a:r>
            <a:r>
              <a:rPr lang="en-GB" smtClean="0"/>
              <a:t>write around this.</a:t>
            </a:r>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10</a:t>
            </a:fld>
            <a:endParaRPr lang="en-GB"/>
          </a:p>
        </p:txBody>
      </p:sp>
    </p:spTree>
    <p:extLst>
      <p:ext uri="{BB962C8B-B14F-4D97-AF65-F5344CB8AC3E}">
        <p14:creationId xmlns:p14="http://schemas.microsoft.com/office/powerpoint/2010/main" val="3672314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can be used for homework as an alternative.</a:t>
            </a:r>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11</a:t>
            </a:fld>
            <a:endParaRPr lang="en-GB"/>
          </a:p>
        </p:txBody>
      </p:sp>
    </p:spTree>
    <p:extLst>
      <p:ext uri="{BB962C8B-B14F-4D97-AF65-F5344CB8AC3E}">
        <p14:creationId xmlns:p14="http://schemas.microsoft.com/office/powerpoint/2010/main" val="154537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Homework is optional - Print</a:t>
            </a:r>
            <a:r>
              <a:rPr lang="en-GB" baseline="0" dirty="0" smtClean="0"/>
              <a:t> off this slide to give out as homework.</a:t>
            </a:r>
            <a:endParaRPr lang="en-GB" dirty="0"/>
          </a:p>
        </p:txBody>
      </p:sp>
      <p:sp>
        <p:nvSpPr>
          <p:cNvPr id="4" name="Slide Number Placeholder 3"/>
          <p:cNvSpPr>
            <a:spLocks noGrp="1"/>
          </p:cNvSpPr>
          <p:nvPr>
            <p:ph type="sldNum" sz="quarter" idx="10"/>
          </p:nvPr>
        </p:nvSpPr>
        <p:spPr/>
        <p:txBody>
          <a:bodyPr/>
          <a:lstStyle/>
          <a:p>
            <a:fld id="{30DDEA47-6A0F-48FA-929F-7425DD0BB50B}" type="slidenum">
              <a:rPr lang="en-GB" smtClean="0"/>
              <a:t>12</a:t>
            </a:fld>
            <a:endParaRPr lang="en-GB" dirty="0"/>
          </a:p>
        </p:txBody>
      </p:sp>
    </p:spTree>
    <p:extLst>
      <p:ext uri="{BB962C8B-B14F-4D97-AF65-F5344CB8AC3E}">
        <p14:creationId xmlns:p14="http://schemas.microsoft.com/office/powerpoint/2010/main" val="1850207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24/03/2020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411908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24/03/2020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918225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24/03/2020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693136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02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764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119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24/03/2020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4011172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2B15C0E-B7C1-448F-BE32-CE3B2BF9124F}" type="datetimeFigureOut">
              <a:rPr lang="en-GB" smtClean="0"/>
              <a:t>24/03/2020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15095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2B15C0E-B7C1-448F-BE32-CE3B2BF9124F}" type="datetimeFigureOut">
              <a:rPr lang="en-GB" smtClean="0"/>
              <a:t>24/03/2020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499800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2B15C0E-B7C1-448F-BE32-CE3B2BF9124F}" type="datetimeFigureOut">
              <a:rPr lang="en-GB" smtClean="0"/>
              <a:t>24/03/2020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264660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2B15C0E-B7C1-448F-BE32-CE3B2BF9124F}" type="datetimeFigureOut">
              <a:rPr lang="en-GB" smtClean="0"/>
              <a:t>24/03/2020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707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B15C0E-B7C1-448F-BE32-CE3B2BF9124F}" type="datetimeFigureOut">
              <a:rPr lang="en-GB" smtClean="0"/>
              <a:t>24/03/2020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207242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B15C0E-B7C1-448F-BE32-CE3B2BF9124F}" type="datetimeFigureOut">
              <a:rPr lang="en-GB" smtClean="0"/>
              <a:t>24/03/2020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2377614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B15C0E-B7C1-448F-BE32-CE3B2BF9124F}" type="datetimeFigureOut">
              <a:rPr lang="en-GB" smtClean="0"/>
              <a:t>24/03/2020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4154301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15C0E-B7C1-448F-BE32-CE3B2BF9124F}" type="datetimeFigureOut">
              <a:rPr lang="en-GB" smtClean="0"/>
              <a:t>24/03/2020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CB075-1F7B-492A-884E-CA139B25FF10}" type="slidenum">
              <a:rPr lang="en-GB" smtClean="0"/>
              <a:t>‹#›</a:t>
            </a:fld>
            <a:endParaRPr lang="en-GB"/>
          </a:p>
        </p:txBody>
      </p:sp>
    </p:spTree>
    <p:extLst>
      <p:ext uri="{BB962C8B-B14F-4D97-AF65-F5344CB8AC3E}">
        <p14:creationId xmlns:p14="http://schemas.microsoft.com/office/powerpoint/2010/main" val="2365932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0" y="2154"/>
            <a:ext cx="12192000" cy="6858000"/>
          </a:xfrm>
          <a:prstGeom prst="rect">
            <a:avLst/>
          </a:prstGeom>
        </p:spPr>
      </p:pic>
      <p:sp>
        <p:nvSpPr>
          <p:cNvPr id="5" name="Subtitle 2"/>
          <p:cNvSpPr txBox="1">
            <a:spLocks/>
          </p:cNvSpPr>
          <p:nvPr/>
        </p:nvSpPr>
        <p:spPr>
          <a:xfrm>
            <a:off x="1523999" y="5782614"/>
            <a:ext cx="9144000" cy="1077540"/>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GB" sz="2400" b="1" u="sng" dirty="0" smtClean="0"/>
              <a:t>Learning Objective:</a:t>
            </a:r>
          </a:p>
          <a:p>
            <a:pPr marL="0" indent="0" algn="ctr">
              <a:lnSpc>
                <a:spcPct val="100000"/>
              </a:lnSpc>
              <a:spcBef>
                <a:spcPts val="0"/>
              </a:spcBef>
              <a:buNone/>
            </a:pPr>
            <a:r>
              <a:rPr lang="en-GB" sz="2000" dirty="0" smtClean="0"/>
              <a:t>AO1: </a:t>
            </a:r>
            <a:r>
              <a:rPr lang="en-GB" sz="2000" dirty="0"/>
              <a:t>use textual references, including quotations, to support and illustrate interpretations.</a:t>
            </a:r>
          </a:p>
        </p:txBody>
      </p:sp>
      <p:sp>
        <p:nvSpPr>
          <p:cNvPr id="6" name="Rounded Rectangular Callout 5"/>
          <p:cNvSpPr/>
          <p:nvPr/>
        </p:nvSpPr>
        <p:spPr>
          <a:xfrm>
            <a:off x="0" y="0"/>
            <a:ext cx="2395470" cy="1856509"/>
          </a:xfrm>
          <a:prstGeom prst="wedgeRoundRectCallout">
            <a:avLst>
              <a:gd name="adj1" fmla="val 38844"/>
              <a:gd name="adj2" fmla="val 74662"/>
              <a:gd name="adj3" fmla="val 16667"/>
            </a:avLst>
          </a:prstGeom>
          <a:solidFill>
            <a:srgbClr val="FB35D1"/>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b="1" u="sng" dirty="0" smtClean="0">
                <a:latin typeface="Comic Sans MS" panose="030F0702030302020204" pitchFamily="66" charset="0"/>
              </a:rPr>
              <a:t>Key Words:</a:t>
            </a:r>
          </a:p>
          <a:p>
            <a:pPr algn="ctr"/>
            <a:r>
              <a:rPr lang="en-GB" dirty="0" smtClean="0">
                <a:latin typeface="Comic Sans MS" panose="030F0702030302020204" pitchFamily="66" charset="0"/>
              </a:rPr>
              <a:t>Patriarchal </a:t>
            </a:r>
            <a:r>
              <a:rPr lang="en-GB" dirty="0" smtClean="0">
                <a:latin typeface="Comic Sans MS" panose="030F0702030302020204" pitchFamily="66" charset="0"/>
              </a:rPr>
              <a:t>rule</a:t>
            </a:r>
          </a:p>
          <a:p>
            <a:pPr algn="ctr"/>
            <a:r>
              <a:rPr lang="en-GB" dirty="0" smtClean="0">
                <a:latin typeface="Comic Sans MS" panose="030F0702030302020204" pitchFamily="66" charset="0"/>
              </a:rPr>
              <a:t>Woo</a:t>
            </a:r>
          </a:p>
          <a:p>
            <a:pPr algn="ctr"/>
            <a:r>
              <a:rPr lang="en-GB" dirty="0" smtClean="0">
                <a:latin typeface="Comic Sans MS" panose="030F0702030302020204" pitchFamily="66" charset="0"/>
              </a:rPr>
              <a:t>Naïve</a:t>
            </a:r>
          </a:p>
          <a:p>
            <a:pPr algn="ctr"/>
            <a:r>
              <a:rPr lang="en-GB" dirty="0" smtClean="0">
                <a:latin typeface="Comic Sans MS" panose="030F0702030302020204" pitchFamily="66" charset="0"/>
              </a:rPr>
              <a:t>Pragmatic</a:t>
            </a:r>
          </a:p>
          <a:p>
            <a:pPr algn="ctr"/>
            <a:r>
              <a:rPr lang="en-GB" dirty="0" smtClean="0">
                <a:latin typeface="Comic Sans MS" panose="030F0702030302020204" pitchFamily="66" charset="0"/>
              </a:rPr>
              <a:t>Wet nurse</a:t>
            </a:r>
            <a:endParaRPr lang="en-GB" dirty="0" smtClean="0">
              <a:latin typeface="Comic Sans MS" panose="030F0702030302020204" pitchFamily="66" charset="0"/>
            </a:endParaRPr>
          </a:p>
          <a:p>
            <a:pPr algn="ctr"/>
            <a:endParaRPr lang="en-GB" b="1" u="sng" dirty="0">
              <a:latin typeface="Comic Sans MS" panose="030F0702030302020204" pitchFamily="66" charset="0"/>
            </a:endParaRPr>
          </a:p>
        </p:txBody>
      </p:sp>
      <p:sp>
        <p:nvSpPr>
          <p:cNvPr id="7" name="Title 1"/>
          <p:cNvSpPr txBox="1">
            <a:spLocks/>
          </p:cNvSpPr>
          <p:nvPr/>
        </p:nvSpPr>
        <p:spPr>
          <a:xfrm>
            <a:off x="925158" y="4004441"/>
            <a:ext cx="7562626" cy="1501277"/>
          </a:xfrm>
          <a:prstGeom prst="rect">
            <a:avLst/>
          </a:prstGeom>
          <a:solidFill>
            <a:schemeClr val="bg1">
              <a:alpha val="40000"/>
            </a:schemeClr>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smtClean="0">
                <a:latin typeface="AR BERKLEY" panose="02000000000000000000" pitchFamily="2" charset="0"/>
              </a:rPr>
              <a:t>‘Romeo + Juliet’</a:t>
            </a:r>
            <a:endParaRPr lang="en-GB" sz="7200" b="1" dirty="0">
              <a:latin typeface="AR BERKLEY" panose="02000000000000000000" pitchFamily="2" charset="0"/>
            </a:endParaRPr>
          </a:p>
        </p:txBody>
      </p:sp>
      <p:sp>
        <p:nvSpPr>
          <p:cNvPr id="8" name="Rounded Rectangle 7"/>
          <p:cNvSpPr/>
          <p:nvPr/>
        </p:nvSpPr>
        <p:spPr>
          <a:xfrm>
            <a:off x="9775065" y="0"/>
            <a:ext cx="2416935" cy="12878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smtClean="0"/>
              <a:t>Lesson 4 – </a:t>
            </a:r>
          </a:p>
          <a:p>
            <a:pPr algn="ctr"/>
            <a:r>
              <a:rPr lang="en-GB" sz="2000" b="1" u="sng" dirty="0" smtClean="0"/>
              <a:t>Act 1, Scene 2/3.</a:t>
            </a:r>
          </a:p>
          <a:p>
            <a:pPr algn="ctr"/>
            <a:r>
              <a:rPr lang="en-GB" sz="2000" b="1" u="sng" dirty="0" smtClean="0"/>
              <a:t>Differing Views of Love</a:t>
            </a:r>
            <a:endParaRPr lang="en-GB" sz="2000" b="1" u="sng" dirty="0"/>
          </a:p>
        </p:txBody>
      </p:sp>
      <p:sp>
        <p:nvSpPr>
          <p:cNvPr id="9" name="Rounded Rectangle 8"/>
          <p:cNvSpPr/>
          <p:nvPr/>
        </p:nvSpPr>
        <p:spPr>
          <a:xfrm>
            <a:off x="8822028" y="1648496"/>
            <a:ext cx="3052293" cy="37477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b="1" u="sng" dirty="0" smtClean="0"/>
              <a:t>Success Criteria:</a:t>
            </a:r>
          </a:p>
          <a:p>
            <a:pPr algn="ctr"/>
            <a:endParaRPr lang="en-GB" b="1" u="sng" dirty="0"/>
          </a:p>
          <a:p>
            <a:pPr marL="285750" indent="-285750">
              <a:buFont typeface="Arial" panose="020B0604020202020204" pitchFamily="34" charset="0"/>
              <a:buChar char="•"/>
            </a:pPr>
            <a:r>
              <a:rPr lang="en-GB" dirty="0" smtClean="0">
                <a:solidFill>
                  <a:srgbClr val="FF0000"/>
                </a:solidFill>
              </a:rPr>
              <a:t>To use textual evidence to explore a character’s views/ personality.</a:t>
            </a:r>
          </a:p>
          <a:p>
            <a:pPr marL="285750" indent="-285750">
              <a:buFont typeface="Arial" panose="020B0604020202020204" pitchFamily="34" charset="0"/>
              <a:buChar char="•"/>
            </a:pPr>
            <a:r>
              <a:rPr lang="en-GB" dirty="0" smtClean="0">
                <a:solidFill>
                  <a:schemeClr val="accent2"/>
                </a:solidFill>
              </a:rPr>
              <a:t>To use contextual knowledge to support interpretations.</a:t>
            </a:r>
          </a:p>
          <a:p>
            <a:pPr marL="285750" indent="-285750">
              <a:buFont typeface="Arial" panose="020B0604020202020204" pitchFamily="34" charset="0"/>
              <a:buChar char="•"/>
            </a:pPr>
            <a:r>
              <a:rPr lang="en-GB" dirty="0" smtClean="0">
                <a:solidFill>
                  <a:srgbClr val="00B050"/>
                </a:solidFill>
              </a:rPr>
              <a:t>To use contextual knowledge to infer and deduce a character’s viewpoint.</a:t>
            </a:r>
            <a:endParaRPr lang="en-GB" dirty="0">
              <a:solidFill>
                <a:srgbClr val="00B050"/>
              </a:solidFill>
            </a:endParaRPr>
          </a:p>
        </p:txBody>
      </p:sp>
    </p:spTree>
    <p:extLst>
      <p:ext uri="{BB962C8B-B14F-4D97-AF65-F5344CB8AC3E}">
        <p14:creationId xmlns:p14="http://schemas.microsoft.com/office/powerpoint/2010/main" val="35468458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4781" y="1772500"/>
            <a:ext cx="3220787" cy="1631216"/>
          </a:xfrm>
          <a:prstGeom prst="rect">
            <a:avLst/>
          </a:prstGeom>
          <a:ln w="76200"/>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000" b="1" dirty="0" smtClean="0"/>
              <a:t>Transform: How is Lady </a:t>
            </a:r>
            <a:r>
              <a:rPr lang="en-GB" sz="2000" b="1" dirty="0"/>
              <a:t>C</a:t>
            </a:r>
            <a:r>
              <a:rPr lang="en-GB" sz="2000" b="1" dirty="0" smtClean="0"/>
              <a:t>apulet seen as </a:t>
            </a:r>
            <a:r>
              <a:rPr lang="en-GB" sz="2000" b="1" dirty="0"/>
              <a:t>an ineffectual mother, relying on the Nurse for moral and pragmatic </a:t>
            </a:r>
            <a:r>
              <a:rPr lang="en-GB" sz="2000" b="1" dirty="0" smtClean="0"/>
              <a:t>support?</a:t>
            </a:r>
            <a:endParaRPr lang="en-GB" dirty="0"/>
          </a:p>
        </p:txBody>
      </p:sp>
      <p:sp>
        <p:nvSpPr>
          <p:cNvPr id="5" name="TextBox 4"/>
          <p:cNvSpPr txBox="1"/>
          <p:nvPr/>
        </p:nvSpPr>
        <p:spPr>
          <a:xfrm>
            <a:off x="794781" y="3612412"/>
            <a:ext cx="3243737" cy="2862322"/>
          </a:xfrm>
          <a:prstGeom prst="rect">
            <a:avLst/>
          </a:prstGeom>
          <a:ln w="76200"/>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2000" b="1" dirty="0"/>
              <a:t>Criticise: </a:t>
            </a:r>
            <a:r>
              <a:rPr lang="en-GB" sz="2000" dirty="0"/>
              <a:t>Lady Capulet makes marriage sound like an easy, quick undertaking. </a:t>
            </a:r>
          </a:p>
          <a:p>
            <a:endParaRPr lang="en-GB" sz="2000" dirty="0"/>
          </a:p>
          <a:p>
            <a:r>
              <a:rPr lang="en-GB" sz="2000" dirty="0"/>
              <a:t>Is this the case? Why might Juliet feel apprehensive? </a:t>
            </a:r>
          </a:p>
          <a:p>
            <a:endParaRPr lang="en-GB" sz="2000" dirty="0"/>
          </a:p>
          <a:p>
            <a:endParaRPr lang="en-GB" sz="2000" dirty="0"/>
          </a:p>
          <a:p>
            <a:endParaRPr lang="en-GB" sz="2000" dirty="0"/>
          </a:p>
        </p:txBody>
      </p:sp>
      <p:sp>
        <p:nvSpPr>
          <p:cNvPr id="6" name="TextBox 5"/>
          <p:cNvSpPr txBox="1"/>
          <p:nvPr/>
        </p:nvSpPr>
        <p:spPr>
          <a:xfrm>
            <a:off x="7569724" y="1396421"/>
            <a:ext cx="4421821" cy="2215991"/>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2000" b="1" dirty="0"/>
              <a:t>Consider: </a:t>
            </a:r>
          </a:p>
          <a:p>
            <a:r>
              <a:rPr lang="en-GB" sz="2000" b="1" dirty="0"/>
              <a:t>Juliet, Lady Capulet and The Nurse’s relationship. What do we learn from this scene? Extension - Why do you think the Nurse has a different view on marriage to Lady Capulet?</a:t>
            </a:r>
          </a:p>
          <a:p>
            <a:endParaRPr lang="en-GB" dirty="0"/>
          </a:p>
        </p:txBody>
      </p:sp>
      <p:sp>
        <p:nvSpPr>
          <p:cNvPr id="8" name="TextBox 7">
            <a:extLst>
              <a:ext uri="{FF2B5EF4-FFF2-40B4-BE49-F238E27FC236}">
                <a16:creationId xmlns:a16="http://schemas.microsoft.com/office/drawing/2014/main" xmlns="" id="{01088FB3-7E46-4A22-A49F-91028365EA36}"/>
              </a:ext>
            </a:extLst>
          </p:cNvPr>
          <p:cNvSpPr txBox="1"/>
          <p:nvPr/>
        </p:nvSpPr>
        <p:spPr>
          <a:xfrm>
            <a:off x="7569724" y="3429000"/>
            <a:ext cx="4506661" cy="3170099"/>
          </a:xfrm>
          <a:prstGeom prst="rect">
            <a:avLst/>
          </a:prstGeom>
          <a:ln w="76200"/>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2000" b="1" dirty="0"/>
              <a:t>Prioritise: </a:t>
            </a:r>
            <a:r>
              <a:rPr lang="en-GB" sz="2000" dirty="0"/>
              <a:t>Choose your top five quotes from this part of the play and explode them with: </a:t>
            </a:r>
          </a:p>
          <a:p>
            <a:r>
              <a:rPr lang="en-GB" sz="2000" dirty="0"/>
              <a:t>Meaning/Effect </a:t>
            </a:r>
          </a:p>
          <a:p>
            <a:r>
              <a:rPr lang="en-GB" sz="2000" dirty="0"/>
              <a:t>Exploration of the context that links &amp; why</a:t>
            </a:r>
          </a:p>
          <a:p>
            <a:r>
              <a:rPr lang="en-GB" sz="2000" dirty="0"/>
              <a:t>Zooming in on a word in the quote </a:t>
            </a:r>
          </a:p>
          <a:p>
            <a:r>
              <a:rPr lang="en-GB" sz="2000" dirty="0"/>
              <a:t>Use triplets to develop your ideas </a:t>
            </a:r>
          </a:p>
          <a:p>
            <a:r>
              <a:rPr lang="en-GB" sz="2000" dirty="0"/>
              <a:t>Focus on </a:t>
            </a:r>
            <a:r>
              <a:rPr lang="en-GB" sz="2000" dirty="0" smtClean="0"/>
              <a:t>context/ theme/tone </a:t>
            </a:r>
            <a:endParaRPr lang="en-GB" sz="2000" dirty="0"/>
          </a:p>
          <a:p>
            <a:r>
              <a:rPr lang="en-GB" sz="2000" dirty="0"/>
              <a:t>Exploration of the connotations </a:t>
            </a:r>
          </a:p>
        </p:txBody>
      </p:sp>
      <p:sp>
        <p:nvSpPr>
          <p:cNvPr id="4" name="Rectangle 3">
            <a:extLst>
              <a:ext uri="{FF2B5EF4-FFF2-40B4-BE49-F238E27FC236}">
                <a16:creationId xmlns:a16="http://schemas.microsoft.com/office/drawing/2014/main" xmlns="" id="{D5032A40-B0FA-4898-9B77-658D91CEFE5D}"/>
              </a:ext>
            </a:extLst>
          </p:cNvPr>
          <p:cNvSpPr/>
          <p:nvPr/>
        </p:nvSpPr>
        <p:spPr>
          <a:xfrm>
            <a:off x="4151605" y="-35687"/>
            <a:ext cx="3137853" cy="6878806"/>
          </a:xfrm>
          <a:prstGeom prst="rect">
            <a:avLst/>
          </a:prstGeom>
        </p:spPr>
        <p:txBody>
          <a:bodyPr wrap="square">
            <a:spAutoFit/>
          </a:bodyPr>
          <a:lstStyle/>
          <a:p>
            <a:r>
              <a:rPr lang="en-GB" sz="1050" dirty="0"/>
              <a:t>LADY CAPULET</a:t>
            </a:r>
          </a:p>
          <a:p>
            <a:r>
              <a:rPr lang="en-GB" sz="1050" dirty="0"/>
              <a:t>Marry, that 'marry' is the very theme</a:t>
            </a:r>
          </a:p>
          <a:p>
            <a:r>
              <a:rPr lang="en-GB" sz="1050" dirty="0"/>
              <a:t>I came to talk of. Tell me, daughter Juliet,</a:t>
            </a:r>
          </a:p>
          <a:p>
            <a:r>
              <a:rPr lang="en-GB" sz="1050" dirty="0"/>
              <a:t>How stands your disposition to be married?</a:t>
            </a:r>
          </a:p>
          <a:p>
            <a:r>
              <a:rPr lang="en-GB" sz="1050" dirty="0"/>
              <a:t>JULIET</a:t>
            </a:r>
          </a:p>
          <a:p>
            <a:r>
              <a:rPr lang="en-GB" sz="1050" dirty="0"/>
              <a:t>It is an honour that I dream not of.</a:t>
            </a:r>
          </a:p>
          <a:p>
            <a:r>
              <a:rPr lang="en-GB" sz="1050" dirty="0"/>
              <a:t>Nurse</a:t>
            </a:r>
          </a:p>
          <a:p>
            <a:r>
              <a:rPr lang="en-GB" sz="1050" dirty="0"/>
              <a:t>An honour! were not I thine only nurse,</a:t>
            </a:r>
          </a:p>
          <a:p>
            <a:r>
              <a:rPr lang="en-GB" sz="1050" dirty="0"/>
              <a:t>I would say thou </a:t>
            </a:r>
            <a:r>
              <a:rPr lang="en-GB" sz="1050" dirty="0" err="1"/>
              <a:t>hadst</a:t>
            </a:r>
            <a:r>
              <a:rPr lang="en-GB" sz="1050" dirty="0"/>
              <a:t> </a:t>
            </a:r>
            <a:r>
              <a:rPr lang="en-GB" sz="1050" dirty="0" err="1"/>
              <a:t>suck'd</a:t>
            </a:r>
            <a:r>
              <a:rPr lang="en-GB" sz="1050" dirty="0"/>
              <a:t> wisdom from thy teat.</a:t>
            </a:r>
          </a:p>
          <a:p>
            <a:r>
              <a:rPr lang="en-GB" sz="1050" dirty="0"/>
              <a:t>LADY CAPULET</a:t>
            </a:r>
          </a:p>
          <a:p>
            <a:r>
              <a:rPr lang="en-GB" sz="1050" dirty="0"/>
              <a:t>Well, think of marriage now; younger than you,</a:t>
            </a:r>
          </a:p>
          <a:p>
            <a:r>
              <a:rPr lang="en-GB" sz="1050" dirty="0"/>
              <a:t>Here in Verona, ladies of esteem,</a:t>
            </a:r>
          </a:p>
          <a:p>
            <a:r>
              <a:rPr lang="en-GB" sz="1050" dirty="0"/>
              <a:t>Are made already mothers: by my count,</a:t>
            </a:r>
          </a:p>
          <a:p>
            <a:r>
              <a:rPr lang="en-GB" sz="1050" dirty="0"/>
              <a:t>I was your mother much upon these years</a:t>
            </a:r>
          </a:p>
          <a:p>
            <a:r>
              <a:rPr lang="en-GB" sz="1050" dirty="0"/>
              <a:t>That you are now a maid. Thus then in brief:</a:t>
            </a:r>
          </a:p>
          <a:p>
            <a:r>
              <a:rPr lang="en-GB" sz="1050" dirty="0"/>
              <a:t>The valiant Paris seeks you for his love.</a:t>
            </a:r>
          </a:p>
          <a:p>
            <a:r>
              <a:rPr lang="en-GB" sz="1050" dirty="0"/>
              <a:t>Nurse</a:t>
            </a:r>
          </a:p>
          <a:p>
            <a:r>
              <a:rPr lang="en-GB" sz="1050" dirty="0"/>
              <a:t>A man, young lady! lady, such a man</a:t>
            </a:r>
          </a:p>
          <a:p>
            <a:r>
              <a:rPr lang="en-GB" sz="1050" dirty="0"/>
              <a:t>As all the world--why, he's a man of wax.</a:t>
            </a:r>
          </a:p>
          <a:p>
            <a:r>
              <a:rPr lang="en-GB" sz="1050" dirty="0"/>
              <a:t>LADY CAPULET</a:t>
            </a:r>
          </a:p>
          <a:p>
            <a:r>
              <a:rPr lang="en-GB" sz="1050" dirty="0"/>
              <a:t>Verona's summer hath not such a flower.</a:t>
            </a:r>
          </a:p>
          <a:p>
            <a:r>
              <a:rPr lang="en-GB" sz="1050" dirty="0"/>
              <a:t>Nurse</a:t>
            </a:r>
          </a:p>
          <a:p>
            <a:r>
              <a:rPr lang="en-GB" sz="1050" dirty="0"/>
              <a:t>Nay, he's a flower; in faith, a very flower.</a:t>
            </a:r>
          </a:p>
          <a:p>
            <a:r>
              <a:rPr lang="en-GB" sz="1050" dirty="0"/>
              <a:t>LADY CAPULET</a:t>
            </a:r>
          </a:p>
          <a:p>
            <a:r>
              <a:rPr lang="en-GB" sz="1050" dirty="0"/>
              <a:t>What say you? can you love the gentleman?</a:t>
            </a:r>
          </a:p>
          <a:p>
            <a:r>
              <a:rPr lang="en-GB" sz="1050" dirty="0"/>
              <a:t>This night you shall behold him at our feast;</a:t>
            </a:r>
          </a:p>
          <a:p>
            <a:r>
              <a:rPr lang="en-GB" sz="1050" dirty="0"/>
              <a:t>Read o'er the volume of young Paris' face,</a:t>
            </a:r>
          </a:p>
          <a:p>
            <a:r>
              <a:rPr lang="en-GB" sz="1050" dirty="0"/>
              <a:t>And find delight writ there with beauty's pen;</a:t>
            </a:r>
          </a:p>
          <a:p>
            <a:r>
              <a:rPr lang="en-GB" sz="1050" dirty="0"/>
              <a:t>Examine every married lineament,</a:t>
            </a:r>
          </a:p>
          <a:p>
            <a:r>
              <a:rPr lang="en-GB" sz="1050" dirty="0"/>
              <a:t>And see how one another lends content</a:t>
            </a:r>
          </a:p>
          <a:p>
            <a:r>
              <a:rPr lang="en-GB" sz="1050" dirty="0"/>
              <a:t>And what obscured in this fair volume lies</a:t>
            </a:r>
          </a:p>
          <a:p>
            <a:r>
              <a:rPr lang="en-GB" sz="1050" dirty="0"/>
              <a:t>Find written in the margent of his eyes.</a:t>
            </a:r>
          </a:p>
          <a:p>
            <a:r>
              <a:rPr lang="en-GB" sz="1050" dirty="0"/>
              <a:t>This precious book of love, this unbound lover,</a:t>
            </a:r>
          </a:p>
          <a:p>
            <a:r>
              <a:rPr lang="en-GB" sz="1050" dirty="0"/>
              <a:t>To beautify him, only lacks a cover:</a:t>
            </a:r>
          </a:p>
          <a:p>
            <a:r>
              <a:rPr lang="en-GB" sz="1050" dirty="0"/>
              <a:t>The fish lives in the sea, and 'tis much pride</a:t>
            </a:r>
          </a:p>
          <a:p>
            <a:r>
              <a:rPr lang="en-GB" sz="1050" dirty="0"/>
              <a:t>For fair without the fair within to hide:</a:t>
            </a:r>
          </a:p>
          <a:p>
            <a:r>
              <a:rPr lang="en-GB" sz="1050" dirty="0"/>
              <a:t>That book in </a:t>
            </a:r>
            <a:r>
              <a:rPr lang="en-GB" sz="1050" dirty="0" err="1"/>
              <a:t>many's</a:t>
            </a:r>
            <a:r>
              <a:rPr lang="en-GB" sz="1050" dirty="0"/>
              <a:t> eyes doth share the glory,</a:t>
            </a:r>
          </a:p>
          <a:p>
            <a:r>
              <a:rPr lang="en-GB" sz="1050" dirty="0"/>
              <a:t>That in gold clasps locks in the golden story;</a:t>
            </a:r>
          </a:p>
          <a:p>
            <a:r>
              <a:rPr lang="en-GB" sz="1050" dirty="0"/>
              <a:t>So shall you share all that he doth possess,</a:t>
            </a:r>
          </a:p>
          <a:p>
            <a:r>
              <a:rPr lang="en-GB" sz="1050" dirty="0"/>
              <a:t>By having him, making yourself no less.</a:t>
            </a:r>
          </a:p>
          <a:p>
            <a:r>
              <a:rPr lang="en-GB" sz="1050" dirty="0"/>
              <a:t>Nurse</a:t>
            </a:r>
          </a:p>
          <a:p>
            <a:r>
              <a:rPr lang="en-GB" sz="1050" dirty="0"/>
              <a:t>No less! nay, bigger; women grow by men.</a:t>
            </a:r>
          </a:p>
        </p:txBody>
      </p:sp>
      <p:sp>
        <p:nvSpPr>
          <p:cNvPr id="9" name="Rectangle 8">
            <a:extLst>
              <a:ext uri="{FF2B5EF4-FFF2-40B4-BE49-F238E27FC236}">
                <a16:creationId xmlns:a16="http://schemas.microsoft.com/office/drawing/2014/main" xmlns="" id="{B6B611E3-47EE-46BC-9FE7-EC7404A963F7}"/>
              </a:ext>
            </a:extLst>
          </p:cNvPr>
          <p:cNvSpPr/>
          <p:nvPr/>
        </p:nvSpPr>
        <p:spPr>
          <a:xfrm>
            <a:off x="6791336" y="34036"/>
            <a:ext cx="3258532" cy="1292662"/>
          </a:xfrm>
          <a:prstGeom prst="rect">
            <a:avLst/>
          </a:prstGeom>
        </p:spPr>
        <p:txBody>
          <a:bodyPr wrap="square">
            <a:spAutoFit/>
          </a:bodyPr>
          <a:lstStyle/>
          <a:p>
            <a:r>
              <a:rPr lang="en-GB" sz="1200" dirty="0"/>
              <a:t>LADY CAPULET</a:t>
            </a:r>
          </a:p>
          <a:p>
            <a:r>
              <a:rPr lang="en-GB" sz="1200" dirty="0"/>
              <a:t>Speak briefly, can you like of Paris' love?</a:t>
            </a:r>
          </a:p>
          <a:p>
            <a:r>
              <a:rPr lang="en-GB" sz="1200" dirty="0"/>
              <a:t>JULIET</a:t>
            </a:r>
          </a:p>
          <a:p>
            <a:r>
              <a:rPr lang="en-GB" sz="1200" dirty="0"/>
              <a:t>I'll look to like, if looking liking move:</a:t>
            </a:r>
          </a:p>
          <a:p>
            <a:r>
              <a:rPr lang="en-GB" sz="1200" dirty="0"/>
              <a:t>But no more deep will I </a:t>
            </a:r>
            <a:r>
              <a:rPr lang="en-GB" sz="1200" dirty="0" err="1"/>
              <a:t>endart</a:t>
            </a:r>
            <a:r>
              <a:rPr lang="en-GB" sz="1200" dirty="0"/>
              <a:t> mine eye</a:t>
            </a:r>
          </a:p>
          <a:p>
            <a:r>
              <a:rPr lang="en-GB" sz="1200" dirty="0"/>
              <a:t>Than your consent gives strength to make it fly</a:t>
            </a:r>
            <a:r>
              <a:rPr lang="en-GB" dirty="0"/>
              <a:t>.</a:t>
            </a:r>
          </a:p>
        </p:txBody>
      </p:sp>
      <p:sp>
        <p:nvSpPr>
          <p:cNvPr id="10" name="TextBox 9">
            <a:extLst>
              <a:ext uri="{FF2B5EF4-FFF2-40B4-BE49-F238E27FC236}">
                <a16:creationId xmlns:a16="http://schemas.microsoft.com/office/drawing/2014/main" xmlns="" id="{339E6948-9246-499F-B794-6D65BAE4F53B}"/>
              </a:ext>
            </a:extLst>
          </p:cNvPr>
          <p:cNvSpPr txBox="1"/>
          <p:nvPr/>
        </p:nvSpPr>
        <p:spPr>
          <a:xfrm>
            <a:off x="9813303" y="377072"/>
            <a:ext cx="2164375"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sz="2800" b="1" dirty="0"/>
              <a:t>Act 1 Scene 3</a:t>
            </a:r>
          </a:p>
        </p:txBody>
      </p:sp>
      <p:sp>
        <p:nvSpPr>
          <p:cNvPr id="3" name="Rectangle 2"/>
          <p:cNvSpPr/>
          <p:nvPr/>
        </p:nvSpPr>
        <p:spPr>
          <a:xfrm>
            <a:off x="794782" y="90827"/>
            <a:ext cx="3220787" cy="1477328"/>
          </a:xfrm>
          <a:prstGeom prst="rect">
            <a:avLst/>
          </a:prstGeom>
          <a:ln w="76200">
            <a:solidFill>
              <a:schemeClr val="accent6">
                <a:lumMod val="75000"/>
              </a:schemeClr>
            </a:solidFill>
          </a:ln>
        </p:spPr>
        <p:txBody>
          <a:bodyPr wrap="square">
            <a:spAutoFit/>
          </a:bodyPr>
          <a:lstStyle/>
          <a:p>
            <a:r>
              <a:rPr lang="en-GB" b="1" dirty="0" smtClean="0"/>
              <a:t>Think: When </a:t>
            </a:r>
            <a:r>
              <a:rPr lang="en-GB" b="1" dirty="0"/>
              <a:t>Lady Capulet asks Juliet how she feels about being married, what is Juliet’s answer (line 67), and what does it reveal about her character?</a:t>
            </a:r>
          </a:p>
        </p:txBody>
      </p:sp>
      <p:sp>
        <p:nvSpPr>
          <p:cNvPr id="11" name="TextBox 10"/>
          <p:cNvSpPr txBox="1"/>
          <p:nvPr/>
        </p:nvSpPr>
        <p:spPr>
          <a:xfrm rot="16200000">
            <a:off x="-3056123" y="3111674"/>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Mastery</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34605572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sp>
        <p:nvSpPr>
          <p:cNvPr id="5" name="Subtitle 2"/>
          <p:cNvSpPr txBox="1">
            <a:spLocks/>
          </p:cNvSpPr>
          <p:nvPr/>
        </p:nvSpPr>
        <p:spPr>
          <a:xfrm>
            <a:off x="719404" y="6104586"/>
            <a:ext cx="11472596" cy="755568"/>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000" b="1" u="sng" dirty="0"/>
              <a:t>Learning Objective:</a:t>
            </a:r>
          </a:p>
          <a:p>
            <a:pPr marL="0" indent="0">
              <a:lnSpc>
                <a:spcPct val="100000"/>
              </a:lnSpc>
              <a:spcBef>
                <a:spcPts val="0"/>
              </a:spcBef>
              <a:buNone/>
            </a:pPr>
            <a:r>
              <a:rPr lang="en-GB" sz="2000" dirty="0"/>
              <a:t>AO1: use textual references, including quotations, to support and illustrate interpretations.</a:t>
            </a:r>
          </a:p>
        </p:txBody>
      </p:sp>
      <p:sp>
        <p:nvSpPr>
          <p:cNvPr id="2" name="Rectangle 1"/>
          <p:cNvSpPr/>
          <p:nvPr/>
        </p:nvSpPr>
        <p:spPr>
          <a:xfrm>
            <a:off x="719404" y="1620762"/>
            <a:ext cx="11472596" cy="4455066"/>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a:buFont typeface="Comic Sans MS" panose="030F0702030302020204" pitchFamily="66" charset="0"/>
              <a:buNone/>
            </a:pPr>
            <a:r>
              <a:rPr lang="en-GB" dirty="0" smtClean="0">
                <a:latin typeface="Comic Sans MS" panose="030F0702030302020204" pitchFamily="66" charset="0"/>
              </a:rPr>
              <a:t>1</a:t>
            </a:r>
            <a:r>
              <a:rPr lang="en-GB" dirty="0" smtClean="0"/>
              <a:t>. </a:t>
            </a:r>
            <a:r>
              <a:rPr lang="en-GB" b="1" dirty="0" smtClean="0">
                <a:solidFill>
                  <a:srgbClr val="000000"/>
                </a:solidFill>
              </a:rPr>
              <a:t>Look </a:t>
            </a:r>
            <a:r>
              <a:rPr lang="en-GB" b="1" dirty="0">
                <a:solidFill>
                  <a:srgbClr val="000000"/>
                </a:solidFill>
              </a:rPr>
              <a:t>at lines 62-63</a:t>
            </a:r>
            <a:r>
              <a:rPr lang="en-GB" dirty="0">
                <a:solidFill>
                  <a:srgbClr val="000000"/>
                </a:solidFill>
              </a:rPr>
              <a:t>.  What is the nurse’s one wish for Juliet and why?</a:t>
            </a:r>
          </a:p>
          <a:p>
            <a:pPr>
              <a:buFont typeface="Comic Sans MS" panose="030F0702030302020204" pitchFamily="66" charset="0"/>
              <a:buNone/>
            </a:pPr>
            <a:r>
              <a:rPr lang="en-GB" dirty="0" smtClean="0"/>
              <a:t>2. </a:t>
            </a:r>
            <a:r>
              <a:rPr lang="en-GB" dirty="0" smtClean="0">
                <a:solidFill>
                  <a:srgbClr val="000000"/>
                </a:solidFill>
              </a:rPr>
              <a:t>When </a:t>
            </a:r>
            <a:r>
              <a:rPr lang="en-GB" dirty="0">
                <a:solidFill>
                  <a:srgbClr val="000000"/>
                </a:solidFill>
              </a:rPr>
              <a:t>Lady Capulet asks Juliet how she feels about being married, what is Juliet’s answer (</a:t>
            </a:r>
            <a:r>
              <a:rPr lang="en-GB" b="1" dirty="0">
                <a:solidFill>
                  <a:srgbClr val="000000"/>
                </a:solidFill>
              </a:rPr>
              <a:t>line 67</a:t>
            </a:r>
            <a:r>
              <a:rPr lang="en-GB" dirty="0">
                <a:solidFill>
                  <a:srgbClr val="000000"/>
                </a:solidFill>
              </a:rPr>
              <a:t>), and what does it reveal about her character?</a:t>
            </a:r>
          </a:p>
          <a:p>
            <a:endParaRPr lang="en-GB" sz="1050" dirty="0">
              <a:solidFill>
                <a:prstClr val="black"/>
              </a:solidFill>
            </a:endParaRPr>
          </a:p>
          <a:p>
            <a:r>
              <a:rPr lang="en-GB" dirty="0">
                <a:solidFill>
                  <a:srgbClr val="000000"/>
                </a:solidFill>
              </a:rPr>
              <a:t>The nurse and Lady Capulet are both excited and pleased by Paris’ proposal but for different reasons.</a:t>
            </a:r>
          </a:p>
          <a:p>
            <a:r>
              <a:rPr lang="en-GB" dirty="0">
                <a:solidFill>
                  <a:srgbClr val="000000"/>
                </a:solidFill>
              </a:rPr>
              <a:t>The nurse says Paris is “</a:t>
            </a:r>
            <a:r>
              <a:rPr lang="en-GB" b="1" dirty="0">
                <a:solidFill>
                  <a:srgbClr val="000000"/>
                </a:solidFill>
              </a:rPr>
              <a:t>a man of wax</a:t>
            </a:r>
            <a:r>
              <a:rPr lang="en-GB" dirty="0">
                <a:solidFill>
                  <a:srgbClr val="000000"/>
                </a:solidFill>
              </a:rPr>
              <a:t>” and at the end of the scene encourages Juliet to “</a:t>
            </a:r>
            <a:r>
              <a:rPr lang="en-GB" b="1" dirty="0">
                <a:solidFill>
                  <a:srgbClr val="000000"/>
                </a:solidFill>
              </a:rPr>
              <a:t>Go, girl, seek happy nights to happy days.</a:t>
            </a:r>
            <a:r>
              <a:rPr lang="en-GB" dirty="0">
                <a:solidFill>
                  <a:srgbClr val="000000"/>
                </a:solidFill>
              </a:rPr>
              <a:t>”  </a:t>
            </a:r>
            <a:endParaRPr lang="en-GB" dirty="0" smtClean="0">
              <a:solidFill>
                <a:srgbClr val="000000"/>
              </a:solidFill>
            </a:endParaRPr>
          </a:p>
          <a:p>
            <a:pPr marL="342900" indent="-342900">
              <a:buAutoNum type="arabicPeriod" startAt="3"/>
            </a:pPr>
            <a:r>
              <a:rPr lang="en-GB" dirty="0" smtClean="0">
                <a:solidFill>
                  <a:srgbClr val="000000"/>
                </a:solidFill>
              </a:rPr>
              <a:t>What </a:t>
            </a:r>
            <a:r>
              <a:rPr lang="en-GB" dirty="0">
                <a:solidFill>
                  <a:srgbClr val="000000"/>
                </a:solidFill>
              </a:rPr>
              <a:t>does the nurse see in Paris, and what does it reveal about her attitude towards love and marriage? </a:t>
            </a:r>
            <a:endParaRPr lang="en-GB" dirty="0" smtClean="0">
              <a:solidFill>
                <a:srgbClr val="000000"/>
              </a:solidFill>
            </a:endParaRPr>
          </a:p>
          <a:p>
            <a:r>
              <a:rPr lang="en-GB" b="1" dirty="0" smtClean="0">
                <a:solidFill>
                  <a:srgbClr val="FF0000"/>
                </a:solidFill>
              </a:rPr>
              <a:t>Extension </a:t>
            </a:r>
            <a:r>
              <a:rPr lang="en-GB" b="1" dirty="0">
                <a:solidFill>
                  <a:srgbClr val="FF0000"/>
                </a:solidFill>
              </a:rPr>
              <a:t>- Find another quotation from the Nurse that shows what she thinks is important in a man.</a:t>
            </a:r>
          </a:p>
          <a:p>
            <a:endParaRPr lang="en-GB" sz="1050" dirty="0">
              <a:solidFill>
                <a:prstClr val="black"/>
              </a:solidFill>
            </a:endParaRPr>
          </a:p>
          <a:p>
            <a:r>
              <a:rPr lang="en-GB" dirty="0" smtClean="0">
                <a:solidFill>
                  <a:srgbClr val="000000"/>
                </a:solidFill>
              </a:rPr>
              <a:t>4. What </a:t>
            </a:r>
            <a:r>
              <a:rPr lang="en-GB" dirty="0">
                <a:solidFill>
                  <a:srgbClr val="000000"/>
                </a:solidFill>
              </a:rPr>
              <a:t>does Lady Capulet see in Paris that would make him a good match for Juliet?  What is Lady Capulet’s attitude towards love and marriage? </a:t>
            </a:r>
          </a:p>
          <a:p>
            <a:r>
              <a:rPr lang="en-GB" b="1" dirty="0">
                <a:solidFill>
                  <a:srgbClr val="FF0000"/>
                </a:solidFill>
              </a:rPr>
              <a:t>Extension - Why do you think the Nurse has a different view on marriage to Lady Capulet?</a:t>
            </a:r>
          </a:p>
          <a:p>
            <a:endParaRPr lang="en-GB" sz="1050" dirty="0">
              <a:solidFill>
                <a:prstClr val="black"/>
              </a:solidFill>
            </a:endParaRPr>
          </a:p>
          <a:p>
            <a:r>
              <a:rPr lang="en-GB" dirty="0" smtClean="0">
                <a:solidFill>
                  <a:srgbClr val="000000"/>
                </a:solidFill>
              </a:rPr>
              <a:t>5</a:t>
            </a:r>
            <a:r>
              <a:rPr lang="en-GB" b="1" dirty="0" smtClean="0">
                <a:solidFill>
                  <a:srgbClr val="000000"/>
                </a:solidFill>
              </a:rPr>
              <a:t>. Look </a:t>
            </a:r>
            <a:r>
              <a:rPr lang="en-GB" b="1" dirty="0">
                <a:solidFill>
                  <a:srgbClr val="000000"/>
                </a:solidFill>
              </a:rPr>
              <a:t>at lines 98-100</a:t>
            </a:r>
            <a:r>
              <a:rPr lang="en-GB" dirty="0">
                <a:solidFill>
                  <a:srgbClr val="000000"/>
                </a:solidFill>
              </a:rPr>
              <a:t>.  What is Juliet's attitude toward love and marriage? </a:t>
            </a:r>
          </a:p>
          <a:p>
            <a:r>
              <a:rPr lang="en-GB" b="1" dirty="0">
                <a:solidFill>
                  <a:srgbClr val="FF0000"/>
                </a:solidFill>
              </a:rPr>
              <a:t>Extension -</a:t>
            </a:r>
            <a:r>
              <a:rPr lang="en-GB" dirty="0">
                <a:solidFill>
                  <a:srgbClr val="FF0000"/>
                </a:solidFill>
              </a:rPr>
              <a:t> </a:t>
            </a:r>
            <a:r>
              <a:rPr lang="en-GB" b="1" dirty="0">
                <a:solidFill>
                  <a:srgbClr val="FF0000"/>
                </a:solidFill>
              </a:rPr>
              <a:t>Explain Juliet’s answer to her mother when asked if she can love Paris. What does it reveal about her knowledge of being in love? Is her reaction normal for the time?</a:t>
            </a:r>
          </a:p>
        </p:txBody>
      </p:sp>
      <p:sp>
        <p:nvSpPr>
          <p:cNvPr id="3" name="Rounded Rectangle 2"/>
          <p:cNvSpPr/>
          <p:nvPr/>
        </p:nvSpPr>
        <p:spPr>
          <a:xfrm>
            <a:off x="719404" y="1"/>
            <a:ext cx="11472595" cy="148243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smtClean="0">
                <a:solidFill>
                  <a:srgbClr val="FF0000"/>
                </a:solidFill>
              </a:rPr>
              <a:t>Challenge Question: What do these reactions tell you about how love was viewed by the different classes?</a:t>
            </a:r>
          </a:p>
          <a:p>
            <a:r>
              <a:rPr lang="en-GB" sz="2400" dirty="0">
                <a:solidFill>
                  <a:schemeClr val="tx1"/>
                </a:solidFill>
              </a:rPr>
              <a:t>AO3: Show understanding of the relationships between texts and the contexts in which they were written.</a:t>
            </a:r>
            <a:endParaRPr lang="en-GB" sz="2400" b="1" dirty="0">
              <a:solidFill>
                <a:schemeClr val="tx1"/>
              </a:solidFill>
            </a:endParaRPr>
          </a:p>
        </p:txBody>
      </p:sp>
      <p:sp>
        <p:nvSpPr>
          <p:cNvPr id="8" name="TextBox 7"/>
          <p:cNvSpPr txBox="1"/>
          <p:nvPr/>
        </p:nvSpPr>
        <p:spPr>
          <a:xfrm rot="16200000">
            <a:off x="-3063541" y="3075058"/>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Extension Task</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41739365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rot="16200000">
            <a:off x="-3075058" y="3075058"/>
            <a:ext cx="6858002" cy="707886"/>
          </a:xfrm>
          <a:prstGeom prst="rect">
            <a:avLst/>
          </a:prstGeom>
          <a:solidFill>
            <a:srgbClr val="FF99FF"/>
          </a:solidFill>
        </p:spPr>
        <p:txBody>
          <a:bodyPr wrap="square" rtlCol="0">
            <a:spAutoFit/>
          </a:bodyPr>
          <a:lstStyle/>
          <a:p>
            <a:pPr algn="ctr"/>
            <a:r>
              <a:rPr lang="en-GB" sz="4000" b="1" dirty="0" smtClean="0">
                <a:latin typeface="Century Gothic" panose="020B0502020202020204" pitchFamily="34" charset="0"/>
              </a:rPr>
              <a:t>Homework</a:t>
            </a:r>
            <a:endParaRPr lang="en-GB" sz="4000" b="1" dirty="0">
              <a:latin typeface="Century Gothic" panose="020B0502020202020204" pitchFamily="34" charset="0"/>
            </a:endParaRPr>
          </a:p>
        </p:txBody>
      </p:sp>
      <p:sp>
        <p:nvSpPr>
          <p:cNvPr id="5" name="Title 1"/>
          <p:cNvSpPr txBox="1">
            <a:spLocks/>
          </p:cNvSpPr>
          <p:nvPr/>
        </p:nvSpPr>
        <p:spPr>
          <a:xfrm>
            <a:off x="707887" y="0"/>
            <a:ext cx="11484113" cy="1182321"/>
          </a:xfrm>
          <a:prstGeom prst="rect">
            <a:avLst/>
          </a:prstGeom>
          <a:solidFill>
            <a:srgbClr val="FF99FF"/>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6000" b="1" dirty="0" smtClean="0">
                <a:latin typeface="+mn-lt"/>
              </a:rPr>
              <a:t>Homework</a:t>
            </a:r>
            <a:endParaRPr lang="en-GB" sz="6000" b="1" dirty="0">
              <a:latin typeface="+mn-lt"/>
            </a:endParaRPr>
          </a:p>
        </p:txBody>
      </p:sp>
      <p:sp>
        <p:nvSpPr>
          <p:cNvPr id="8" name="Content Placeholder 2"/>
          <p:cNvSpPr txBox="1">
            <a:spLocks/>
          </p:cNvSpPr>
          <p:nvPr/>
        </p:nvSpPr>
        <p:spPr>
          <a:xfrm>
            <a:off x="707887" y="1182322"/>
            <a:ext cx="11484113" cy="5675678"/>
          </a:xfrm>
          <a:prstGeom prst="rect">
            <a:avLst/>
          </a:prstGeom>
          <a:solidFill>
            <a:schemeClr val="accent2">
              <a:lumMod val="20000"/>
              <a:lumOff val="80000"/>
            </a:schemeClr>
          </a:soli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sz="7200" dirty="0" smtClean="0"/>
              <a:t>Mind-map all you can about the Nurse and how she is a pivotal/comedic character.</a:t>
            </a:r>
            <a:endParaRPr lang="en-GB" sz="7200" dirty="0"/>
          </a:p>
        </p:txBody>
      </p:sp>
    </p:spTree>
    <p:extLst>
      <p:ext uri="{BB962C8B-B14F-4D97-AF65-F5344CB8AC3E}">
        <p14:creationId xmlns:p14="http://schemas.microsoft.com/office/powerpoint/2010/main" val="9757574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
            <a:ext cx="12192000" cy="6858000"/>
          </a:xfrm>
          <a:prstGeom prst="rect">
            <a:avLst/>
          </a:prstGeom>
        </p:spPr>
      </p:pic>
      <p:sp>
        <p:nvSpPr>
          <p:cNvPr id="5" name="TextBox 4"/>
          <p:cNvSpPr txBox="1"/>
          <p:nvPr/>
        </p:nvSpPr>
        <p:spPr>
          <a:xfrm>
            <a:off x="675497" y="2767282"/>
            <a:ext cx="11516503" cy="1323439"/>
          </a:xfrm>
          <a:prstGeom prst="rect">
            <a:avLst/>
          </a:prstGeom>
          <a:solidFill>
            <a:srgbClr val="FD33B5"/>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4000" b="1" dirty="0" smtClean="0">
                <a:solidFill>
                  <a:schemeClr val="tx1"/>
                </a:solidFill>
                <a:latin typeface="Century Gothic" panose="020B0502020202020204" pitchFamily="34" charset="0"/>
              </a:rPr>
              <a:t>The next FOUR slides show KEY quotes, EXPLODE each quote and analyse in depth.</a:t>
            </a:r>
            <a:endParaRPr lang="en-GB" sz="4000" b="1" dirty="0">
              <a:solidFill>
                <a:schemeClr val="tx1"/>
              </a:solidFill>
              <a:latin typeface="Century Gothic" panose="020B0502020202020204" pitchFamily="34" charset="0"/>
            </a:endParaRPr>
          </a:p>
        </p:txBody>
      </p:sp>
      <p:sp>
        <p:nvSpPr>
          <p:cNvPr id="14" name="TextBox 13"/>
          <p:cNvSpPr txBox="1"/>
          <p:nvPr/>
        </p:nvSpPr>
        <p:spPr>
          <a:xfrm rot="16200000">
            <a:off x="-3107448" y="3075059"/>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Do Now</a:t>
            </a:r>
          </a:p>
        </p:txBody>
      </p:sp>
      <p:sp>
        <p:nvSpPr>
          <p:cNvPr id="10" name="TextBox 9"/>
          <p:cNvSpPr txBox="1"/>
          <p:nvPr/>
        </p:nvSpPr>
        <p:spPr>
          <a:xfrm>
            <a:off x="835128" y="122742"/>
            <a:ext cx="11314458" cy="830997"/>
          </a:xfrm>
          <a:prstGeom prst="rect">
            <a:avLst/>
          </a:prstGeom>
          <a:solidFill>
            <a:srgbClr val="D987C7"/>
          </a:solidFill>
        </p:spPr>
        <p:txBody>
          <a:bodyPr wrap="square" rtlCol="0">
            <a:spAutoFit/>
          </a:bodyPr>
          <a:lstStyle/>
          <a:p>
            <a:r>
              <a:rPr lang="en-GB" sz="2400" dirty="0">
                <a:latin typeface="Century Gothic" panose="020B0502020202020204" pitchFamily="34" charset="0"/>
              </a:rPr>
              <a:t>Write today’s date - </a:t>
            </a:r>
            <a:fld id="{4B86CBAB-F592-48CA-9DBC-3822CA5BD95A}" type="datetime2">
              <a:rPr lang="en-GB" sz="2400" b="1">
                <a:latin typeface="Century Gothic" panose="020B0502020202020204" pitchFamily="34" charset="0"/>
              </a:rPr>
              <a:pPr/>
              <a:t>Tuesday, 24 March 2020</a:t>
            </a:fld>
            <a:r>
              <a:rPr lang="en-GB" sz="2400" dirty="0">
                <a:latin typeface="Century Gothic" panose="020B0502020202020204" pitchFamily="34" charset="0"/>
              </a:rPr>
              <a:t> and today’s title – </a:t>
            </a:r>
            <a:r>
              <a:rPr lang="en-GB" sz="2400" dirty="0" smtClean="0">
                <a:latin typeface="Century Gothic" panose="020B0502020202020204" pitchFamily="34" charset="0"/>
              </a:rPr>
              <a:t>Romeo and Juliet Revision</a:t>
            </a:r>
            <a:r>
              <a:rPr lang="en-GB" sz="2400" b="1" dirty="0" smtClean="0">
                <a:latin typeface="Century Gothic" panose="020B0502020202020204" pitchFamily="34" charset="0"/>
              </a:rPr>
              <a:t> </a:t>
            </a:r>
            <a:r>
              <a:rPr lang="en-GB" sz="2400" dirty="0">
                <a:latin typeface="Century Gothic" panose="020B0502020202020204" pitchFamily="34" charset="0"/>
              </a:rPr>
              <a:t>in your book</a:t>
            </a:r>
          </a:p>
        </p:txBody>
      </p:sp>
    </p:spTree>
    <p:extLst>
      <p:ext uri="{BB962C8B-B14F-4D97-AF65-F5344CB8AC3E}">
        <p14:creationId xmlns:p14="http://schemas.microsoft.com/office/powerpoint/2010/main" val="3644462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blip>
          <a:stretch>
            <a:fillRect/>
          </a:stretch>
        </p:blipFill>
        <p:spPr>
          <a:xfrm>
            <a:off x="0" y="1"/>
            <a:ext cx="12192000" cy="6858000"/>
          </a:xfrm>
          <a:prstGeom prst="rect">
            <a:avLst/>
          </a:prstGeom>
        </p:spPr>
      </p:pic>
      <p:sp>
        <p:nvSpPr>
          <p:cNvPr id="5" name="Subtitle 2"/>
          <p:cNvSpPr txBox="1">
            <a:spLocks/>
          </p:cNvSpPr>
          <p:nvPr/>
        </p:nvSpPr>
        <p:spPr>
          <a:xfrm>
            <a:off x="675496" y="6104586"/>
            <a:ext cx="11516503" cy="755568"/>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000" b="1" u="sng" dirty="0"/>
              <a:t>Learning Objective:</a:t>
            </a:r>
          </a:p>
          <a:p>
            <a:pPr marL="0" indent="0">
              <a:lnSpc>
                <a:spcPct val="100000"/>
              </a:lnSpc>
              <a:spcBef>
                <a:spcPts val="0"/>
              </a:spcBef>
              <a:buNone/>
            </a:pPr>
            <a:r>
              <a:rPr lang="en-GB" sz="2000" dirty="0"/>
              <a:t>AO1: use textual references, including quotations, to support and illustrate interpretations.</a:t>
            </a:r>
          </a:p>
        </p:txBody>
      </p:sp>
      <p:sp>
        <p:nvSpPr>
          <p:cNvPr id="7" name="Title 3"/>
          <p:cNvSpPr txBox="1">
            <a:spLocks/>
          </p:cNvSpPr>
          <p:nvPr/>
        </p:nvSpPr>
        <p:spPr>
          <a:xfrm>
            <a:off x="2948940" y="-2152"/>
            <a:ext cx="8229600" cy="2591613"/>
          </a:xfrm>
          <a:prstGeom prst="rect">
            <a:avLst/>
          </a:prstGeom>
          <a:solidFill>
            <a:srgbClr val="FF6699"/>
          </a:solidFill>
        </p:spPr>
        <p:style>
          <a:lnRef idx="3">
            <a:schemeClr val="lt1"/>
          </a:lnRef>
          <a:fillRef idx="1">
            <a:schemeClr val="accent2"/>
          </a:fillRef>
          <a:effectRef idx="1">
            <a:schemeClr val="accent2"/>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b="1" dirty="0" smtClean="0">
                <a:solidFill>
                  <a:schemeClr val="tx1"/>
                </a:solidFill>
              </a:rPr>
              <a:t>“Earth hath swallowed all my hopes but she;</a:t>
            </a:r>
            <a:br>
              <a:rPr lang="en-US" b="1" dirty="0" smtClean="0">
                <a:solidFill>
                  <a:schemeClr val="tx1"/>
                </a:solidFill>
              </a:rPr>
            </a:br>
            <a:r>
              <a:rPr lang="en-US" b="1" dirty="0" smtClean="0">
                <a:solidFill>
                  <a:schemeClr val="tx1"/>
                </a:solidFill>
              </a:rPr>
              <a:t>She is the hopeful lady of my earth”</a:t>
            </a:r>
            <a:endParaRPr lang="en-US" b="1" dirty="0">
              <a:solidFill>
                <a:schemeClr val="tx1"/>
              </a:solidFill>
            </a:endParaRPr>
          </a:p>
        </p:txBody>
      </p:sp>
      <p:pic>
        <p:nvPicPr>
          <p:cNvPr id="8" name="Picture 7"/>
          <p:cNvPicPr>
            <a:picLocks noChangeAspect="1"/>
          </p:cNvPicPr>
          <p:nvPr/>
        </p:nvPicPr>
        <p:blipFill>
          <a:blip r:embed="rId3"/>
          <a:stretch>
            <a:fillRect/>
          </a:stretch>
        </p:blipFill>
        <p:spPr>
          <a:xfrm>
            <a:off x="4426373" y="2589461"/>
            <a:ext cx="5274733" cy="3512972"/>
          </a:xfrm>
          <a:prstGeom prst="rect">
            <a:avLst/>
          </a:prstGeom>
        </p:spPr>
      </p:pic>
      <p:sp>
        <p:nvSpPr>
          <p:cNvPr id="9" name="Cloud Callout 8"/>
          <p:cNvSpPr/>
          <p:nvPr/>
        </p:nvSpPr>
        <p:spPr>
          <a:xfrm>
            <a:off x="675497" y="2797618"/>
            <a:ext cx="3611880" cy="2606040"/>
          </a:xfrm>
          <a:prstGeom prst="cloudCallout">
            <a:avLst/>
          </a:prstGeom>
          <a:solidFill>
            <a:srgbClr val="FF99FF"/>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2400" dirty="0" smtClean="0"/>
              <a:t>What does this show about how Lord Capulet feels towards his daughter?</a:t>
            </a:r>
            <a:endParaRPr lang="en-GB" sz="2400" dirty="0"/>
          </a:p>
        </p:txBody>
      </p:sp>
      <p:sp>
        <p:nvSpPr>
          <p:cNvPr id="11" name="TextBox 10"/>
          <p:cNvSpPr txBox="1"/>
          <p:nvPr/>
        </p:nvSpPr>
        <p:spPr>
          <a:xfrm rot="16200000">
            <a:off x="-3107448" y="3075059"/>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Do Now</a:t>
            </a:r>
          </a:p>
        </p:txBody>
      </p:sp>
    </p:spTree>
    <p:extLst>
      <p:ext uri="{BB962C8B-B14F-4D97-AF65-F5344CB8AC3E}">
        <p14:creationId xmlns:p14="http://schemas.microsoft.com/office/powerpoint/2010/main" val="170416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blip>
          <a:stretch>
            <a:fillRect/>
          </a:stretch>
        </p:blipFill>
        <p:spPr>
          <a:xfrm>
            <a:off x="0" y="1"/>
            <a:ext cx="12192000" cy="6858000"/>
          </a:xfrm>
          <a:prstGeom prst="rect">
            <a:avLst/>
          </a:prstGeom>
        </p:spPr>
      </p:pic>
      <p:sp>
        <p:nvSpPr>
          <p:cNvPr id="5" name="Subtitle 2"/>
          <p:cNvSpPr txBox="1">
            <a:spLocks/>
          </p:cNvSpPr>
          <p:nvPr/>
        </p:nvSpPr>
        <p:spPr>
          <a:xfrm>
            <a:off x="675496" y="6104586"/>
            <a:ext cx="11516503" cy="755568"/>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000" b="1" u="sng" dirty="0"/>
              <a:t>Learning Objective:</a:t>
            </a:r>
          </a:p>
          <a:p>
            <a:pPr marL="0" indent="0">
              <a:lnSpc>
                <a:spcPct val="100000"/>
              </a:lnSpc>
              <a:spcBef>
                <a:spcPts val="0"/>
              </a:spcBef>
              <a:buNone/>
            </a:pPr>
            <a:r>
              <a:rPr lang="en-GB" sz="2000" dirty="0"/>
              <a:t>AO1: use textual references, including quotations, to support and illustrate interpretations.</a:t>
            </a:r>
          </a:p>
        </p:txBody>
      </p:sp>
      <p:sp>
        <p:nvSpPr>
          <p:cNvPr id="7" name="Title 3"/>
          <p:cNvSpPr txBox="1">
            <a:spLocks/>
          </p:cNvSpPr>
          <p:nvPr/>
        </p:nvSpPr>
        <p:spPr>
          <a:xfrm>
            <a:off x="2834640" y="0"/>
            <a:ext cx="8229600" cy="2766060"/>
          </a:xfrm>
          <a:prstGeom prst="rect">
            <a:avLst/>
          </a:prstGeom>
          <a:solidFill>
            <a:srgbClr val="FF6699"/>
          </a:solidFill>
        </p:spPr>
        <p:style>
          <a:lnRef idx="3">
            <a:schemeClr val="lt1"/>
          </a:lnRef>
          <a:fillRef idx="1">
            <a:schemeClr val="accent2"/>
          </a:fillRef>
          <a:effectRef idx="1">
            <a:schemeClr val="accent2"/>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smtClean="0">
                <a:solidFill>
                  <a:sysClr val="windowText" lastClr="000000"/>
                </a:solidFill>
              </a:rPr>
              <a:t>LORD CAPULET:</a:t>
            </a:r>
            <a:br>
              <a:rPr lang="en-US" sz="3200" dirty="0" smtClean="0">
                <a:solidFill>
                  <a:sysClr val="windowText" lastClr="000000"/>
                </a:solidFill>
              </a:rPr>
            </a:br>
            <a:r>
              <a:rPr lang="en-US" sz="3200" dirty="0" smtClean="0">
                <a:solidFill>
                  <a:sysClr val="windowText" lastClr="000000"/>
                </a:solidFill>
              </a:rPr>
              <a:t>“Let two more summers wither in their pride,</a:t>
            </a:r>
            <a:br>
              <a:rPr lang="en-US" sz="3200" dirty="0" smtClean="0">
                <a:solidFill>
                  <a:sysClr val="windowText" lastClr="000000"/>
                </a:solidFill>
              </a:rPr>
            </a:br>
            <a:r>
              <a:rPr lang="en-US" sz="3200" dirty="0" smtClean="0">
                <a:solidFill>
                  <a:sysClr val="windowText" lastClr="000000"/>
                </a:solidFill>
              </a:rPr>
              <a:t>Ere we may think her ripe to be a bride”</a:t>
            </a:r>
            <a:br>
              <a:rPr lang="en-US" sz="3200" dirty="0" smtClean="0">
                <a:solidFill>
                  <a:sysClr val="windowText" lastClr="000000"/>
                </a:solidFill>
              </a:rPr>
            </a:br>
            <a:r>
              <a:rPr lang="en-US" sz="3200" dirty="0" smtClean="0">
                <a:solidFill>
                  <a:sysClr val="windowText" lastClr="000000"/>
                </a:solidFill>
              </a:rPr>
              <a:t/>
            </a:r>
            <a:br>
              <a:rPr lang="en-US" sz="3200" dirty="0" smtClean="0">
                <a:solidFill>
                  <a:sysClr val="windowText" lastClr="000000"/>
                </a:solidFill>
              </a:rPr>
            </a:br>
            <a:r>
              <a:rPr lang="en-US" sz="3200" dirty="0" smtClean="0">
                <a:solidFill>
                  <a:sysClr val="windowText" lastClr="000000"/>
                </a:solidFill>
              </a:rPr>
              <a:t>PARIS:</a:t>
            </a:r>
            <a:br>
              <a:rPr lang="en-US" sz="3200" dirty="0" smtClean="0">
                <a:solidFill>
                  <a:sysClr val="windowText" lastClr="000000"/>
                </a:solidFill>
              </a:rPr>
            </a:br>
            <a:r>
              <a:rPr lang="en-US" sz="3200" dirty="0" smtClean="0">
                <a:solidFill>
                  <a:sysClr val="windowText" lastClr="000000"/>
                </a:solidFill>
              </a:rPr>
              <a:t>“Younger than her are happy mothers made”</a:t>
            </a:r>
            <a:endParaRPr lang="en-US" sz="3200" dirty="0">
              <a:solidFill>
                <a:sysClr val="windowText" lastClr="000000"/>
              </a:solidFill>
            </a:endParaRPr>
          </a:p>
        </p:txBody>
      </p:sp>
      <p:pic>
        <p:nvPicPr>
          <p:cNvPr id="8" name="Picture 7"/>
          <p:cNvPicPr>
            <a:picLocks noChangeAspect="1"/>
          </p:cNvPicPr>
          <p:nvPr/>
        </p:nvPicPr>
        <p:blipFill>
          <a:blip r:embed="rId3"/>
          <a:stretch>
            <a:fillRect/>
          </a:stretch>
        </p:blipFill>
        <p:spPr>
          <a:xfrm>
            <a:off x="4610100" y="2766060"/>
            <a:ext cx="2446020" cy="3212440"/>
          </a:xfrm>
          <a:prstGeom prst="rect">
            <a:avLst/>
          </a:prstGeom>
        </p:spPr>
      </p:pic>
      <p:pic>
        <p:nvPicPr>
          <p:cNvPr id="9" name="Picture 8"/>
          <p:cNvPicPr>
            <a:picLocks noChangeAspect="1"/>
          </p:cNvPicPr>
          <p:nvPr/>
        </p:nvPicPr>
        <p:blipFill>
          <a:blip r:embed="rId4"/>
          <a:stretch>
            <a:fillRect/>
          </a:stretch>
        </p:blipFill>
        <p:spPr>
          <a:xfrm>
            <a:off x="7056120" y="2755113"/>
            <a:ext cx="3360420" cy="3360420"/>
          </a:xfrm>
          <a:prstGeom prst="rect">
            <a:avLst/>
          </a:prstGeom>
        </p:spPr>
      </p:pic>
      <p:sp>
        <p:nvSpPr>
          <p:cNvPr id="10" name="Cloud Callout 9"/>
          <p:cNvSpPr/>
          <p:nvPr/>
        </p:nvSpPr>
        <p:spPr>
          <a:xfrm>
            <a:off x="861406" y="2958721"/>
            <a:ext cx="3611880" cy="2606040"/>
          </a:xfrm>
          <a:prstGeom prst="cloudCallout">
            <a:avLst/>
          </a:prstGeom>
          <a:solidFill>
            <a:srgbClr val="FF99FF"/>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2400" dirty="0" smtClean="0"/>
              <a:t>What does this show about how Lord Capulet feels towards his daughter?</a:t>
            </a:r>
            <a:endParaRPr lang="en-GB" sz="2400" dirty="0"/>
          </a:p>
        </p:txBody>
      </p:sp>
      <p:sp>
        <p:nvSpPr>
          <p:cNvPr id="12" name="TextBox 11"/>
          <p:cNvSpPr txBox="1"/>
          <p:nvPr/>
        </p:nvSpPr>
        <p:spPr>
          <a:xfrm rot="16200000">
            <a:off x="-3107448" y="3075059"/>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Do Now</a:t>
            </a:r>
          </a:p>
        </p:txBody>
      </p:sp>
    </p:spTree>
    <p:extLst>
      <p:ext uri="{BB962C8B-B14F-4D97-AF65-F5344CB8AC3E}">
        <p14:creationId xmlns:p14="http://schemas.microsoft.com/office/powerpoint/2010/main" val="131764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blip>
          <a:stretch>
            <a:fillRect/>
          </a:stretch>
        </p:blipFill>
        <p:spPr>
          <a:xfrm>
            <a:off x="0" y="1"/>
            <a:ext cx="12192000" cy="6858000"/>
          </a:xfrm>
          <a:prstGeom prst="rect">
            <a:avLst/>
          </a:prstGeom>
        </p:spPr>
      </p:pic>
      <p:sp>
        <p:nvSpPr>
          <p:cNvPr id="5" name="Subtitle 2"/>
          <p:cNvSpPr txBox="1">
            <a:spLocks/>
          </p:cNvSpPr>
          <p:nvPr/>
        </p:nvSpPr>
        <p:spPr>
          <a:xfrm>
            <a:off x="675496" y="6104586"/>
            <a:ext cx="11516503" cy="755568"/>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000" b="1" u="sng" dirty="0"/>
              <a:t>Learning Objective:</a:t>
            </a:r>
          </a:p>
          <a:p>
            <a:pPr marL="0" indent="0">
              <a:lnSpc>
                <a:spcPct val="100000"/>
              </a:lnSpc>
              <a:spcBef>
                <a:spcPts val="0"/>
              </a:spcBef>
              <a:buNone/>
            </a:pPr>
            <a:r>
              <a:rPr lang="en-GB" sz="2000" dirty="0"/>
              <a:t>AO1: use textual references, including quotations, to support and illustrate interpretations.</a:t>
            </a:r>
          </a:p>
        </p:txBody>
      </p:sp>
      <p:sp>
        <p:nvSpPr>
          <p:cNvPr id="7" name="Title 3"/>
          <p:cNvSpPr txBox="1">
            <a:spLocks/>
          </p:cNvSpPr>
          <p:nvPr/>
        </p:nvSpPr>
        <p:spPr>
          <a:xfrm>
            <a:off x="2852670" y="323646"/>
            <a:ext cx="8229600" cy="2045228"/>
          </a:xfrm>
          <a:prstGeom prst="rect">
            <a:avLst/>
          </a:prstGeom>
          <a:solidFill>
            <a:srgbClr val="FB35D1"/>
          </a:solidFill>
        </p:spPr>
        <p:style>
          <a:lnRef idx="3">
            <a:schemeClr val="lt1"/>
          </a:lnRef>
          <a:fillRef idx="1">
            <a:schemeClr val="accent1"/>
          </a:fillRef>
          <a:effectRef idx="1">
            <a:schemeClr val="accent1"/>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000" dirty="0" smtClean="0">
                <a:solidFill>
                  <a:schemeClr val="tx1"/>
                </a:solidFill>
              </a:rPr>
              <a:t>“But woo her, gentle Paris, get her heart:</a:t>
            </a:r>
            <a:br>
              <a:rPr lang="en-US" sz="4000" dirty="0" smtClean="0">
                <a:solidFill>
                  <a:schemeClr val="tx1"/>
                </a:solidFill>
              </a:rPr>
            </a:br>
            <a:r>
              <a:rPr lang="en-US" sz="4000" dirty="0" smtClean="0">
                <a:solidFill>
                  <a:schemeClr val="tx1"/>
                </a:solidFill>
              </a:rPr>
              <a:t>My will to her consent is but a part”</a:t>
            </a:r>
            <a:endParaRPr lang="en-US" sz="4000" dirty="0">
              <a:solidFill>
                <a:schemeClr val="tx1"/>
              </a:solidFill>
            </a:endParaRPr>
          </a:p>
        </p:txBody>
      </p:sp>
      <p:pic>
        <p:nvPicPr>
          <p:cNvPr id="8" name="Picture 7"/>
          <p:cNvPicPr>
            <a:picLocks noChangeAspect="1"/>
          </p:cNvPicPr>
          <p:nvPr/>
        </p:nvPicPr>
        <p:blipFill>
          <a:blip r:embed="rId3"/>
          <a:stretch>
            <a:fillRect/>
          </a:stretch>
        </p:blipFill>
        <p:spPr>
          <a:xfrm>
            <a:off x="2395470" y="2851475"/>
            <a:ext cx="2929466" cy="2929466"/>
          </a:xfrm>
          <a:prstGeom prst="rect">
            <a:avLst/>
          </a:prstGeom>
        </p:spPr>
      </p:pic>
      <p:pic>
        <p:nvPicPr>
          <p:cNvPr id="9" name="Picture 8"/>
          <p:cNvPicPr>
            <a:picLocks noChangeAspect="1"/>
          </p:cNvPicPr>
          <p:nvPr/>
        </p:nvPicPr>
        <p:blipFill>
          <a:blip r:embed="rId4"/>
          <a:stretch>
            <a:fillRect/>
          </a:stretch>
        </p:blipFill>
        <p:spPr>
          <a:xfrm>
            <a:off x="5508449" y="2989820"/>
            <a:ext cx="2652773" cy="2652773"/>
          </a:xfrm>
          <a:prstGeom prst="rect">
            <a:avLst/>
          </a:prstGeom>
        </p:spPr>
      </p:pic>
      <p:pic>
        <p:nvPicPr>
          <p:cNvPr id="10" name="Picture 9"/>
          <p:cNvPicPr>
            <a:picLocks noChangeAspect="1"/>
          </p:cNvPicPr>
          <p:nvPr/>
        </p:nvPicPr>
        <p:blipFill>
          <a:blip r:embed="rId5"/>
          <a:stretch>
            <a:fillRect/>
          </a:stretch>
        </p:blipFill>
        <p:spPr>
          <a:xfrm>
            <a:off x="8344735" y="2851475"/>
            <a:ext cx="2929465" cy="2929465"/>
          </a:xfrm>
          <a:prstGeom prst="rect">
            <a:avLst/>
          </a:prstGeom>
        </p:spPr>
      </p:pic>
      <p:sp>
        <p:nvSpPr>
          <p:cNvPr id="11" name="Cloud Callout 10"/>
          <p:cNvSpPr/>
          <p:nvPr/>
        </p:nvSpPr>
        <p:spPr>
          <a:xfrm>
            <a:off x="248323" y="1872958"/>
            <a:ext cx="3611880" cy="2606040"/>
          </a:xfrm>
          <a:prstGeom prst="cloudCallout">
            <a:avLst/>
          </a:prstGeom>
          <a:solidFill>
            <a:srgbClr val="FF99FF"/>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2400" dirty="0" smtClean="0"/>
              <a:t>What does this show about how Lord Capulet feels towards his daughter?</a:t>
            </a:r>
            <a:endParaRPr lang="en-GB" sz="2400" dirty="0"/>
          </a:p>
        </p:txBody>
      </p:sp>
      <p:sp>
        <p:nvSpPr>
          <p:cNvPr id="13" name="TextBox 12"/>
          <p:cNvSpPr txBox="1"/>
          <p:nvPr/>
        </p:nvSpPr>
        <p:spPr>
          <a:xfrm rot="16200000">
            <a:off x="-3107448" y="3075059"/>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Do Now</a:t>
            </a:r>
          </a:p>
        </p:txBody>
      </p:sp>
    </p:spTree>
    <p:extLst>
      <p:ext uri="{BB962C8B-B14F-4D97-AF65-F5344CB8AC3E}">
        <p14:creationId xmlns:p14="http://schemas.microsoft.com/office/powerpoint/2010/main" val="337624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accel="50000" decel="5000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accel="50000" decel="5000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accel="50000" decel="5000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p:cNvSpPr>
            <a:spLocks noGrp="1"/>
          </p:cNvSpPr>
          <p:nvPr>
            <p:ph type="title"/>
          </p:nvPr>
        </p:nvSpPr>
        <p:spPr>
          <a:xfrm>
            <a:off x="648606" y="29884"/>
            <a:ext cx="11543394" cy="1188720"/>
          </a:xfrm>
          <a:solidFill>
            <a:srgbClr val="D987C7"/>
          </a:solidFill>
        </p:spPr>
        <p:txBody>
          <a:bodyPr>
            <a:normAutofit fontScale="90000"/>
          </a:bodyPr>
          <a:lstStyle/>
          <a:p>
            <a:pPr algn="ctr"/>
            <a:r>
              <a:rPr lang="en-GB" dirty="0" smtClean="0"/>
              <a:t>Read the keywords and match their definition: Write them in your books</a:t>
            </a:r>
            <a:endParaRPr lang="en-GB" dirty="0"/>
          </a:p>
        </p:txBody>
      </p:sp>
      <p:sp>
        <p:nvSpPr>
          <p:cNvPr id="5" name="TextBox 4"/>
          <p:cNvSpPr txBox="1"/>
          <p:nvPr/>
        </p:nvSpPr>
        <p:spPr>
          <a:xfrm rot="16200000">
            <a:off x="-3134339"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Unlocking vocabulary</a:t>
            </a:r>
            <a:endParaRPr lang="en-GB" sz="4000" b="1" dirty="0">
              <a:latin typeface="Century Gothic" panose="020B0502020202020204" pitchFamily="34" charset="0"/>
            </a:endParaRPr>
          </a:p>
        </p:txBody>
      </p:sp>
      <p:sp>
        <p:nvSpPr>
          <p:cNvPr id="6" name="TextBox 5"/>
          <p:cNvSpPr txBox="1"/>
          <p:nvPr/>
        </p:nvSpPr>
        <p:spPr>
          <a:xfrm>
            <a:off x="7026479" y="1283218"/>
            <a:ext cx="3506062" cy="707886"/>
          </a:xfrm>
          <a:prstGeom prst="rect">
            <a:avLst/>
          </a:prstGeom>
          <a:noFill/>
        </p:spPr>
        <p:txBody>
          <a:bodyPr wrap="square" rtlCol="0">
            <a:spAutoFit/>
          </a:bodyPr>
          <a:lstStyle/>
          <a:p>
            <a:r>
              <a:rPr lang="en-GB" sz="4000" dirty="0" smtClean="0"/>
              <a:t>Naive</a:t>
            </a:r>
            <a:endParaRPr lang="en-GB" sz="4000" dirty="0"/>
          </a:p>
        </p:txBody>
      </p:sp>
      <p:sp>
        <p:nvSpPr>
          <p:cNvPr id="7" name="TextBox 6"/>
          <p:cNvSpPr txBox="1"/>
          <p:nvPr/>
        </p:nvSpPr>
        <p:spPr>
          <a:xfrm>
            <a:off x="4691377" y="5808006"/>
            <a:ext cx="3980329" cy="830997"/>
          </a:xfrm>
          <a:prstGeom prst="rect">
            <a:avLst/>
          </a:prstGeom>
          <a:noFill/>
        </p:spPr>
        <p:txBody>
          <a:bodyPr wrap="square" rtlCol="0">
            <a:spAutoFit/>
          </a:bodyPr>
          <a:lstStyle/>
          <a:p>
            <a:r>
              <a:rPr lang="en-GB" sz="4800" dirty="0" smtClean="0"/>
              <a:t>Patriarchal rule</a:t>
            </a:r>
            <a:endParaRPr lang="en-GB" sz="4800" dirty="0"/>
          </a:p>
        </p:txBody>
      </p:sp>
      <p:sp>
        <p:nvSpPr>
          <p:cNvPr id="8" name="TextBox 7"/>
          <p:cNvSpPr txBox="1"/>
          <p:nvPr/>
        </p:nvSpPr>
        <p:spPr>
          <a:xfrm>
            <a:off x="7765693" y="2076926"/>
            <a:ext cx="3980329" cy="923330"/>
          </a:xfrm>
          <a:prstGeom prst="rect">
            <a:avLst/>
          </a:prstGeom>
          <a:noFill/>
        </p:spPr>
        <p:txBody>
          <a:bodyPr wrap="square" rtlCol="0">
            <a:spAutoFit/>
          </a:bodyPr>
          <a:lstStyle/>
          <a:p>
            <a:r>
              <a:rPr lang="en-GB" sz="5400" dirty="0" smtClean="0"/>
              <a:t>Woo</a:t>
            </a:r>
            <a:endParaRPr lang="en-GB" sz="5400" dirty="0"/>
          </a:p>
        </p:txBody>
      </p:sp>
      <p:sp>
        <p:nvSpPr>
          <p:cNvPr id="9" name="TextBox 8"/>
          <p:cNvSpPr txBox="1"/>
          <p:nvPr/>
        </p:nvSpPr>
        <p:spPr>
          <a:xfrm>
            <a:off x="807720" y="3716053"/>
            <a:ext cx="3980329" cy="769441"/>
          </a:xfrm>
          <a:prstGeom prst="rect">
            <a:avLst/>
          </a:prstGeom>
          <a:noFill/>
        </p:spPr>
        <p:txBody>
          <a:bodyPr wrap="square" rtlCol="0">
            <a:spAutoFit/>
          </a:bodyPr>
          <a:lstStyle/>
          <a:p>
            <a:r>
              <a:rPr lang="en-GB" sz="4400" dirty="0" smtClean="0"/>
              <a:t>Wet nurse</a:t>
            </a:r>
            <a:endParaRPr lang="en-GB" sz="4400" dirty="0"/>
          </a:p>
        </p:txBody>
      </p:sp>
      <p:sp>
        <p:nvSpPr>
          <p:cNvPr id="10" name="TextBox 9"/>
          <p:cNvSpPr txBox="1"/>
          <p:nvPr/>
        </p:nvSpPr>
        <p:spPr>
          <a:xfrm>
            <a:off x="3432870" y="3575356"/>
            <a:ext cx="5143571" cy="1077218"/>
          </a:xfrm>
          <a:prstGeom prst="rect">
            <a:avLst/>
          </a:prstGeom>
          <a:solidFill>
            <a:schemeClr val="accent3">
              <a:lumMod val="40000"/>
              <a:lumOff val="60000"/>
            </a:schemeClr>
          </a:solidFill>
        </p:spPr>
        <p:txBody>
          <a:bodyPr wrap="square" rtlCol="0">
            <a:spAutoFit/>
          </a:bodyPr>
          <a:lstStyle/>
          <a:p>
            <a:r>
              <a:rPr lang="en-GB" sz="3200" dirty="0"/>
              <a:t>a woman employed to suckle another woman's </a:t>
            </a:r>
            <a:r>
              <a:rPr lang="en-GB" sz="3200" dirty="0" smtClean="0"/>
              <a:t>child.</a:t>
            </a:r>
            <a:endParaRPr lang="en-GB" sz="3200" dirty="0"/>
          </a:p>
        </p:txBody>
      </p:sp>
      <p:sp>
        <p:nvSpPr>
          <p:cNvPr id="11" name="TextBox 10"/>
          <p:cNvSpPr txBox="1"/>
          <p:nvPr/>
        </p:nvSpPr>
        <p:spPr>
          <a:xfrm>
            <a:off x="802095" y="1287060"/>
            <a:ext cx="6112078" cy="1077218"/>
          </a:xfrm>
          <a:prstGeom prst="rect">
            <a:avLst/>
          </a:prstGeom>
          <a:solidFill>
            <a:schemeClr val="accent3">
              <a:lumMod val="40000"/>
              <a:lumOff val="60000"/>
            </a:schemeClr>
          </a:solidFill>
        </p:spPr>
        <p:txBody>
          <a:bodyPr wrap="square" rtlCol="0">
            <a:spAutoFit/>
          </a:bodyPr>
          <a:lstStyle/>
          <a:p>
            <a:r>
              <a:rPr lang="en-GB" sz="3200" dirty="0" smtClean="0"/>
              <a:t>Showing </a:t>
            </a:r>
            <a:r>
              <a:rPr lang="en-GB" sz="3200" dirty="0"/>
              <a:t>a lack of experience, wisdom, or judgement.</a:t>
            </a:r>
            <a:endParaRPr lang="en-GB" sz="3200" dirty="0"/>
          </a:p>
        </p:txBody>
      </p:sp>
      <p:sp>
        <p:nvSpPr>
          <p:cNvPr id="12" name="Rectangle 11"/>
          <p:cNvSpPr/>
          <p:nvPr/>
        </p:nvSpPr>
        <p:spPr>
          <a:xfrm>
            <a:off x="807720" y="2551005"/>
            <a:ext cx="6511995" cy="646331"/>
          </a:xfrm>
          <a:prstGeom prst="rect">
            <a:avLst/>
          </a:prstGeom>
          <a:solidFill>
            <a:schemeClr val="accent3">
              <a:lumMod val="40000"/>
              <a:lumOff val="60000"/>
            </a:schemeClr>
          </a:solidFill>
        </p:spPr>
        <p:txBody>
          <a:bodyPr wrap="square">
            <a:spAutoFit/>
          </a:bodyPr>
          <a:lstStyle/>
          <a:p>
            <a:r>
              <a:rPr lang="en-GB" dirty="0" smtClean="0">
                <a:latin typeface="Aharoni" panose="02010803020104030203" pitchFamily="2" charset="-79"/>
                <a:cs typeface="Aharoni" panose="02010803020104030203" pitchFamily="2" charset="-79"/>
              </a:rPr>
              <a:t>Try </a:t>
            </a:r>
            <a:r>
              <a:rPr lang="en-GB" dirty="0">
                <a:latin typeface="Aharoni" panose="02010803020104030203" pitchFamily="2" charset="-79"/>
                <a:cs typeface="Aharoni" panose="02010803020104030203" pitchFamily="2" charset="-79"/>
              </a:rPr>
              <a:t>to gain the love of (someone), especially with a view to marriage.</a:t>
            </a:r>
            <a:endParaRPr lang="en-GB" i="1" dirty="0">
              <a:latin typeface="Aharoni" panose="02010803020104030203" pitchFamily="2" charset="-79"/>
              <a:cs typeface="Aharoni" panose="02010803020104030203" pitchFamily="2" charset="-79"/>
            </a:endParaRPr>
          </a:p>
        </p:txBody>
      </p:sp>
      <p:sp>
        <p:nvSpPr>
          <p:cNvPr id="13" name="TextBox 12"/>
          <p:cNvSpPr txBox="1"/>
          <p:nvPr/>
        </p:nvSpPr>
        <p:spPr>
          <a:xfrm>
            <a:off x="802095" y="4766626"/>
            <a:ext cx="6517619" cy="954107"/>
          </a:xfrm>
          <a:prstGeom prst="rect">
            <a:avLst/>
          </a:prstGeom>
          <a:solidFill>
            <a:schemeClr val="accent3">
              <a:lumMod val="40000"/>
              <a:lumOff val="60000"/>
            </a:schemeClr>
          </a:solidFill>
        </p:spPr>
        <p:txBody>
          <a:bodyPr wrap="square" rtlCol="0">
            <a:spAutoFit/>
          </a:bodyPr>
          <a:lstStyle/>
          <a:p>
            <a:r>
              <a:rPr lang="en-GB" sz="2800" b="1" i="1" dirty="0" smtClean="0">
                <a:effectLst>
                  <a:outerShdw blurRad="38100" dist="38100" dir="2700000" algn="tl">
                    <a:srgbClr val="000000">
                      <a:alpha val="43137"/>
                    </a:srgbClr>
                  </a:outerShdw>
                </a:effectLst>
                <a:latin typeface="Baskerville Old Face" panose="02020602080505020303" pitchFamily="18" charset="0"/>
              </a:rPr>
              <a:t>Relating </a:t>
            </a:r>
            <a:r>
              <a:rPr lang="en-GB" sz="2800" b="1" i="1" dirty="0">
                <a:effectLst>
                  <a:outerShdw blurRad="38100" dist="38100" dir="2700000" algn="tl">
                    <a:srgbClr val="000000">
                      <a:alpha val="43137"/>
                    </a:srgbClr>
                  </a:outerShdw>
                </a:effectLst>
                <a:latin typeface="Baskerville Old Face" panose="02020602080505020303" pitchFamily="18" charset="0"/>
              </a:rPr>
              <a:t>to or denoting a system of society or government controlled by men.  </a:t>
            </a:r>
            <a:endParaRPr lang="en-GB" sz="2800" b="1" i="1" dirty="0">
              <a:effectLst>
                <a:outerShdw blurRad="38100" dist="38100" dir="2700000" algn="tl">
                  <a:srgbClr val="000000">
                    <a:alpha val="43137"/>
                  </a:srgbClr>
                </a:outerShdw>
              </a:effectLst>
              <a:latin typeface="Baskerville Old Face" panose="02020602080505020303" pitchFamily="18" charset="0"/>
            </a:endParaRPr>
          </a:p>
        </p:txBody>
      </p:sp>
      <p:sp>
        <p:nvSpPr>
          <p:cNvPr id="3" name="Rectangle 2"/>
          <p:cNvSpPr/>
          <p:nvPr/>
        </p:nvSpPr>
        <p:spPr>
          <a:xfrm>
            <a:off x="9353387" y="3086078"/>
            <a:ext cx="2156360" cy="646331"/>
          </a:xfrm>
          <a:prstGeom prst="rect">
            <a:avLst/>
          </a:prstGeom>
        </p:spPr>
        <p:txBody>
          <a:bodyPr wrap="none">
            <a:spAutoFit/>
          </a:bodyPr>
          <a:lstStyle/>
          <a:p>
            <a:pPr lvl="0" algn="ctr">
              <a:defRPr/>
            </a:pPr>
            <a:r>
              <a:rPr lang="en-GB" sz="3600" dirty="0" smtClean="0">
                <a:solidFill>
                  <a:prstClr val="black"/>
                </a:solidFill>
                <a:latin typeface="Candara" panose="020E0502030303020204" pitchFamily="34" charset="0"/>
              </a:rPr>
              <a:t>Pragmatic</a:t>
            </a:r>
            <a:endParaRPr lang="en-GB" sz="3600" dirty="0">
              <a:solidFill>
                <a:prstClr val="black"/>
              </a:solidFill>
              <a:latin typeface="Candara" panose="020E0502030303020204" pitchFamily="34" charset="0"/>
            </a:endParaRPr>
          </a:p>
        </p:txBody>
      </p:sp>
      <p:pic>
        <p:nvPicPr>
          <p:cNvPr id="16" name="Content Placeholder 15"/>
          <p:cNvPicPr>
            <a:picLocks noGrp="1" noChangeAspect="1"/>
          </p:cNvPicPr>
          <p:nvPr>
            <p:ph idx="1"/>
          </p:nvPr>
        </p:nvPicPr>
        <p:blipFill>
          <a:blip r:embed="rId3"/>
          <a:stretch>
            <a:fillRect/>
          </a:stretch>
        </p:blipFill>
        <p:spPr>
          <a:xfrm>
            <a:off x="8950362" y="4806334"/>
            <a:ext cx="3241638" cy="1828800"/>
          </a:xfrm>
          <a:prstGeom prst="rect">
            <a:avLst/>
          </a:prstGeom>
        </p:spPr>
      </p:pic>
      <p:sp>
        <p:nvSpPr>
          <p:cNvPr id="17" name="Rectangle 16"/>
          <p:cNvSpPr/>
          <p:nvPr/>
        </p:nvSpPr>
        <p:spPr>
          <a:xfrm>
            <a:off x="8821271" y="3818231"/>
            <a:ext cx="3262349" cy="80343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dealing with things sensibly and </a:t>
            </a:r>
            <a:r>
              <a:rPr lang="en-GB" dirty="0" smtClean="0">
                <a:solidFill>
                  <a:schemeClr val="tx1"/>
                </a:solidFill>
              </a:rPr>
              <a:t>realistically</a:t>
            </a:r>
            <a:endParaRPr lang="en-GB" dirty="0">
              <a:solidFill>
                <a:schemeClr val="tx1"/>
              </a:solidFill>
            </a:endParaRPr>
          </a:p>
        </p:txBody>
      </p:sp>
    </p:spTree>
    <p:extLst>
      <p:ext uri="{BB962C8B-B14F-4D97-AF65-F5344CB8AC3E}">
        <p14:creationId xmlns:p14="http://schemas.microsoft.com/office/powerpoint/2010/main" val="31272881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p:cNvSpPr>
            <a:spLocks noGrp="1"/>
          </p:cNvSpPr>
          <p:nvPr>
            <p:ph type="title"/>
          </p:nvPr>
        </p:nvSpPr>
        <p:spPr>
          <a:xfrm>
            <a:off x="648606" y="29884"/>
            <a:ext cx="11543394" cy="1188720"/>
          </a:xfrm>
          <a:solidFill>
            <a:srgbClr val="D987C7"/>
          </a:solidFill>
        </p:spPr>
        <p:txBody>
          <a:bodyPr>
            <a:normAutofit/>
          </a:bodyPr>
          <a:lstStyle/>
          <a:p>
            <a:pPr algn="ctr"/>
            <a:r>
              <a:rPr lang="en-GB" dirty="0" smtClean="0"/>
              <a:t>ANSWERS!</a:t>
            </a:r>
            <a:endParaRPr lang="en-GB" dirty="0"/>
          </a:p>
        </p:txBody>
      </p:sp>
      <p:sp>
        <p:nvSpPr>
          <p:cNvPr id="5" name="TextBox 4"/>
          <p:cNvSpPr txBox="1"/>
          <p:nvPr/>
        </p:nvSpPr>
        <p:spPr>
          <a:xfrm rot="16200000">
            <a:off x="-3134339"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Unlocking vocabulary</a:t>
            </a:r>
            <a:endParaRPr lang="en-GB" sz="4000" b="1" dirty="0">
              <a:latin typeface="Century Gothic" panose="020B0502020202020204" pitchFamily="34" charset="0"/>
            </a:endParaRPr>
          </a:p>
        </p:txBody>
      </p:sp>
      <p:sp>
        <p:nvSpPr>
          <p:cNvPr id="6" name="TextBox 5"/>
          <p:cNvSpPr txBox="1"/>
          <p:nvPr/>
        </p:nvSpPr>
        <p:spPr>
          <a:xfrm>
            <a:off x="7988591" y="1267951"/>
            <a:ext cx="3506062" cy="707886"/>
          </a:xfrm>
          <a:prstGeom prst="rect">
            <a:avLst/>
          </a:prstGeom>
          <a:noFill/>
        </p:spPr>
        <p:txBody>
          <a:bodyPr wrap="square" rtlCol="0">
            <a:spAutoFit/>
          </a:bodyPr>
          <a:lstStyle/>
          <a:p>
            <a:r>
              <a:rPr lang="en-GB" sz="4000" dirty="0" smtClean="0"/>
              <a:t>Naive</a:t>
            </a:r>
            <a:endParaRPr lang="en-GB" sz="4000" dirty="0"/>
          </a:p>
        </p:txBody>
      </p:sp>
      <p:sp>
        <p:nvSpPr>
          <p:cNvPr id="7" name="TextBox 6"/>
          <p:cNvSpPr txBox="1"/>
          <p:nvPr/>
        </p:nvSpPr>
        <p:spPr>
          <a:xfrm>
            <a:off x="4691377" y="5808006"/>
            <a:ext cx="3980329" cy="830997"/>
          </a:xfrm>
          <a:prstGeom prst="rect">
            <a:avLst/>
          </a:prstGeom>
          <a:noFill/>
        </p:spPr>
        <p:txBody>
          <a:bodyPr wrap="square" rtlCol="0">
            <a:spAutoFit/>
          </a:bodyPr>
          <a:lstStyle/>
          <a:p>
            <a:r>
              <a:rPr lang="en-GB" sz="4800" dirty="0" smtClean="0"/>
              <a:t>Patriarchal rule</a:t>
            </a:r>
            <a:endParaRPr lang="en-GB" sz="4800" dirty="0"/>
          </a:p>
        </p:txBody>
      </p:sp>
      <p:sp>
        <p:nvSpPr>
          <p:cNvPr id="8" name="TextBox 7"/>
          <p:cNvSpPr txBox="1"/>
          <p:nvPr/>
        </p:nvSpPr>
        <p:spPr>
          <a:xfrm>
            <a:off x="8333729" y="2076926"/>
            <a:ext cx="3980329" cy="923330"/>
          </a:xfrm>
          <a:prstGeom prst="rect">
            <a:avLst/>
          </a:prstGeom>
          <a:noFill/>
        </p:spPr>
        <p:txBody>
          <a:bodyPr wrap="square" rtlCol="0">
            <a:spAutoFit/>
          </a:bodyPr>
          <a:lstStyle/>
          <a:p>
            <a:r>
              <a:rPr lang="en-GB" sz="5400" dirty="0" smtClean="0"/>
              <a:t>Woo</a:t>
            </a:r>
            <a:endParaRPr lang="en-GB" sz="5400" dirty="0"/>
          </a:p>
        </p:txBody>
      </p:sp>
      <p:sp>
        <p:nvSpPr>
          <p:cNvPr id="9" name="TextBox 8"/>
          <p:cNvSpPr txBox="1"/>
          <p:nvPr/>
        </p:nvSpPr>
        <p:spPr>
          <a:xfrm>
            <a:off x="807720" y="3716053"/>
            <a:ext cx="3980329" cy="769441"/>
          </a:xfrm>
          <a:prstGeom prst="rect">
            <a:avLst/>
          </a:prstGeom>
          <a:noFill/>
        </p:spPr>
        <p:txBody>
          <a:bodyPr wrap="square" rtlCol="0">
            <a:spAutoFit/>
          </a:bodyPr>
          <a:lstStyle/>
          <a:p>
            <a:r>
              <a:rPr lang="en-GB" sz="4400" dirty="0" smtClean="0"/>
              <a:t>Wet nurse</a:t>
            </a:r>
            <a:endParaRPr lang="en-GB" sz="4400" dirty="0"/>
          </a:p>
        </p:txBody>
      </p:sp>
      <p:sp>
        <p:nvSpPr>
          <p:cNvPr id="10" name="TextBox 9"/>
          <p:cNvSpPr txBox="1"/>
          <p:nvPr/>
        </p:nvSpPr>
        <p:spPr>
          <a:xfrm>
            <a:off x="3432870" y="3575356"/>
            <a:ext cx="5143571" cy="1077218"/>
          </a:xfrm>
          <a:prstGeom prst="rect">
            <a:avLst/>
          </a:prstGeom>
          <a:solidFill>
            <a:schemeClr val="accent3">
              <a:lumMod val="40000"/>
              <a:lumOff val="60000"/>
            </a:schemeClr>
          </a:solidFill>
        </p:spPr>
        <p:txBody>
          <a:bodyPr wrap="square" rtlCol="0">
            <a:spAutoFit/>
          </a:bodyPr>
          <a:lstStyle/>
          <a:p>
            <a:r>
              <a:rPr lang="en-GB" sz="3200" dirty="0"/>
              <a:t>a woman employed to suckle another woman's </a:t>
            </a:r>
            <a:r>
              <a:rPr lang="en-GB" sz="3200" dirty="0" smtClean="0"/>
              <a:t>child.</a:t>
            </a:r>
            <a:endParaRPr lang="en-GB" sz="3200" dirty="0"/>
          </a:p>
        </p:txBody>
      </p:sp>
      <p:sp>
        <p:nvSpPr>
          <p:cNvPr id="11" name="TextBox 10"/>
          <p:cNvSpPr txBox="1"/>
          <p:nvPr/>
        </p:nvSpPr>
        <p:spPr>
          <a:xfrm>
            <a:off x="802095" y="1287060"/>
            <a:ext cx="6112078" cy="1077218"/>
          </a:xfrm>
          <a:prstGeom prst="rect">
            <a:avLst/>
          </a:prstGeom>
          <a:solidFill>
            <a:schemeClr val="accent3">
              <a:lumMod val="40000"/>
              <a:lumOff val="60000"/>
            </a:schemeClr>
          </a:solidFill>
        </p:spPr>
        <p:txBody>
          <a:bodyPr wrap="square" rtlCol="0">
            <a:spAutoFit/>
          </a:bodyPr>
          <a:lstStyle/>
          <a:p>
            <a:r>
              <a:rPr lang="en-GB" sz="3200" dirty="0" smtClean="0"/>
              <a:t>Showing </a:t>
            </a:r>
            <a:r>
              <a:rPr lang="en-GB" sz="3200" dirty="0"/>
              <a:t>a lack of experience, wisdom, or judgement.</a:t>
            </a:r>
            <a:endParaRPr lang="en-GB" sz="3200" dirty="0"/>
          </a:p>
        </p:txBody>
      </p:sp>
      <p:sp>
        <p:nvSpPr>
          <p:cNvPr id="12" name="Rectangle 11"/>
          <p:cNvSpPr/>
          <p:nvPr/>
        </p:nvSpPr>
        <p:spPr>
          <a:xfrm>
            <a:off x="807720" y="2551005"/>
            <a:ext cx="6511995" cy="646331"/>
          </a:xfrm>
          <a:prstGeom prst="rect">
            <a:avLst/>
          </a:prstGeom>
          <a:solidFill>
            <a:schemeClr val="accent3">
              <a:lumMod val="40000"/>
              <a:lumOff val="60000"/>
            </a:schemeClr>
          </a:solidFill>
        </p:spPr>
        <p:txBody>
          <a:bodyPr wrap="square">
            <a:spAutoFit/>
          </a:bodyPr>
          <a:lstStyle/>
          <a:p>
            <a:r>
              <a:rPr lang="en-GB" dirty="0" smtClean="0">
                <a:latin typeface="Aharoni" panose="02010803020104030203" pitchFamily="2" charset="-79"/>
                <a:cs typeface="Aharoni" panose="02010803020104030203" pitchFamily="2" charset="-79"/>
              </a:rPr>
              <a:t>Try </a:t>
            </a:r>
            <a:r>
              <a:rPr lang="en-GB" dirty="0">
                <a:latin typeface="Aharoni" panose="02010803020104030203" pitchFamily="2" charset="-79"/>
                <a:cs typeface="Aharoni" panose="02010803020104030203" pitchFamily="2" charset="-79"/>
              </a:rPr>
              <a:t>to gain the love of (someone), especially with a view to marriage.</a:t>
            </a:r>
            <a:endParaRPr lang="en-GB" i="1" dirty="0">
              <a:latin typeface="Aharoni" panose="02010803020104030203" pitchFamily="2" charset="-79"/>
              <a:cs typeface="Aharoni" panose="02010803020104030203" pitchFamily="2" charset="-79"/>
            </a:endParaRPr>
          </a:p>
        </p:txBody>
      </p:sp>
      <p:sp>
        <p:nvSpPr>
          <p:cNvPr id="13" name="TextBox 12"/>
          <p:cNvSpPr txBox="1"/>
          <p:nvPr/>
        </p:nvSpPr>
        <p:spPr>
          <a:xfrm>
            <a:off x="802095" y="4766626"/>
            <a:ext cx="6517619" cy="954107"/>
          </a:xfrm>
          <a:prstGeom prst="rect">
            <a:avLst/>
          </a:prstGeom>
          <a:solidFill>
            <a:schemeClr val="accent3">
              <a:lumMod val="40000"/>
              <a:lumOff val="60000"/>
            </a:schemeClr>
          </a:solidFill>
        </p:spPr>
        <p:txBody>
          <a:bodyPr wrap="square" rtlCol="0">
            <a:spAutoFit/>
          </a:bodyPr>
          <a:lstStyle/>
          <a:p>
            <a:r>
              <a:rPr lang="en-GB" sz="2800" b="1" i="1" dirty="0" smtClean="0">
                <a:effectLst>
                  <a:outerShdw blurRad="38100" dist="38100" dir="2700000" algn="tl">
                    <a:srgbClr val="000000">
                      <a:alpha val="43137"/>
                    </a:srgbClr>
                  </a:outerShdw>
                </a:effectLst>
                <a:latin typeface="Baskerville Old Face" panose="02020602080505020303" pitchFamily="18" charset="0"/>
              </a:rPr>
              <a:t>Relating </a:t>
            </a:r>
            <a:r>
              <a:rPr lang="en-GB" sz="2800" b="1" i="1" dirty="0">
                <a:effectLst>
                  <a:outerShdw blurRad="38100" dist="38100" dir="2700000" algn="tl">
                    <a:srgbClr val="000000">
                      <a:alpha val="43137"/>
                    </a:srgbClr>
                  </a:outerShdw>
                </a:effectLst>
                <a:latin typeface="Baskerville Old Face" panose="02020602080505020303" pitchFamily="18" charset="0"/>
              </a:rPr>
              <a:t>to or denoting a system of society or government controlled by men.  </a:t>
            </a:r>
            <a:endParaRPr lang="en-GB" sz="2800" b="1" i="1" dirty="0">
              <a:effectLst>
                <a:outerShdw blurRad="38100" dist="38100" dir="2700000" algn="tl">
                  <a:srgbClr val="000000">
                    <a:alpha val="43137"/>
                  </a:srgbClr>
                </a:outerShdw>
              </a:effectLst>
              <a:latin typeface="Baskerville Old Face" panose="02020602080505020303" pitchFamily="18" charset="0"/>
            </a:endParaRPr>
          </a:p>
        </p:txBody>
      </p:sp>
      <p:sp>
        <p:nvSpPr>
          <p:cNvPr id="3" name="Rectangle 2"/>
          <p:cNvSpPr/>
          <p:nvPr/>
        </p:nvSpPr>
        <p:spPr>
          <a:xfrm>
            <a:off x="9353387" y="2866030"/>
            <a:ext cx="2156360" cy="646331"/>
          </a:xfrm>
          <a:prstGeom prst="rect">
            <a:avLst/>
          </a:prstGeom>
        </p:spPr>
        <p:txBody>
          <a:bodyPr wrap="none">
            <a:spAutoFit/>
          </a:bodyPr>
          <a:lstStyle/>
          <a:p>
            <a:pPr lvl="0" algn="ctr">
              <a:defRPr/>
            </a:pPr>
            <a:r>
              <a:rPr lang="en-GB" sz="3600" dirty="0" smtClean="0">
                <a:solidFill>
                  <a:prstClr val="black"/>
                </a:solidFill>
                <a:latin typeface="Candara" panose="020E0502030303020204" pitchFamily="34" charset="0"/>
              </a:rPr>
              <a:t>Pragmatic</a:t>
            </a:r>
            <a:endParaRPr lang="en-GB" sz="3600" dirty="0">
              <a:solidFill>
                <a:prstClr val="black"/>
              </a:solidFill>
              <a:latin typeface="Candara" panose="020E0502030303020204" pitchFamily="34" charset="0"/>
            </a:endParaRPr>
          </a:p>
        </p:txBody>
      </p:sp>
      <p:pic>
        <p:nvPicPr>
          <p:cNvPr id="16" name="Content Placeholder 15"/>
          <p:cNvPicPr>
            <a:picLocks noGrp="1" noChangeAspect="1"/>
          </p:cNvPicPr>
          <p:nvPr>
            <p:ph idx="1"/>
          </p:nvPr>
        </p:nvPicPr>
        <p:blipFill>
          <a:blip r:embed="rId3"/>
          <a:stretch>
            <a:fillRect/>
          </a:stretch>
        </p:blipFill>
        <p:spPr>
          <a:xfrm>
            <a:off x="8950362" y="4806334"/>
            <a:ext cx="3241638" cy="1828800"/>
          </a:xfrm>
          <a:prstGeom prst="rect">
            <a:avLst/>
          </a:prstGeom>
        </p:spPr>
      </p:pic>
      <p:sp>
        <p:nvSpPr>
          <p:cNvPr id="17" name="Rectangle 16"/>
          <p:cNvSpPr/>
          <p:nvPr/>
        </p:nvSpPr>
        <p:spPr>
          <a:xfrm>
            <a:off x="8821271" y="3818231"/>
            <a:ext cx="3262349" cy="80343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dealing with things sensibly and </a:t>
            </a:r>
            <a:r>
              <a:rPr lang="en-GB" dirty="0" smtClean="0">
                <a:solidFill>
                  <a:schemeClr val="tx1"/>
                </a:solidFill>
              </a:rPr>
              <a:t>realistically</a:t>
            </a:r>
            <a:endParaRPr lang="en-GB" dirty="0">
              <a:solidFill>
                <a:schemeClr val="tx1"/>
              </a:solidFill>
            </a:endParaRPr>
          </a:p>
        </p:txBody>
      </p:sp>
      <p:sp>
        <p:nvSpPr>
          <p:cNvPr id="18" name="Right Arrow 17"/>
          <p:cNvSpPr/>
          <p:nvPr/>
        </p:nvSpPr>
        <p:spPr>
          <a:xfrm rot="9761773">
            <a:off x="6717145" y="1596158"/>
            <a:ext cx="1095894" cy="406156"/>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p:cNvSpPr/>
          <p:nvPr/>
        </p:nvSpPr>
        <p:spPr>
          <a:xfrm rot="9873258">
            <a:off x="7203541" y="2652583"/>
            <a:ext cx="1095894" cy="406156"/>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Arrow 19"/>
          <p:cNvSpPr/>
          <p:nvPr/>
        </p:nvSpPr>
        <p:spPr>
          <a:xfrm rot="6158360" flipV="1">
            <a:off x="9384567" y="3515280"/>
            <a:ext cx="401943" cy="287281"/>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ight Arrow 20"/>
          <p:cNvSpPr/>
          <p:nvPr/>
        </p:nvSpPr>
        <p:spPr>
          <a:xfrm rot="21305783">
            <a:off x="3228522" y="4127021"/>
            <a:ext cx="319898" cy="336487"/>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21"/>
          <p:cNvSpPr/>
          <p:nvPr/>
        </p:nvSpPr>
        <p:spPr>
          <a:xfrm rot="13055283">
            <a:off x="7019545" y="5517655"/>
            <a:ext cx="1095894" cy="406156"/>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44590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4" name="TextBox 3"/>
          <p:cNvSpPr txBox="1"/>
          <p:nvPr/>
        </p:nvSpPr>
        <p:spPr>
          <a:xfrm rot="16200000">
            <a:off x="-2957077" y="3075056"/>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Learning Content</a:t>
            </a:r>
          </a:p>
        </p:txBody>
      </p:sp>
      <p:sp>
        <p:nvSpPr>
          <p:cNvPr id="5" name="TextBox 4"/>
          <p:cNvSpPr txBox="1"/>
          <p:nvPr/>
        </p:nvSpPr>
        <p:spPr>
          <a:xfrm>
            <a:off x="911425" y="116633"/>
            <a:ext cx="10699401" cy="6340197"/>
          </a:xfrm>
          <a:prstGeom prst="rect">
            <a:avLst/>
          </a:prstGeom>
          <a:noFill/>
        </p:spPr>
        <p:txBody>
          <a:bodyPr wrap="square" rtlCol="0">
            <a:spAutoFit/>
          </a:bodyPr>
          <a:lstStyle/>
          <a:p>
            <a:pPr algn="ctr"/>
            <a:r>
              <a:rPr lang="en-GB" sz="3600" b="1" dirty="0" smtClean="0">
                <a:solidFill>
                  <a:srgbClr val="000000"/>
                </a:solidFill>
                <a:latin typeface="Century Gothic" panose="020B0502020202020204" pitchFamily="34" charset="0"/>
              </a:rPr>
              <a:t>How does Shakespeare </a:t>
            </a:r>
            <a:r>
              <a:rPr lang="en-GB" sz="3600" b="1" dirty="0" smtClean="0">
                <a:solidFill>
                  <a:srgbClr val="000000"/>
                </a:solidFill>
                <a:latin typeface="Century Gothic" panose="020B0502020202020204" pitchFamily="34" charset="0"/>
              </a:rPr>
              <a:t>show differing views of love </a:t>
            </a:r>
            <a:r>
              <a:rPr lang="en-GB" sz="3600" b="1" dirty="0" smtClean="0">
                <a:solidFill>
                  <a:srgbClr val="000000"/>
                </a:solidFill>
                <a:latin typeface="Century Gothic" panose="020B0502020202020204" pitchFamily="34" charset="0"/>
              </a:rPr>
              <a:t>in Act 1, scene </a:t>
            </a:r>
            <a:r>
              <a:rPr lang="en-GB" sz="3600" b="1" dirty="0" smtClean="0">
                <a:solidFill>
                  <a:srgbClr val="000000"/>
                </a:solidFill>
                <a:latin typeface="Century Gothic" panose="020B0502020202020204" pitchFamily="34" charset="0"/>
              </a:rPr>
              <a:t>3?</a:t>
            </a:r>
            <a:endParaRPr lang="en-GB" sz="3600" b="1" dirty="0" smtClean="0">
              <a:solidFill>
                <a:srgbClr val="000000"/>
              </a:solidFill>
              <a:latin typeface="Century Gothic" panose="020B0502020202020204" pitchFamily="34" charset="0"/>
            </a:endParaRPr>
          </a:p>
          <a:p>
            <a:pPr algn="ctr"/>
            <a:r>
              <a:rPr lang="en-GB" sz="2800" b="1" dirty="0" smtClean="0">
                <a:solidFill>
                  <a:srgbClr val="000000"/>
                </a:solidFill>
                <a:latin typeface="Century Gothic" panose="020B0502020202020204" pitchFamily="34" charset="0"/>
              </a:rPr>
              <a:t>I</a:t>
            </a:r>
            <a:r>
              <a:rPr lang="en-GB" sz="2600" b="1" dirty="0" smtClean="0">
                <a:solidFill>
                  <a:srgbClr val="000000"/>
                </a:solidFill>
                <a:latin typeface="Century Gothic" panose="020B0502020202020204" pitchFamily="34" charset="0"/>
              </a:rPr>
              <a:t>n this lesson you will be mastering the following:</a:t>
            </a:r>
          </a:p>
          <a:p>
            <a:endParaRPr lang="en-GB" sz="2600" b="1" dirty="0">
              <a:solidFill>
                <a:schemeClr val="bg1"/>
              </a:solidFill>
              <a:latin typeface="Century Gothic" panose="020B0502020202020204" pitchFamily="34" charset="0"/>
            </a:endParaRPr>
          </a:p>
          <a:p>
            <a:r>
              <a:rPr lang="en-GB" sz="4000" b="1" dirty="0">
                <a:solidFill>
                  <a:srgbClr val="FF6600"/>
                </a:solidFill>
                <a:latin typeface="Century Gothic" panose="020B0502020202020204" pitchFamily="34" charset="0"/>
              </a:rPr>
              <a:t>To use textual evidence to explore a character’s views/ personality.</a:t>
            </a:r>
          </a:p>
          <a:p>
            <a:r>
              <a:rPr lang="en-GB" sz="4000" b="1" dirty="0" smtClean="0">
                <a:solidFill>
                  <a:schemeClr val="tx1">
                    <a:lumMod val="75000"/>
                    <a:lumOff val="25000"/>
                  </a:schemeClr>
                </a:solidFill>
                <a:latin typeface="Century Gothic" panose="020B0502020202020204" pitchFamily="34" charset="0"/>
              </a:rPr>
              <a:t>To </a:t>
            </a:r>
            <a:r>
              <a:rPr lang="en-GB" sz="4000" b="1" dirty="0">
                <a:solidFill>
                  <a:schemeClr val="tx1">
                    <a:lumMod val="75000"/>
                    <a:lumOff val="25000"/>
                  </a:schemeClr>
                </a:solidFill>
                <a:latin typeface="Century Gothic" panose="020B0502020202020204" pitchFamily="34" charset="0"/>
              </a:rPr>
              <a:t>use contextual knowledge to support interpretations.</a:t>
            </a:r>
          </a:p>
          <a:p>
            <a:r>
              <a:rPr lang="en-GB" sz="4000" b="1" dirty="0" smtClean="0">
                <a:solidFill>
                  <a:srgbClr val="FFC000"/>
                </a:solidFill>
                <a:latin typeface="Century Gothic" panose="020B0502020202020204" pitchFamily="34" charset="0"/>
              </a:rPr>
              <a:t>To </a:t>
            </a:r>
            <a:r>
              <a:rPr lang="en-GB" sz="4000" b="1" dirty="0">
                <a:solidFill>
                  <a:srgbClr val="FFC000"/>
                </a:solidFill>
                <a:latin typeface="Century Gothic" panose="020B0502020202020204" pitchFamily="34" charset="0"/>
              </a:rPr>
              <a:t>use contextual knowledge to infer and deduce a character’s viewpoint.</a:t>
            </a:r>
          </a:p>
          <a:p>
            <a:endParaRPr lang="en-GB" sz="4000" b="1" dirty="0" smtClean="0">
              <a:solidFill>
                <a:srgbClr val="FFC000"/>
              </a:solidFill>
              <a:latin typeface="Century Gothic" panose="020B0502020202020204" pitchFamily="34" charset="0"/>
            </a:endParaRPr>
          </a:p>
        </p:txBody>
      </p:sp>
    </p:spTree>
    <p:extLst>
      <p:ext uri="{BB962C8B-B14F-4D97-AF65-F5344CB8AC3E}">
        <p14:creationId xmlns:p14="http://schemas.microsoft.com/office/powerpoint/2010/main" val="40751399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92" y="0"/>
            <a:ext cx="12193057" cy="6858594"/>
          </a:xfrm>
          <a:prstGeom prst="rect">
            <a:avLst/>
          </a:prstGeom>
        </p:spPr>
      </p:pic>
      <p:sp>
        <p:nvSpPr>
          <p:cNvPr id="2" name="Title 1"/>
          <p:cNvSpPr>
            <a:spLocks noGrp="1"/>
          </p:cNvSpPr>
          <p:nvPr>
            <p:ph type="ctrTitle"/>
          </p:nvPr>
        </p:nvSpPr>
        <p:spPr>
          <a:xfrm>
            <a:off x="2557532" y="342816"/>
            <a:ext cx="7906072" cy="1368152"/>
          </a:xfrm>
        </p:spPr>
        <p:txBody>
          <a:bodyPr>
            <a:normAutofit/>
          </a:bodyPr>
          <a:lstStyle/>
          <a:p>
            <a:r>
              <a:rPr lang="en-GB" sz="8000" b="1" dirty="0" smtClean="0"/>
              <a:t>Read </a:t>
            </a:r>
            <a:r>
              <a:rPr lang="en-GB" sz="8000" b="1" dirty="0"/>
              <a:t>Act 1 scene 3</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3262" y="1770529"/>
            <a:ext cx="3359820" cy="237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961" y="3933057"/>
            <a:ext cx="4579603" cy="2573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942109" y="2108156"/>
            <a:ext cx="2148820" cy="2040673"/>
          </a:xfrm>
          <a:prstGeom prst="roundRec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smtClean="0">
                <a:solidFill>
                  <a:schemeClr val="tx1"/>
                </a:solidFill>
              </a:rPr>
              <a:t>Lady Capulet:</a:t>
            </a:r>
          </a:p>
          <a:p>
            <a:r>
              <a:rPr lang="en-GB" dirty="0" smtClean="0">
                <a:solidFill>
                  <a:schemeClr val="tx1"/>
                </a:solidFill>
              </a:rPr>
              <a:t>Juliet:</a:t>
            </a:r>
          </a:p>
          <a:p>
            <a:r>
              <a:rPr lang="en-GB" dirty="0" smtClean="0">
                <a:solidFill>
                  <a:schemeClr val="tx1"/>
                </a:solidFill>
              </a:rPr>
              <a:t>Nurse:</a:t>
            </a:r>
          </a:p>
          <a:p>
            <a:r>
              <a:rPr lang="en-GB" dirty="0" smtClean="0">
                <a:solidFill>
                  <a:schemeClr val="tx1"/>
                </a:solidFill>
              </a:rPr>
              <a:t>Serving man:</a:t>
            </a:r>
            <a:endParaRPr lang="en-GB" dirty="0">
              <a:solidFill>
                <a:schemeClr val="tx1"/>
              </a:solidFill>
            </a:endParaRPr>
          </a:p>
        </p:txBody>
      </p:sp>
      <p:sp>
        <p:nvSpPr>
          <p:cNvPr id="8" name="TextBox 7"/>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Reading task</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3092869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1403</Words>
  <Application>Microsoft Office PowerPoint</Application>
  <PresentationFormat>Custom</PresentationFormat>
  <Paragraphs>169</Paragraphs>
  <Slides>12</Slides>
  <Notes>6</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Read the keywords and match their definition: Write them in your books</vt:lpstr>
      <vt:lpstr>ANSWERS!</vt:lpstr>
      <vt:lpstr>PowerPoint Presentation</vt:lpstr>
      <vt:lpstr>Read Act 1 scene 3</vt:lpstr>
      <vt:lpstr>PowerPoint Presentation</vt:lpstr>
      <vt:lpstr>PowerPoint Presentation</vt:lpstr>
      <vt:lpstr>PowerPoint Presentation</vt:lpstr>
    </vt:vector>
  </TitlesOfParts>
  <Company>St. Bede's Voluntary Catholic Academy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 Weatherhead</dc:creator>
  <cp:lastModifiedBy>Deb</cp:lastModifiedBy>
  <cp:revision>42</cp:revision>
  <dcterms:created xsi:type="dcterms:W3CDTF">2020-03-23T09:40:11Z</dcterms:created>
  <dcterms:modified xsi:type="dcterms:W3CDTF">2020-03-24T13:42:33Z</dcterms:modified>
</cp:coreProperties>
</file>