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Lst>
  <p:notesMasterIdLst>
    <p:notesMasterId r:id="rId25"/>
  </p:notesMasterIdLst>
  <p:sldIdLst>
    <p:sldId id="257" r:id="rId11"/>
    <p:sldId id="258" r:id="rId12"/>
    <p:sldId id="267" r:id="rId13"/>
    <p:sldId id="269" r:id="rId14"/>
    <p:sldId id="259" r:id="rId15"/>
    <p:sldId id="260" r:id="rId16"/>
    <p:sldId id="261" r:id="rId17"/>
    <p:sldId id="262" r:id="rId18"/>
    <p:sldId id="263" r:id="rId19"/>
    <p:sldId id="264" r:id="rId20"/>
    <p:sldId id="265" r:id="rId21"/>
    <p:sldId id="266" r:id="rId22"/>
    <p:sldId id="270" r:id="rId23"/>
    <p:sldId id="27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3C82D7-A98F-4EF3-B2C3-AB43FD27A223}" type="datetimeFigureOut">
              <a:rPr lang="en-GB" smtClean="0"/>
              <a:t>12/11/2020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2D34FB-0CBE-4598-AFDB-E1D73276094E}" type="slidenum">
              <a:rPr lang="en-GB" smtClean="0"/>
              <a:t>‹#›</a:t>
            </a:fld>
            <a:endParaRPr lang="en-GB"/>
          </a:p>
        </p:txBody>
      </p:sp>
    </p:spTree>
    <p:extLst>
      <p:ext uri="{BB962C8B-B14F-4D97-AF65-F5344CB8AC3E}">
        <p14:creationId xmlns:p14="http://schemas.microsoft.com/office/powerpoint/2010/main" val="985957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5BFD24-5961-434D-90CA-D270CBDFAAF4}" type="slidenum">
              <a:rPr lang="en-US" smtClean="0">
                <a:solidFill>
                  <a:prstClr val="black"/>
                </a:solidFill>
              </a:rPr>
              <a:pPr fontAlgn="base">
                <a:spcBef>
                  <a:spcPct val="0"/>
                </a:spcBef>
                <a:spcAft>
                  <a:spcPct val="0"/>
                </a:spcAft>
                <a:defRPr/>
              </a:pPr>
              <a:t>1</a:t>
            </a:fld>
            <a:endParaRPr lang="en-US"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Resources: </a:t>
            </a:r>
            <a:r>
              <a:rPr lang="en-GB" smtClean="0"/>
              <a:t>Printable slide</a:t>
            </a:r>
            <a:endParaRPr lang="en-GB"/>
          </a:p>
        </p:txBody>
      </p:sp>
      <p:sp>
        <p:nvSpPr>
          <p:cNvPr id="4" name="Slide Number Placeholder 3"/>
          <p:cNvSpPr>
            <a:spLocks noGrp="1"/>
          </p:cNvSpPr>
          <p:nvPr>
            <p:ph type="sldNum" sz="quarter" idx="10"/>
          </p:nvPr>
        </p:nvSpPr>
        <p:spPr/>
        <p:txBody>
          <a:bodyPr/>
          <a:lstStyle/>
          <a:p>
            <a:fld id="{782D34FB-0CBE-4598-AFDB-E1D73276094E}" type="slidenum">
              <a:rPr lang="en-GB" smtClean="0"/>
              <a:t>13</a:t>
            </a:fld>
            <a:endParaRPr lang="en-GB"/>
          </a:p>
        </p:txBody>
      </p:sp>
    </p:spTree>
    <p:extLst>
      <p:ext uri="{BB962C8B-B14F-4D97-AF65-F5344CB8AC3E}">
        <p14:creationId xmlns:p14="http://schemas.microsoft.com/office/powerpoint/2010/main" val="3401477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en-GB" dirty="0">
              <a:solidFill>
                <a:prstClr val="black">
                  <a:lumMod val="65000"/>
                  <a:lumOff val="35000"/>
                </a:prstClr>
              </a:solidFill>
            </a:endParaRPr>
          </a:p>
        </p:txBody>
      </p:sp>
    </p:spTree>
    <p:extLst>
      <p:ext uri="{BB962C8B-B14F-4D97-AF65-F5344CB8AC3E}">
        <p14:creationId xmlns:p14="http://schemas.microsoft.com/office/powerpoint/2010/main" val="3338601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GB"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257875819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en-GB" dirty="0">
              <a:solidFill>
                <a:prstClr val="black">
                  <a:lumMod val="65000"/>
                  <a:lumOff val="35000"/>
                </a:prstClr>
              </a:solidFill>
            </a:endParaRPr>
          </a:p>
        </p:txBody>
      </p:sp>
    </p:spTree>
    <p:extLst>
      <p:ext uri="{BB962C8B-B14F-4D97-AF65-F5344CB8AC3E}">
        <p14:creationId xmlns:p14="http://schemas.microsoft.com/office/powerpoint/2010/main" val="228938349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GB"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219244505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GB"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50013960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GB"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5952296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GB" dirty="0">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4561019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GB" dirty="0">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186566094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GB"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397519024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GB"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179946266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GB"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238667148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GB"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3173234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GB"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428835800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GB"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3726783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en-GB" dirty="0">
              <a:solidFill>
                <a:prstClr val="black">
                  <a:lumMod val="65000"/>
                  <a:lumOff val="35000"/>
                </a:prstClr>
              </a:solidFill>
            </a:endParaRPr>
          </a:p>
        </p:txBody>
      </p:sp>
    </p:spTree>
    <p:extLst>
      <p:ext uri="{BB962C8B-B14F-4D97-AF65-F5344CB8AC3E}">
        <p14:creationId xmlns:p14="http://schemas.microsoft.com/office/powerpoint/2010/main" val="28894118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GB"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2281515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GB"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4147927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GB"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335759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GB" dirty="0">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427539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GB" dirty="0">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1918034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GB"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2385647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GB"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92036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GB"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2898291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GB"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15659554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GB"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28485694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GB"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12686335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en-GB" dirty="0">
              <a:solidFill>
                <a:prstClr val="black">
                  <a:lumMod val="65000"/>
                  <a:lumOff val="35000"/>
                </a:prstClr>
              </a:solidFill>
            </a:endParaRPr>
          </a:p>
        </p:txBody>
      </p:sp>
    </p:spTree>
    <p:extLst>
      <p:ext uri="{BB962C8B-B14F-4D97-AF65-F5344CB8AC3E}">
        <p14:creationId xmlns:p14="http://schemas.microsoft.com/office/powerpoint/2010/main" val="24717587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GB"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18844369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GB"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6704988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GB"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168389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GB" dirty="0">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22131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GB" dirty="0">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20952503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GB"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2202439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GB"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892820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GB"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17633567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GB"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11767985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GB"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32999723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GB"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7722369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en-GB" dirty="0">
              <a:solidFill>
                <a:prstClr val="black">
                  <a:lumMod val="65000"/>
                  <a:lumOff val="35000"/>
                </a:prstClr>
              </a:solidFill>
            </a:endParaRPr>
          </a:p>
        </p:txBody>
      </p:sp>
    </p:spTree>
    <p:extLst>
      <p:ext uri="{BB962C8B-B14F-4D97-AF65-F5344CB8AC3E}">
        <p14:creationId xmlns:p14="http://schemas.microsoft.com/office/powerpoint/2010/main" val="20546076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GB"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42732322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GB"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6844149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GB"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874169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GB" dirty="0">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292469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GB" dirty="0">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3875189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GB"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6028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GB"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29245765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GB"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37446499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GB"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37062603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GB"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11300217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GB"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40870104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en-GB" dirty="0">
              <a:solidFill>
                <a:prstClr val="black">
                  <a:lumMod val="65000"/>
                  <a:lumOff val="35000"/>
                </a:prstClr>
              </a:solidFill>
            </a:endParaRPr>
          </a:p>
        </p:txBody>
      </p:sp>
    </p:spTree>
    <p:extLst>
      <p:ext uri="{BB962C8B-B14F-4D97-AF65-F5344CB8AC3E}">
        <p14:creationId xmlns:p14="http://schemas.microsoft.com/office/powerpoint/2010/main" val="5615160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GB"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27490078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GB"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8480838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GB"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126392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GB" dirty="0">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80628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GB" dirty="0">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589927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GB" dirty="0">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30499856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GB"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26949586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GB"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646232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GB"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31730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GB"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37894218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GB"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95308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en-GB" dirty="0">
              <a:solidFill>
                <a:prstClr val="black">
                  <a:lumMod val="65000"/>
                  <a:lumOff val="35000"/>
                </a:prstClr>
              </a:solidFill>
            </a:endParaRPr>
          </a:p>
        </p:txBody>
      </p:sp>
    </p:spTree>
    <p:extLst>
      <p:ext uri="{BB962C8B-B14F-4D97-AF65-F5344CB8AC3E}">
        <p14:creationId xmlns:p14="http://schemas.microsoft.com/office/powerpoint/2010/main" val="38651640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GB"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24038802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GB"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5328107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GB"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77666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GB" dirty="0">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10972394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GB" dirty="0">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542647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GB" dirty="0">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28879411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GB"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16295114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GB"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23930360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GB"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10133244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GB"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15587793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GB"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23236300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en-GB" dirty="0">
              <a:solidFill>
                <a:prstClr val="black">
                  <a:lumMod val="65000"/>
                  <a:lumOff val="35000"/>
                </a:prstClr>
              </a:solidFill>
            </a:endParaRPr>
          </a:p>
        </p:txBody>
      </p:sp>
    </p:spTree>
    <p:extLst>
      <p:ext uri="{BB962C8B-B14F-4D97-AF65-F5344CB8AC3E}">
        <p14:creationId xmlns:p14="http://schemas.microsoft.com/office/powerpoint/2010/main" val="258015390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GB"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16968635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GB"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72670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GB"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9819544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GB"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041436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GB" dirty="0">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3276039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GB" dirty="0">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393264761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GB"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130152696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GB"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34505018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GB"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143199561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GB"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295697672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GB"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83646423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en-GB" dirty="0">
              <a:solidFill>
                <a:prstClr val="black">
                  <a:lumMod val="65000"/>
                  <a:lumOff val="35000"/>
                </a:prstClr>
              </a:solidFill>
            </a:endParaRPr>
          </a:p>
        </p:txBody>
      </p:sp>
    </p:spTree>
    <p:extLst>
      <p:ext uri="{BB962C8B-B14F-4D97-AF65-F5344CB8AC3E}">
        <p14:creationId xmlns:p14="http://schemas.microsoft.com/office/powerpoint/2010/main" val="210305121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GB"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177512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GB"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150167968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GB"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41855311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GB"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0979408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GB" dirty="0">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543291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GB" dirty="0">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152509879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GB"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210337829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GB"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207108300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GB"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108348657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GB"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53006091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GB"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191783525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en-GB" dirty="0">
              <a:solidFill>
                <a:prstClr val="black">
                  <a:lumMod val="65000"/>
                  <a:lumOff val="35000"/>
                </a:prstClr>
              </a:solidFill>
            </a:endParaRPr>
          </a:p>
        </p:txBody>
      </p:sp>
    </p:spTree>
    <p:extLst>
      <p:ext uri="{BB962C8B-B14F-4D97-AF65-F5344CB8AC3E}">
        <p14:creationId xmlns:p14="http://schemas.microsoft.com/office/powerpoint/2010/main" val="2606112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GB"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237020531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GB"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23521470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GB"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92700355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GB"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2583270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GB" dirty="0">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0927165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GB" dirty="0">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111979689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GB"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12280261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GB"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264372288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GB"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115580650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GB"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404811796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GB"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15872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GB" dirty="0">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640382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GB" dirty="0">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98510819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GB" dirty="0">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8172126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GB" dirty="0">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7809780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GB" dirty="0">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25776217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GB" dirty="0">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2227469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GB" dirty="0">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57474851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GB" dirty="0">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63697073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GB" dirty="0">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96727906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39EB31F5-5A2B-421D-AA15-D13E7FC21E75}" type="datetimeFigureOut">
              <a:rPr lang="en-GB" smtClean="0">
                <a:solidFill>
                  <a:prstClr val="black">
                    <a:lumMod val="65000"/>
                    <a:lumOff val="35000"/>
                  </a:prstClr>
                </a:solidFill>
              </a:rPr>
              <a:pPr/>
              <a:t>12/11/2020</a:t>
            </a:fld>
            <a:endParaRPr lang="en-GB" dirty="0">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GB" dirty="0">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0B918008-C108-4B49-932A-646178AA7C16}"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41981805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9.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0.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06.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0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ovTnJFz3eNM" TargetMode="Externa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qc8OsZt_dqw" TargetMode="Externa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2IOwCvcUZq8" TargetMode="External"/><Relationship Id="rId1" Type="http://schemas.openxmlformats.org/officeDocument/2006/relationships/slideLayout" Target="../slideLayouts/slideLayout3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6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nationalgallery.org.uk/upload/img/cuyp-maas-dordrecht-storm-NG6405-fm.jpg"/>
          <p:cNvPicPr>
            <a:picLocks noChangeAspect="1" noChangeArrowheads="1"/>
          </p:cNvPicPr>
          <p:nvPr/>
        </p:nvPicPr>
        <p:blipFill>
          <a:blip r:embed="rId3" cstate="print">
            <a:lum bright="34000"/>
          </a:blip>
          <a:srcRect/>
          <a:stretch>
            <a:fillRect/>
          </a:stretch>
        </p:blipFill>
        <p:spPr bwMode="auto">
          <a:xfrm>
            <a:off x="33358" y="0"/>
            <a:ext cx="9169400" cy="6858000"/>
          </a:xfrm>
          <a:prstGeom prst="rect">
            <a:avLst/>
          </a:prstGeom>
          <a:noFill/>
          <a:ln w="9525">
            <a:noFill/>
            <a:miter lim="800000"/>
            <a:headEnd/>
            <a:tailEnd/>
          </a:ln>
        </p:spPr>
      </p:pic>
      <p:sp>
        <p:nvSpPr>
          <p:cNvPr id="11267" name="Title 1"/>
          <p:cNvSpPr>
            <a:spLocks noGrp="1"/>
          </p:cNvSpPr>
          <p:nvPr>
            <p:ph type="ctrTitle"/>
          </p:nvPr>
        </p:nvSpPr>
        <p:spPr>
          <a:xfrm>
            <a:off x="685800" y="609601"/>
            <a:ext cx="7772400" cy="1811287"/>
          </a:xfrm>
        </p:spPr>
        <p:txBody>
          <a:bodyPr>
            <a:normAutofit fontScale="90000"/>
          </a:bodyPr>
          <a:lstStyle/>
          <a:p>
            <a:pPr eaLnBrk="1" hangingPunct="1"/>
            <a:r>
              <a:rPr lang="en-GB" sz="6600" b="1" dirty="0" smtClean="0">
                <a:latin typeface="Arial Black" pitchFamily="34" charset="0"/>
              </a:rPr>
              <a:t/>
            </a:r>
            <a:br>
              <a:rPr lang="en-GB" sz="6600" b="1" dirty="0" smtClean="0">
                <a:latin typeface="Arial Black" pitchFamily="34" charset="0"/>
              </a:rPr>
            </a:br>
            <a:r>
              <a:rPr lang="en-GB" b="1" i="1" u="sng" dirty="0" smtClean="0">
                <a:latin typeface="Arial Black" pitchFamily="34" charset="0"/>
              </a:rPr>
              <a:t>The Tempest</a:t>
            </a:r>
            <a:endParaRPr lang="en-US" b="1" u="sng" dirty="0" smtClean="0">
              <a:latin typeface="Arial Black" pitchFamily="34" charset="0"/>
            </a:endParaRPr>
          </a:p>
        </p:txBody>
      </p:sp>
      <p:sp>
        <p:nvSpPr>
          <p:cNvPr id="11268" name="Subtitle 2"/>
          <p:cNvSpPr>
            <a:spLocks noGrp="1"/>
          </p:cNvSpPr>
          <p:nvPr>
            <p:ph type="subTitle" idx="1"/>
          </p:nvPr>
        </p:nvSpPr>
        <p:spPr>
          <a:xfrm>
            <a:off x="1547664" y="3429000"/>
            <a:ext cx="6400800" cy="2304256"/>
          </a:xfrm>
        </p:spPr>
        <p:txBody>
          <a:bodyPr>
            <a:normAutofit lnSpcReduction="10000"/>
          </a:bodyPr>
          <a:lstStyle/>
          <a:p>
            <a:pPr eaLnBrk="1" hangingPunct="1"/>
            <a:r>
              <a:rPr lang="en-GB" sz="3600" b="1" dirty="0" smtClean="0">
                <a:solidFill>
                  <a:schemeClr val="tx1"/>
                </a:solidFill>
                <a:latin typeface="Arial Black" pitchFamily="34" charset="0"/>
              </a:rPr>
              <a:t>LO: To introduce the characters of the play.</a:t>
            </a:r>
          </a:p>
          <a:p>
            <a:pPr eaLnBrk="1" hangingPunct="1"/>
            <a:r>
              <a:rPr lang="en-GB" sz="3600" b="1" dirty="0" smtClean="0">
                <a:solidFill>
                  <a:schemeClr val="tx1"/>
                </a:solidFill>
                <a:latin typeface="Arial Black" pitchFamily="34" charset="0"/>
              </a:rPr>
              <a:t>ST: I can understand who is who in the play.</a:t>
            </a:r>
            <a:endParaRPr lang="en-US" sz="3600" b="1" dirty="0" smtClean="0">
              <a:solidFill>
                <a:schemeClr val="tx1"/>
              </a:solidFill>
              <a:latin typeface="Arial Black" pitchFamily="34" charset="0"/>
            </a:endParaRPr>
          </a:p>
        </p:txBody>
      </p:sp>
      <p:sp>
        <p:nvSpPr>
          <p:cNvPr id="5" name="Rectangle 4"/>
          <p:cNvSpPr/>
          <p:nvPr/>
        </p:nvSpPr>
        <p:spPr>
          <a:xfrm>
            <a:off x="8244408" y="116632"/>
            <a:ext cx="50405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rPr>
              <a:t>3.</a:t>
            </a:r>
          </a:p>
        </p:txBody>
      </p:sp>
    </p:spTree>
    <p:extLst>
      <p:ext uri="{BB962C8B-B14F-4D97-AF65-F5344CB8AC3E}">
        <p14:creationId xmlns:p14="http://schemas.microsoft.com/office/powerpoint/2010/main" val="20775919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80728"/>
          </a:xfrm>
        </p:spPr>
        <p:txBody>
          <a:bodyPr/>
          <a:lstStyle/>
          <a:p>
            <a:r>
              <a:rPr lang="en-GB" dirty="0" smtClean="0"/>
              <a:t>Task: The characters.</a:t>
            </a:r>
            <a:endParaRPr lang="en-GB" dirty="0"/>
          </a:p>
        </p:txBody>
      </p:sp>
      <p:sp>
        <p:nvSpPr>
          <p:cNvPr id="3" name="Content Placeholder 2"/>
          <p:cNvSpPr>
            <a:spLocks noGrp="1"/>
          </p:cNvSpPr>
          <p:nvPr>
            <p:ph idx="1"/>
          </p:nvPr>
        </p:nvSpPr>
        <p:spPr>
          <a:xfrm>
            <a:off x="755576" y="836712"/>
            <a:ext cx="8229600" cy="5688632"/>
          </a:xfrm>
        </p:spPr>
        <p:txBody>
          <a:bodyPr>
            <a:normAutofit fontScale="92500" lnSpcReduction="20000"/>
          </a:bodyPr>
          <a:lstStyle/>
          <a:p>
            <a:pPr marL="0" indent="0">
              <a:buNone/>
            </a:pPr>
            <a:r>
              <a:rPr lang="en-GB" sz="2800" dirty="0" smtClean="0">
                <a:solidFill>
                  <a:schemeClr val="tx1"/>
                </a:solidFill>
              </a:rPr>
              <a:t>In your books record the following details of the characters in </a:t>
            </a:r>
            <a:r>
              <a:rPr lang="en-GB" sz="2800" i="1" dirty="0" smtClean="0">
                <a:solidFill>
                  <a:schemeClr val="tx1"/>
                </a:solidFill>
              </a:rPr>
              <a:t>The Tempest</a:t>
            </a:r>
            <a:r>
              <a:rPr lang="en-GB" sz="2800" dirty="0" smtClean="0">
                <a:solidFill>
                  <a:schemeClr val="tx1"/>
                </a:solidFill>
              </a:rPr>
              <a:t>.</a:t>
            </a:r>
            <a:r>
              <a:rPr lang="en-GB" sz="2800" b="1" dirty="0">
                <a:solidFill>
                  <a:schemeClr val="tx1"/>
                </a:solidFill>
              </a:rPr>
              <a:t> </a:t>
            </a:r>
            <a:endParaRPr lang="en-GB" sz="2800" b="1" dirty="0" smtClean="0">
              <a:solidFill>
                <a:schemeClr val="tx1"/>
              </a:solidFill>
            </a:endParaRPr>
          </a:p>
          <a:p>
            <a:pPr marL="0" indent="0">
              <a:buNone/>
            </a:pPr>
            <a:r>
              <a:rPr lang="en-GB" b="1" dirty="0" smtClean="0">
                <a:solidFill>
                  <a:schemeClr val="tx1"/>
                </a:solidFill>
              </a:rPr>
              <a:t>PROSPERO -</a:t>
            </a:r>
            <a:r>
              <a:rPr lang="en-GB" dirty="0" smtClean="0">
                <a:solidFill>
                  <a:schemeClr val="tx1"/>
                </a:solidFill>
              </a:rPr>
              <a:t> </a:t>
            </a:r>
            <a:r>
              <a:rPr lang="en-GB" dirty="0">
                <a:solidFill>
                  <a:schemeClr val="tx1"/>
                </a:solidFill>
              </a:rPr>
              <a:t>the </a:t>
            </a:r>
            <a:r>
              <a:rPr lang="en-GB" dirty="0" smtClean="0">
                <a:solidFill>
                  <a:schemeClr val="tx1"/>
                </a:solidFill>
              </a:rPr>
              <a:t>rightful </a:t>
            </a:r>
            <a:r>
              <a:rPr lang="en-GB" dirty="0">
                <a:solidFill>
                  <a:schemeClr val="tx1"/>
                </a:solidFill>
              </a:rPr>
              <a:t>Duke of Milan </a:t>
            </a:r>
          </a:p>
          <a:p>
            <a:pPr marL="0" indent="0">
              <a:buNone/>
            </a:pPr>
            <a:r>
              <a:rPr lang="en-GB" b="1" dirty="0" smtClean="0">
                <a:solidFill>
                  <a:schemeClr val="tx1"/>
                </a:solidFill>
              </a:rPr>
              <a:t>MIRANDA -</a:t>
            </a:r>
            <a:r>
              <a:rPr lang="en-GB" dirty="0" smtClean="0">
                <a:solidFill>
                  <a:schemeClr val="tx1"/>
                </a:solidFill>
              </a:rPr>
              <a:t> </a:t>
            </a:r>
            <a:r>
              <a:rPr lang="en-GB" dirty="0">
                <a:solidFill>
                  <a:schemeClr val="tx1"/>
                </a:solidFill>
              </a:rPr>
              <a:t>Daughter to Prospero</a:t>
            </a:r>
          </a:p>
          <a:p>
            <a:pPr marL="0" indent="0">
              <a:buNone/>
            </a:pPr>
            <a:r>
              <a:rPr lang="en-GB" b="1" dirty="0" smtClean="0">
                <a:solidFill>
                  <a:schemeClr val="tx1"/>
                </a:solidFill>
              </a:rPr>
              <a:t>ARIEL -</a:t>
            </a:r>
            <a:r>
              <a:rPr lang="en-GB" dirty="0" smtClean="0">
                <a:solidFill>
                  <a:schemeClr val="tx1"/>
                </a:solidFill>
              </a:rPr>
              <a:t> </a:t>
            </a:r>
            <a:r>
              <a:rPr lang="en-GB" dirty="0">
                <a:solidFill>
                  <a:schemeClr val="tx1"/>
                </a:solidFill>
              </a:rPr>
              <a:t>an airy Spirit</a:t>
            </a:r>
          </a:p>
          <a:p>
            <a:pPr marL="0" indent="0">
              <a:buNone/>
            </a:pPr>
            <a:r>
              <a:rPr lang="en-GB" b="1" dirty="0" smtClean="0">
                <a:solidFill>
                  <a:schemeClr val="tx1"/>
                </a:solidFill>
              </a:rPr>
              <a:t>CALIBAN -</a:t>
            </a:r>
            <a:r>
              <a:rPr lang="en-GB" dirty="0" smtClean="0">
                <a:solidFill>
                  <a:schemeClr val="tx1"/>
                </a:solidFill>
              </a:rPr>
              <a:t> </a:t>
            </a:r>
            <a:r>
              <a:rPr lang="en-GB" dirty="0">
                <a:solidFill>
                  <a:schemeClr val="tx1"/>
                </a:solidFill>
              </a:rPr>
              <a:t>a savage and deformed </a:t>
            </a:r>
            <a:r>
              <a:rPr lang="en-GB" dirty="0" smtClean="0">
                <a:solidFill>
                  <a:schemeClr val="tx1"/>
                </a:solidFill>
              </a:rPr>
              <a:t>Sl</a:t>
            </a:r>
            <a:r>
              <a:rPr lang="en-GB" dirty="0">
                <a:solidFill>
                  <a:schemeClr val="tx1"/>
                </a:solidFill>
              </a:rPr>
              <a:t>ave </a:t>
            </a:r>
            <a:endParaRPr lang="en-GB" dirty="0" smtClean="0">
              <a:solidFill>
                <a:schemeClr val="tx1"/>
              </a:solidFill>
            </a:endParaRPr>
          </a:p>
          <a:p>
            <a:pPr marL="0" indent="0">
              <a:buNone/>
            </a:pPr>
            <a:r>
              <a:rPr lang="en-GB" b="1" dirty="0" smtClean="0">
                <a:solidFill>
                  <a:schemeClr val="tx1"/>
                </a:solidFill>
              </a:rPr>
              <a:t>ALONSO -</a:t>
            </a:r>
            <a:r>
              <a:rPr lang="en-GB" dirty="0" smtClean="0">
                <a:solidFill>
                  <a:schemeClr val="tx1"/>
                </a:solidFill>
              </a:rPr>
              <a:t> </a:t>
            </a:r>
            <a:r>
              <a:rPr lang="en-GB" dirty="0">
                <a:solidFill>
                  <a:schemeClr val="tx1"/>
                </a:solidFill>
              </a:rPr>
              <a:t>King of Naples</a:t>
            </a:r>
          </a:p>
          <a:p>
            <a:pPr marL="0" indent="0">
              <a:buNone/>
            </a:pPr>
            <a:r>
              <a:rPr lang="en-GB" b="1" dirty="0" smtClean="0">
                <a:solidFill>
                  <a:schemeClr val="tx1"/>
                </a:solidFill>
              </a:rPr>
              <a:t>FERDINAND -</a:t>
            </a:r>
            <a:r>
              <a:rPr lang="en-GB" dirty="0" smtClean="0">
                <a:solidFill>
                  <a:schemeClr val="tx1"/>
                </a:solidFill>
              </a:rPr>
              <a:t> </a:t>
            </a:r>
            <a:r>
              <a:rPr lang="en-GB" dirty="0">
                <a:solidFill>
                  <a:schemeClr val="tx1"/>
                </a:solidFill>
              </a:rPr>
              <a:t>Son to Alonso, the King of Naples</a:t>
            </a:r>
            <a:br>
              <a:rPr lang="en-GB" dirty="0">
                <a:solidFill>
                  <a:schemeClr val="tx1"/>
                </a:solidFill>
              </a:rPr>
            </a:br>
            <a:r>
              <a:rPr lang="en-GB" b="1" dirty="0" smtClean="0">
                <a:solidFill>
                  <a:schemeClr val="tx1"/>
                </a:solidFill>
              </a:rPr>
              <a:t>SEBASTIAN -</a:t>
            </a:r>
            <a:r>
              <a:rPr lang="en-GB" dirty="0" smtClean="0">
                <a:solidFill>
                  <a:schemeClr val="tx1"/>
                </a:solidFill>
              </a:rPr>
              <a:t> </a:t>
            </a:r>
            <a:r>
              <a:rPr lang="en-GB" dirty="0">
                <a:solidFill>
                  <a:schemeClr val="tx1"/>
                </a:solidFill>
              </a:rPr>
              <a:t>Alonso’s Brother </a:t>
            </a:r>
            <a:br>
              <a:rPr lang="en-GB" dirty="0">
                <a:solidFill>
                  <a:schemeClr val="tx1"/>
                </a:solidFill>
              </a:rPr>
            </a:br>
            <a:r>
              <a:rPr lang="en-GB" b="1" dirty="0" smtClean="0">
                <a:solidFill>
                  <a:schemeClr val="tx1"/>
                </a:solidFill>
              </a:rPr>
              <a:t>ANTONIO -</a:t>
            </a:r>
            <a:r>
              <a:rPr lang="en-GB" dirty="0" smtClean="0">
                <a:solidFill>
                  <a:schemeClr val="tx1"/>
                </a:solidFill>
              </a:rPr>
              <a:t> </a:t>
            </a:r>
            <a:r>
              <a:rPr lang="en-GB" dirty="0">
                <a:solidFill>
                  <a:schemeClr val="tx1"/>
                </a:solidFill>
              </a:rPr>
              <a:t>Prospero’s Brother, the usurping Duke of Milan </a:t>
            </a:r>
            <a:br>
              <a:rPr lang="en-GB" dirty="0">
                <a:solidFill>
                  <a:schemeClr val="tx1"/>
                </a:solidFill>
              </a:rPr>
            </a:br>
            <a:r>
              <a:rPr lang="en-GB" b="1" dirty="0" smtClean="0">
                <a:solidFill>
                  <a:schemeClr val="tx1"/>
                </a:solidFill>
              </a:rPr>
              <a:t>GONZALO -</a:t>
            </a:r>
            <a:r>
              <a:rPr lang="en-GB" dirty="0" smtClean="0">
                <a:solidFill>
                  <a:schemeClr val="tx1"/>
                </a:solidFill>
              </a:rPr>
              <a:t> </a:t>
            </a:r>
            <a:r>
              <a:rPr lang="en-GB" dirty="0">
                <a:solidFill>
                  <a:schemeClr val="tx1"/>
                </a:solidFill>
              </a:rPr>
              <a:t>an honest old counsellor </a:t>
            </a:r>
            <a:br>
              <a:rPr lang="en-GB" dirty="0">
                <a:solidFill>
                  <a:schemeClr val="tx1"/>
                </a:solidFill>
              </a:rPr>
            </a:br>
            <a:r>
              <a:rPr lang="en-GB" b="1" dirty="0" smtClean="0">
                <a:solidFill>
                  <a:schemeClr val="tx1"/>
                </a:solidFill>
              </a:rPr>
              <a:t>ADRIAN -</a:t>
            </a:r>
            <a:r>
              <a:rPr lang="en-GB" dirty="0" smtClean="0">
                <a:solidFill>
                  <a:schemeClr val="tx1"/>
                </a:solidFill>
              </a:rPr>
              <a:t> </a:t>
            </a:r>
            <a:r>
              <a:rPr lang="en-GB" dirty="0">
                <a:solidFill>
                  <a:schemeClr val="tx1"/>
                </a:solidFill>
              </a:rPr>
              <a:t>Lord </a:t>
            </a:r>
            <a:br>
              <a:rPr lang="en-GB" dirty="0">
                <a:solidFill>
                  <a:schemeClr val="tx1"/>
                </a:solidFill>
              </a:rPr>
            </a:br>
            <a:r>
              <a:rPr lang="en-GB" b="1" dirty="0" smtClean="0">
                <a:solidFill>
                  <a:schemeClr val="tx1"/>
                </a:solidFill>
              </a:rPr>
              <a:t>FRANCISCO -</a:t>
            </a:r>
            <a:r>
              <a:rPr lang="en-GB" dirty="0" smtClean="0">
                <a:solidFill>
                  <a:schemeClr val="tx1"/>
                </a:solidFill>
              </a:rPr>
              <a:t> </a:t>
            </a:r>
            <a:r>
              <a:rPr lang="en-GB" dirty="0">
                <a:solidFill>
                  <a:schemeClr val="tx1"/>
                </a:solidFill>
              </a:rPr>
              <a:t>Lord </a:t>
            </a:r>
            <a:br>
              <a:rPr lang="en-GB" dirty="0">
                <a:solidFill>
                  <a:schemeClr val="tx1"/>
                </a:solidFill>
              </a:rPr>
            </a:br>
            <a:r>
              <a:rPr lang="en-GB" b="1" dirty="0" smtClean="0">
                <a:solidFill>
                  <a:schemeClr val="tx1"/>
                </a:solidFill>
              </a:rPr>
              <a:t>TRINCULO -</a:t>
            </a:r>
            <a:r>
              <a:rPr lang="en-GB" dirty="0" smtClean="0">
                <a:solidFill>
                  <a:schemeClr val="tx1"/>
                </a:solidFill>
              </a:rPr>
              <a:t> </a:t>
            </a:r>
            <a:r>
              <a:rPr lang="en-GB" dirty="0">
                <a:solidFill>
                  <a:schemeClr val="tx1"/>
                </a:solidFill>
              </a:rPr>
              <a:t>a Jester </a:t>
            </a:r>
            <a:br>
              <a:rPr lang="en-GB" dirty="0">
                <a:solidFill>
                  <a:schemeClr val="tx1"/>
                </a:solidFill>
              </a:rPr>
            </a:br>
            <a:r>
              <a:rPr lang="en-GB" b="1" dirty="0" smtClean="0">
                <a:solidFill>
                  <a:schemeClr val="tx1"/>
                </a:solidFill>
              </a:rPr>
              <a:t>STEPHANO -</a:t>
            </a:r>
            <a:r>
              <a:rPr lang="en-GB" dirty="0" smtClean="0">
                <a:solidFill>
                  <a:schemeClr val="tx1"/>
                </a:solidFill>
              </a:rPr>
              <a:t> </a:t>
            </a:r>
            <a:r>
              <a:rPr lang="en-GB" dirty="0">
                <a:solidFill>
                  <a:schemeClr val="tx1"/>
                </a:solidFill>
              </a:rPr>
              <a:t>a drunken Butler </a:t>
            </a:r>
          </a:p>
          <a:p>
            <a:pPr marL="0" indent="0">
              <a:buNone/>
            </a:pPr>
            <a:r>
              <a:rPr lang="en-GB" b="1" dirty="0">
                <a:solidFill>
                  <a:schemeClr val="tx1"/>
                </a:solidFill>
              </a:rPr>
              <a:t>MASTER OF A SHIP </a:t>
            </a:r>
            <a:br>
              <a:rPr lang="en-GB" b="1" dirty="0">
                <a:solidFill>
                  <a:schemeClr val="tx1"/>
                </a:solidFill>
              </a:rPr>
            </a:br>
            <a:r>
              <a:rPr lang="en-GB" b="1" dirty="0">
                <a:solidFill>
                  <a:schemeClr val="tx1"/>
                </a:solidFill>
              </a:rPr>
              <a:t>BOATSWAIN </a:t>
            </a:r>
            <a:r>
              <a:rPr lang="en-GB" b="1" dirty="0" smtClean="0">
                <a:solidFill>
                  <a:schemeClr val="tx1"/>
                </a:solidFill>
              </a:rPr>
              <a:t>(pronounced Bo' sun)</a:t>
            </a:r>
            <a:r>
              <a:rPr lang="en-GB" b="1" dirty="0">
                <a:solidFill>
                  <a:schemeClr val="tx1"/>
                </a:solidFill>
              </a:rPr>
              <a:t/>
            </a:r>
            <a:br>
              <a:rPr lang="en-GB" b="1" dirty="0">
                <a:solidFill>
                  <a:schemeClr val="tx1"/>
                </a:solidFill>
              </a:rPr>
            </a:br>
            <a:r>
              <a:rPr lang="en-GB" b="1" dirty="0" smtClean="0">
                <a:solidFill>
                  <a:schemeClr val="tx1"/>
                </a:solidFill>
              </a:rPr>
              <a:t>MARINERS</a:t>
            </a:r>
            <a:endParaRPr lang="en-GB" dirty="0">
              <a:solidFill>
                <a:schemeClr val="tx1"/>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6703" y="4563046"/>
            <a:ext cx="2689274" cy="1820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0"/>
            <a:ext cx="755576"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4800" dirty="0" smtClean="0"/>
              <a:t>Mastery</a:t>
            </a:r>
            <a:endParaRPr lang="en-GB" sz="4800" dirty="0"/>
          </a:p>
        </p:txBody>
      </p:sp>
    </p:spTree>
    <p:extLst>
      <p:ext uri="{BB962C8B-B14F-4D97-AF65-F5344CB8AC3E}">
        <p14:creationId xmlns:p14="http://schemas.microsoft.com/office/powerpoint/2010/main" val="9840907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Magical Island with a Magical Character . . </a:t>
            </a:r>
            <a:r>
              <a:rPr lang="en-GB" dirty="0" smtClean="0"/>
              <a:t>.</a:t>
            </a:r>
            <a:endParaRPr lang="en-GB" dirty="0"/>
          </a:p>
        </p:txBody>
      </p:sp>
      <p:sp>
        <p:nvSpPr>
          <p:cNvPr id="3" name="Content Placeholder 2"/>
          <p:cNvSpPr>
            <a:spLocks noGrp="1"/>
          </p:cNvSpPr>
          <p:nvPr>
            <p:ph idx="1"/>
          </p:nvPr>
        </p:nvSpPr>
        <p:spPr/>
        <p:txBody>
          <a:bodyPr/>
          <a:lstStyle/>
          <a:p>
            <a:r>
              <a:rPr lang="en-GB" b="1" dirty="0">
                <a:solidFill>
                  <a:schemeClr val="tx1">
                    <a:lumMod val="75000"/>
                    <a:lumOff val="25000"/>
                  </a:schemeClr>
                </a:solidFill>
              </a:rPr>
              <a:t>Prospero possesses magical powers.  What characteristics, appearance and skills do you associate with a magician?  Use the pictures below to brainstorm your </a:t>
            </a:r>
            <a:r>
              <a:rPr lang="en-GB" b="1" dirty="0" smtClean="0">
                <a:solidFill>
                  <a:schemeClr val="tx1">
                    <a:lumMod val="75000"/>
                    <a:lumOff val="25000"/>
                  </a:schemeClr>
                </a:solidFill>
              </a:rPr>
              <a:t>ideas. Record them in a mind-map in your books.</a:t>
            </a:r>
            <a:endParaRPr lang="en-GB" b="1" dirty="0">
              <a:solidFill>
                <a:schemeClr val="tx1">
                  <a:lumMod val="75000"/>
                  <a:lumOff val="25000"/>
                </a:schemeClr>
              </a:solidFill>
            </a:endParaRPr>
          </a:p>
          <a:p>
            <a:endParaRPr lang="en-GB"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717032"/>
            <a:ext cx="1838325" cy="275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3717031"/>
            <a:ext cx="1676400" cy="275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3723247"/>
            <a:ext cx="1971650" cy="2642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4248" y="3723247"/>
            <a:ext cx="2028628" cy="2642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0" y="0"/>
            <a:ext cx="755576"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4000" dirty="0" smtClean="0"/>
              <a:t>Consolidating knowledge</a:t>
            </a:r>
            <a:endParaRPr lang="en-GB" sz="4000" dirty="0"/>
          </a:p>
        </p:txBody>
      </p:sp>
    </p:spTree>
    <p:extLst>
      <p:ext uri="{BB962C8B-B14F-4D97-AF65-F5344CB8AC3E}">
        <p14:creationId xmlns:p14="http://schemas.microsoft.com/office/powerpoint/2010/main" val="39201765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04664"/>
            <a:ext cx="3362325" cy="227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2583" y="2420888"/>
            <a:ext cx="405765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29503" y="2780928"/>
            <a:ext cx="4248472" cy="352839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400" dirty="0">
                <a:solidFill>
                  <a:prstClr val="black"/>
                </a:solidFill>
              </a:rPr>
              <a:t>Now that you know who the characters are  in the play, have you changed your mind as to what the play may be about? (Think back to our last lesson) Make an informed prediction using your knowledge of the characters. </a:t>
            </a:r>
          </a:p>
        </p:txBody>
      </p:sp>
      <p:sp>
        <p:nvSpPr>
          <p:cNvPr id="4" name="Rectangle 3"/>
          <p:cNvSpPr/>
          <p:nvPr/>
        </p:nvSpPr>
        <p:spPr>
          <a:xfrm>
            <a:off x="4067944" y="889185"/>
            <a:ext cx="4968552"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a:solidFill>
                  <a:prstClr val="white"/>
                </a:solidFill>
              </a:rPr>
              <a:t>Extension Task: </a:t>
            </a:r>
          </a:p>
        </p:txBody>
      </p:sp>
      <p:sp>
        <p:nvSpPr>
          <p:cNvPr id="6" name="Rectangle 5"/>
          <p:cNvSpPr/>
          <p:nvPr/>
        </p:nvSpPr>
        <p:spPr>
          <a:xfrm>
            <a:off x="0" y="0"/>
            <a:ext cx="755576"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4800" dirty="0" smtClean="0"/>
              <a:t>Extension task</a:t>
            </a:r>
            <a:endParaRPr lang="en-GB" sz="4800" dirty="0"/>
          </a:p>
        </p:txBody>
      </p:sp>
    </p:spTree>
    <p:extLst>
      <p:ext uri="{BB962C8B-B14F-4D97-AF65-F5344CB8AC3E}">
        <p14:creationId xmlns:p14="http://schemas.microsoft.com/office/powerpoint/2010/main" val="2267054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01877" cy="3393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2123" y="0"/>
            <a:ext cx="4501877" cy="3393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47154"/>
            <a:ext cx="4501877" cy="3393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2122" y="3393512"/>
            <a:ext cx="4501877" cy="3393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8257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20396015"/>
              </p:ext>
            </p:extLst>
          </p:nvPr>
        </p:nvGraphicFramePr>
        <p:xfrm>
          <a:off x="0" y="0"/>
          <a:ext cx="9144000" cy="3841998"/>
        </p:xfrm>
        <a:graphic>
          <a:graphicData uri="http://schemas.openxmlformats.org/drawingml/2006/table">
            <a:tbl>
              <a:tblPr firstRow="1" firstCol="1" lastRow="1" lastCol="1" bandRow="1" bandCol="1"/>
              <a:tblGrid>
                <a:gridCol w="3047707"/>
                <a:gridCol w="3047707"/>
                <a:gridCol w="3048586"/>
              </a:tblGrid>
              <a:tr h="764704">
                <a:tc>
                  <a:txBody>
                    <a:bodyPr/>
                    <a:lstStyle/>
                    <a:p>
                      <a:pPr>
                        <a:spcAft>
                          <a:spcPts val="0"/>
                        </a:spcAft>
                      </a:pPr>
                      <a:r>
                        <a:rPr lang="en-GB" sz="1100" dirty="0">
                          <a:effectLst/>
                          <a:latin typeface="Comic Sans MS"/>
                          <a:ea typeface="Times New Roman"/>
                        </a:rPr>
                        <a:t> </a:t>
                      </a:r>
                      <a:endParaRPr lang="en-GB" sz="1100" dirty="0">
                        <a:effectLst/>
                        <a:latin typeface="Times New Roman"/>
                        <a:ea typeface="Times New Roman"/>
                      </a:endParaRPr>
                    </a:p>
                    <a:p>
                      <a:pPr>
                        <a:spcAft>
                          <a:spcPts val="0"/>
                        </a:spcAft>
                      </a:pPr>
                      <a:r>
                        <a:rPr lang="en-GB" sz="1100" dirty="0">
                          <a:effectLst/>
                          <a:latin typeface="Comic Sans MS"/>
                          <a:ea typeface="Times New Roman"/>
                        </a:rPr>
                        <a:t> </a:t>
                      </a:r>
                      <a:endParaRPr lang="en-GB" sz="1100" dirty="0">
                        <a:effectLst/>
                        <a:latin typeface="Times New Roman"/>
                        <a:ea typeface="Times New Roman"/>
                      </a:endParaRPr>
                    </a:p>
                    <a:p>
                      <a:pPr>
                        <a:spcAft>
                          <a:spcPts val="0"/>
                        </a:spcAft>
                      </a:pPr>
                      <a:r>
                        <a:rPr lang="en-GB" sz="1100" dirty="0">
                          <a:effectLst/>
                          <a:latin typeface="Comic Sans MS"/>
                          <a:ea typeface="Times New Roman"/>
                        </a:rPr>
                        <a:t> </a:t>
                      </a:r>
                      <a:endParaRPr lang="en-GB" sz="1100" dirty="0">
                        <a:effectLst/>
                        <a:latin typeface="Times New Roman"/>
                        <a:ea typeface="Times New Roman"/>
                      </a:endParaRPr>
                    </a:p>
                  </a:txBody>
                  <a:tcPr marL="60616" marR="6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dirty="0">
                          <a:effectLst/>
                          <a:latin typeface="Comic Sans MS"/>
                          <a:ea typeface="Times New Roman"/>
                        </a:rPr>
                        <a:t>A young teenager who has lived with her father on the island since she was a baby.  She has never experienced life in the ‘real’ world</a:t>
                      </a:r>
                      <a:r>
                        <a:rPr lang="en-GB" sz="1100" dirty="0" smtClean="0">
                          <a:effectLst/>
                          <a:latin typeface="Comic Sans MS"/>
                          <a:ea typeface="Times New Roman"/>
                        </a:rPr>
                        <a:t>.</a:t>
                      </a:r>
                    </a:p>
                    <a:p>
                      <a:pPr algn="ctr">
                        <a:spcAft>
                          <a:spcPts val="0"/>
                        </a:spcAft>
                      </a:pPr>
                      <a:endParaRPr lang="en-GB" sz="1100" dirty="0" smtClean="0">
                        <a:effectLst/>
                        <a:latin typeface="Comic Sans MS"/>
                        <a:ea typeface="Times New Roman"/>
                      </a:endParaRPr>
                    </a:p>
                  </a:txBody>
                  <a:tcPr marL="60616" marR="6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dirty="0">
                          <a:effectLst/>
                          <a:latin typeface="Comic Sans MS"/>
                          <a:ea typeface="Times New Roman"/>
                        </a:rPr>
                        <a:t> </a:t>
                      </a:r>
                      <a:endParaRPr lang="en-GB" sz="1100" dirty="0">
                        <a:effectLst/>
                        <a:latin typeface="Times New Roman"/>
                        <a:ea typeface="Times New Roman"/>
                      </a:endParaRPr>
                    </a:p>
                    <a:p>
                      <a:pPr algn="ctr">
                        <a:spcAft>
                          <a:spcPts val="0"/>
                        </a:spcAft>
                      </a:pPr>
                      <a:r>
                        <a:rPr lang="en-GB" sz="1600" dirty="0">
                          <a:effectLst/>
                          <a:latin typeface="Bernard MT Condensed"/>
                          <a:ea typeface="Times New Roman"/>
                        </a:rPr>
                        <a:t>To vote for Miranda text MIRANDA to 0811 810</a:t>
                      </a:r>
                      <a:endParaRPr lang="en-GB" sz="1100" dirty="0">
                        <a:effectLst/>
                        <a:latin typeface="Times New Roman"/>
                        <a:ea typeface="Times New Roman"/>
                      </a:endParaRPr>
                    </a:p>
                  </a:txBody>
                  <a:tcPr marL="60616" marR="6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1266">
                <a:tc>
                  <a:txBody>
                    <a:bodyPr/>
                    <a:lstStyle/>
                    <a:p>
                      <a:pPr algn="ctr">
                        <a:spcAft>
                          <a:spcPts val="0"/>
                        </a:spcAft>
                      </a:pPr>
                      <a:r>
                        <a:rPr lang="en-GB" sz="1100" dirty="0">
                          <a:effectLst/>
                          <a:latin typeface="Comic Sans MS"/>
                          <a:ea typeface="Times New Roman"/>
                        </a:rPr>
                        <a:t> </a:t>
                      </a:r>
                      <a:endParaRPr lang="en-GB" sz="1100" dirty="0">
                        <a:effectLst/>
                        <a:latin typeface="Times New Roman"/>
                        <a:ea typeface="Times New Roman"/>
                      </a:endParaRPr>
                    </a:p>
                  </a:txBody>
                  <a:tcPr marL="60616" marR="6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effectLst/>
                          <a:latin typeface="Comic Sans MS"/>
                          <a:ea typeface="Times New Roman"/>
                        </a:rPr>
                        <a:t>Once a butler to a rich, powerful man.  Likes a drink and can often be found staggering around in a drunken haze.  Dreams of being as powerful as his master.</a:t>
                      </a:r>
                      <a:endParaRPr lang="en-GB" sz="1100">
                        <a:effectLst/>
                        <a:latin typeface="Times New Roman"/>
                        <a:ea typeface="Times New Roman"/>
                      </a:endParaRPr>
                    </a:p>
                  </a:txBody>
                  <a:tcPr marL="60616" marR="6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effectLst/>
                          <a:latin typeface="Comic Sans MS"/>
                          <a:ea typeface="Times New Roman"/>
                        </a:rPr>
                        <a:t> </a:t>
                      </a:r>
                      <a:endParaRPr lang="en-GB" sz="1100">
                        <a:effectLst/>
                        <a:latin typeface="Times New Roman"/>
                        <a:ea typeface="Times New Roman"/>
                      </a:endParaRPr>
                    </a:p>
                    <a:p>
                      <a:pPr algn="ctr">
                        <a:spcAft>
                          <a:spcPts val="0"/>
                        </a:spcAft>
                      </a:pPr>
                      <a:r>
                        <a:rPr lang="en-GB" sz="1600">
                          <a:effectLst/>
                          <a:latin typeface="Bernard MT Condensed"/>
                          <a:ea typeface="Times New Roman"/>
                        </a:rPr>
                        <a:t>To vote for Stephano text STEPHANO to 0811 811</a:t>
                      </a:r>
                      <a:endParaRPr lang="en-GB" sz="1100">
                        <a:effectLst/>
                        <a:latin typeface="Times New Roman"/>
                        <a:ea typeface="Times New Roman"/>
                      </a:endParaRPr>
                    </a:p>
                  </a:txBody>
                  <a:tcPr marL="60616" marR="6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1266">
                <a:tc>
                  <a:txBody>
                    <a:bodyPr/>
                    <a:lstStyle/>
                    <a:p>
                      <a:pPr algn="ctr">
                        <a:spcAft>
                          <a:spcPts val="0"/>
                        </a:spcAft>
                      </a:pPr>
                      <a:r>
                        <a:rPr lang="en-GB" sz="1100" dirty="0">
                          <a:effectLst/>
                          <a:latin typeface="Comic Sans MS"/>
                          <a:ea typeface="Times New Roman"/>
                        </a:rPr>
                        <a:t> </a:t>
                      </a:r>
                      <a:endParaRPr lang="en-GB" sz="1100" dirty="0">
                        <a:effectLst/>
                        <a:latin typeface="Times New Roman"/>
                        <a:ea typeface="Times New Roman"/>
                      </a:endParaRPr>
                    </a:p>
                    <a:p>
                      <a:pPr algn="ctr">
                        <a:spcAft>
                          <a:spcPts val="0"/>
                        </a:spcAft>
                      </a:pPr>
                      <a:r>
                        <a:rPr lang="en-GB" sz="1100" dirty="0">
                          <a:effectLst/>
                          <a:latin typeface="Comic Sans MS"/>
                          <a:ea typeface="Times New Roman"/>
                        </a:rPr>
                        <a:t> </a:t>
                      </a:r>
                      <a:endParaRPr lang="en-GB" sz="1100" dirty="0">
                        <a:effectLst/>
                        <a:latin typeface="Times New Roman"/>
                        <a:ea typeface="Times New Roman"/>
                      </a:endParaRPr>
                    </a:p>
                    <a:p>
                      <a:pPr algn="ctr">
                        <a:spcAft>
                          <a:spcPts val="0"/>
                        </a:spcAft>
                      </a:pPr>
                      <a:r>
                        <a:rPr lang="en-GB" sz="1100" dirty="0">
                          <a:effectLst/>
                          <a:latin typeface="Comic Sans MS"/>
                          <a:ea typeface="Times New Roman"/>
                        </a:rPr>
                        <a:t> </a:t>
                      </a:r>
                      <a:endParaRPr lang="en-GB" sz="1100" dirty="0">
                        <a:effectLst/>
                        <a:latin typeface="Times New Roman"/>
                        <a:ea typeface="Times New Roman"/>
                      </a:endParaRPr>
                    </a:p>
                    <a:p>
                      <a:pPr algn="ctr">
                        <a:spcAft>
                          <a:spcPts val="0"/>
                        </a:spcAft>
                      </a:pPr>
                      <a:r>
                        <a:rPr lang="en-GB" sz="1100" dirty="0">
                          <a:effectLst/>
                          <a:latin typeface="Comic Sans MS"/>
                          <a:ea typeface="Times New Roman"/>
                        </a:rPr>
                        <a:t> </a:t>
                      </a:r>
                      <a:endParaRPr lang="en-GB" sz="1100" dirty="0">
                        <a:effectLst/>
                        <a:latin typeface="Times New Roman"/>
                        <a:ea typeface="Times New Roman"/>
                      </a:endParaRPr>
                    </a:p>
                  </a:txBody>
                  <a:tcPr marL="60616" marR="6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dirty="0">
                          <a:effectLst/>
                          <a:latin typeface="Comic Sans MS"/>
                          <a:ea typeface="Times New Roman"/>
                        </a:rPr>
                        <a:t>A clown.  Likes to keep people entertained with his comments and daft behaviour, but is rather afraid of the island.</a:t>
                      </a:r>
                      <a:endParaRPr lang="en-GB" sz="1100" dirty="0">
                        <a:effectLst/>
                        <a:latin typeface="Times New Roman"/>
                        <a:ea typeface="Times New Roman"/>
                      </a:endParaRPr>
                    </a:p>
                  </a:txBody>
                  <a:tcPr marL="60616" marR="6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effectLst/>
                          <a:latin typeface="Comic Sans MS"/>
                          <a:ea typeface="Times New Roman"/>
                        </a:rPr>
                        <a:t> </a:t>
                      </a:r>
                      <a:endParaRPr lang="en-GB" sz="1100">
                        <a:effectLst/>
                        <a:latin typeface="Times New Roman"/>
                        <a:ea typeface="Times New Roman"/>
                      </a:endParaRPr>
                    </a:p>
                    <a:p>
                      <a:pPr algn="ctr">
                        <a:spcAft>
                          <a:spcPts val="0"/>
                        </a:spcAft>
                      </a:pPr>
                      <a:r>
                        <a:rPr lang="en-GB" sz="1600">
                          <a:effectLst/>
                          <a:latin typeface="Bernard MT Condensed"/>
                          <a:ea typeface="Times New Roman"/>
                        </a:rPr>
                        <a:t>To vote for Trinculo text TRINCULO to 0811 812</a:t>
                      </a:r>
                      <a:endParaRPr lang="en-GB" sz="1100">
                        <a:effectLst/>
                        <a:latin typeface="Times New Roman"/>
                        <a:ea typeface="Times New Roman"/>
                      </a:endParaRPr>
                    </a:p>
                  </a:txBody>
                  <a:tcPr marL="60616" marR="6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1266">
                <a:tc>
                  <a:txBody>
                    <a:bodyPr/>
                    <a:lstStyle/>
                    <a:p>
                      <a:pPr algn="ctr">
                        <a:spcAft>
                          <a:spcPts val="0"/>
                        </a:spcAft>
                      </a:pPr>
                      <a:r>
                        <a:rPr lang="en-GB" sz="1100" dirty="0">
                          <a:effectLst/>
                          <a:latin typeface="Comic Sans MS"/>
                          <a:ea typeface="Times New Roman"/>
                        </a:rPr>
                        <a:t> </a:t>
                      </a:r>
                      <a:endParaRPr lang="en-GB" sz="1100" dirty="0">
                        <a:effectLst/>
                        <a:latin typeface="Times New Roman"/>
                        <a:ea typeface="Times New Roman"/>
                      </a:endParaRPr>
                    </a:p>
                    <a:p>
                      <a:pPr algn="ctr">
                        <a:spcAft>
                          <a:spcPts val="0"/>
                        </a:spcAft>
                      </a:pPr>
                      <a:r>
                        <a:rPr lang="en-GB" sz="1100" dirty="0">
                          <a:effectLst/>
                          <a:latin typeface="Comic Sans MS"/>
                          <a:ea typeface="Times New Roman"/>
                        </a:rPr>
                        <a:t> </a:t>
                      </a:r>
                      <a:endParaRPr lang="en-GB" sz="1100" dirty="0">
                        <a:effectLst/>
                        <a:latin typeface="Times New Roman"/>
                        <a:ea typeface="Times New Roman"/>
                      </a:endParaRPr>
                    </a:p>
                    <a:p>
                      <a:pPr algn="ctr">
                        <a:spcAft>
                          <a:spcPts val="0"/>
                        </a:spcAft>
                      </a:pPr>
                      <a:r>
                        <a:rPr lang="en-GB" sz="1100" dirty="0">
                          <a:effectLst/>
                          <a:latin typeface="Comic Sans MS"/>
                          <a:ea typeface="Times New Roman"/>
                        </a:rPr>
                        <a:t> </a:t>
                      </a:r>
                      <a:endParaRPr lang="en-GB" sz="1100" dirty="0">
                        <a:effectLst/>
                        <a:latin typeface="Times New Roman"/>
                        <a:ea typeface="Times New Roman"/>
                      </a:endParaRPr>
                    </a:p>
                    <a:p>
                      <a:pPr algn="ctr">
                        <a:spcAft>
                          <a:spcPts val="0"/>
                        </a:spcAft>
                      </a:pPr>
                      <a:r>
                        <a:rPr lang="en-GB" sz="1100" dirty="0">
                          <a:effectLst/>
                          <a:latin typeface="Comic Sans MS"/>
                          <a:ea typeface="Times New Roman"/>
                        </a:rPr>
                        <a:t> </a:t>
                      </a:r>
                      <a:endParaRPr lang="en-GB" sz="1100" dirty="0">
                        <a:effectLst/>
                        <a:latin typeface="Times New Roman"/>
                        <a:ea typeface="Times New Roman"/>
                      </a:endParaRPr>
                    </a:p>
                    <a:p>
                      <a:pPr algn="ctr">
                        <a:spcAft>
                          <a:spcPts val="0"/>
                        </a:spcAft>
                      </a:pPr>
                      <a:r>
                        <a:rPr lang="en-GB" sz="1100" dirty="0">
                          <a:effectLst/>
                          <a:latin typeface="Comic Sans MS"/>
                          <a:ea typeface="Times New Roman"/>
                        </a:rPr>
                        <a:t> </a:t>
                      </a:r>
                      <a:endParaRPr lang="en-GB" sz="1100" dirty="0">
                        <a:effectLst/>
                        <a:latin typeface="Times New Roman"/>
                        <a:ea typeface="Times New Roman"/>
                      </a:endParaRPr>
                    </a:p>
                  </a:txBody>
                  <a:tcPr marL="60616" marR="6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dirty="0">
                          <a:effectLst/>
                          <a:latin typeface="Comic Sans MS"/>
                          <a:ea typeface="Times New Roman"/>
                        </a:rPr>
                        <a:t>A native of the island.  Looks like </a:t>
                      </a:r>
                      <a:r>
                        <a:rPr lang="en-GB" sz="1000" dirty="0" smtClean="0">
                          <a:effectLst/>
                          <a:latin typeface="Comic Sans MS"/>
                          <a:ea typeface="Times New Roman"/>
                        </a:rPr>
                        <a:t>a cross </a:t>
                      </a:r>
                      <a:r>
                        <a:rPr lang="en-GB" sz="1000" dirty="0">
                          <a:effectLst/>
                          <a:latin typeface="Comic Sans MS"/>
                          <a:ea typeface="Times New Roman"/>
                        </a:rPr>
                        <a:t>between a man and a fish and smells like one too!  Uses foul language, but – if you can capture and tame him – could be your servant.  Knows a lot about survival on the island.</a:t>
                      </a:r>
                      <a:endParaRPr lang="en-GB" sz="1100" dirty="0">
                        <a:effectLst/>
                        <a:latin typeface="Times New Roman"/>
                        <a:ea typeface="Times New Roman"/>
                      </a:endParaRPr>
                    </a:p>
                  </a:txBody>
                  <a:tcPr marL="60616" marR="6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dirty="0">
                          <a:effectLst/>
                          <a:latin typeface="Comic Sans MS"/>
                          <a:ea typeface="Times New Roman"/>
                        </a:rPr>
                        <a:t> </a:t>
                      </a:r>
                      <a:endParaRPr lang="en-GB" sz="1100" dirty="0">
                        <a:effectLst/>
                        <a:latin typeface="Times New Roman"/>
                        <a:ea typeface="Times New Roman"/>
                      </a:endParaRPr>
                    </a:p>
                    <a:p>
                      <a:pPr algn="ctr">
                        <a:spcAft>
                          <a:spcPts val="0"/>
                        </a:spcAft>
                      </a:pPr>
                      <a:r>
                        <a:rPr lang="en-GB" sz="1100" dirty="0">
                          <a:effectLst/>
                          <a:latin typeface="Comic Sans MS"/>
                          <a:ea typeface="Times New Roman"/>
                        </a:rPr>
                        <a:t> </a:t>
                      </a:r>
                      <a:endParaRPr lang="en-GB" sz="1100" dirty="0">
                        <a:effectLst/>
                        <a:latin typeface="Times New Roman"/>
                        <a:ea typeface="Times New Roman"/>
                      </a:endParaRPr>
                    </a:p>
                    <a:p>
                      <a:pPr algn="ctr">
                        <a:spcAft>
                          <a:spcPts val="0"/>
                        </a:spcAft>
                      </a:pPr>
                      <a:r>
                        <a:rPr lang="en-GB" sz="1600" dirty="0">
                          <a:effectLst/>
                          <a:latin typeface="Bernard MT Condensed"/>
                          <a:ea typeface="Times New Roman"/>
                        </a:rPr>
                        <a:t>To vote for Caliban text CALIBAN to 0811 813</a:t>
                      </a:r>
                      <a:endParaRPr lang="en-GB" sz="1100" dirty="0">
                        <a:effectLst/>
                        <a:latin typeface="Times New Roman"/>
                        <a:ea typeface="Times New Roman"/>
                      </a:endParaRPr>
                    </a:p>
                  </a:txBody>
                  <a:tcPr marL="60616" marR="6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748652493"/>
              </p:ext>
            </p:extLst>
          </p:nvPr>
        </p:nvGraphicFramePr>
        <p:xfrm>
          <a:off x="16055" y="4005064"/>
          <a:ext cx="9144002" cy="4575840"/>
        </p:xfrm>
        <a:graphic>
          <a:graphicData uri="http://schemas.openxmlformats.org/drawingml/2006/table">
            <a:tbl>
              <a:tblPr firstRow="1" firstCol="1" lastRow="1" lastCol="1" bandRow="1" bandCol="1"/>
              <a:tblGrid>
                <a:gridCol w="3047708"/>
                <a:gridCol w="3047708"/>
                <a:gridCol w="3048586"/>
              </a:tblGrid>
              <a:tr h="842040">
                <a:tc>
                  <a:txBody>
                    <a:bodyPr/>
                    <a:lstStyle/>
                    <a:p>
                      <a:pPr algn="ctr">
                        <a:spcAft>
                          <a:spcPts val="0"/>
                        </a:spcAft>
                      </a:pPr>
                      <a:r>
                        <a:rPr lang="en-GB" sz="700" dirty="0">
                          <a:effectLst/>
                          <a:latin typeface="Comic Sans MS"/>
                          <a:ea typeface="Times New Roman"/>
                        </a:rPr>
                        <a:t>   </a:t>
                      </a:r>
                      <a:endParaRPr lang="en-GB" sz="700" dirty="0">
                        <a:effectLst/>
                        <a:latin typeface="Times New Roman"/>
                        <a:ea typeface="Times New Roman"/>
                      </a:endParaRPr>
                    </a:p>
                  </a:txBody>
                  <a:tcPr marL="39471" marR="39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700" dirty="0">
                          <a:effectLst/>
                          <a:latin typeface="Comic Sans MS"/>
                          <a:ea typeface="Times New Roman"/>
                        </a:rPr>
                        <a:t>A mysterious spirit with the ability to fly and become invisible.  Feels trapped by the island and unable to leave until released.  With the promise of freedom, Ariel will be a loyal and obedient servant.</a:t>
                      </a:r>
                      <a:endParaRPr lang="en-GB" sz="700" dirty="0">
                        <a:effectLst/>
                        <a:latin typeface="Times New Roman"/>
                        <a:ea typeface="Times New Roman"/>
                      </a:endParaRPr>
                    </a:p>
                  </a:txBody>
                  <a:tcPr marL="39471" marR="39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700" dirty="0">
                          <a:effectLst/>
                          <a:latin typeface="Comic Sans MS"/>
                          <a:ea typeface="Times New Roman"/>
                        </a:rPr>
                        <a:t> </a:t>
                      </a:r>
                      <a:endParaRPr lang="en-GB" sz="700" dirty="0">
                        <a:effectLst/>
                        <a:latin typeface="Times New Roman"/>
                        <a:ea typeface="Times New Roman"/>
                      </a:endParaRPr>
                    </a:p>
                    <a:p>
                      <a:pPr algn="ctr">
                        <a:spcAft>
                          <a:spcPts val="0"/>
                        </a:spcAft>
                      </a:pPr>
                      <a:r>
                        <a:rPr lang="en-GB" sz="700" dirty="0">
                          <a:effectLst/>
                          <a:latin typeface="Comic Sans MS"/>
                          <a:ea typeface="Times New Roman"/>
                        </a:rPr>
                        <a:t> </a:t>
                      </a:r>
                      <a:endParaRPr lang="en-GB" sz="700" dirty="0">
                        <a:effectLst/>
                        <a:latin typeface="Times New Roman"/>
                        <a:ea typeface="Times New Roman"/>
                      </a:endParaRPr>
                    </a:p>
                    <a:p>
                      <a:pPr algn="ctr">
                        <a:spcAft>
                          <a:spcPts val="0"/>
                        </a:spcAft>
                      </a:pPr>
                      <a:r>
                        <a:rPr lang="en-GB" sz="1000" dirty="0">
                          <a:effectLst/>
                          <a:latin typeface="Bernard MT Condensed"/>
                          <a:ea typeface="Times New Roman"/>
                        </a:rPr>
                        <a:t>To vote for Ariel text Ariel to 0811 814</a:t>
                      </a:r>
                      <a:endParaRPr lang="en-GB" sz="700" dirty="0">
                        <a:effectLst/>
                        <a:latin typeface="Times New Roman"/>
                        <a:ea typeface="Times New Roman"/>
                      </a:endParaRPr>
                    </a:p>
                  </a:txBody>
                  <a:tcPr marL="39471" marR="39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6785">
                <a:tc>
                  <a:txBody>
                    <a:bodyPr/>
                    <a:lstStyle/>
                    <a:p>
                      <a:pPr algn="ctr">
                        <a:spcAft>
                          <a:spcPts val="0"/>
                        </a:spcAft>
                      </a:pPr>
                      <a:r>
                        <a:rPr lang="en-GB" sz="700">
                          <a:effectLst/>
                          <a:latin typeface="Comic Sans MS"/>
                          <a:ea typeface="Times New Roman"/>
                        </a:rPr>
                        <a:t> </a:t>
                      </a:r>
                      <a:endParaRPr lang="en-GB" sz="700">
                        <a:effectLst/>
                        <a:latin typeface="Times New Roman"/>
                        <a:ea typeface="Times New Roman"/>
                      </a:endParaRPr>
                    </a:p>
                    <a:p>
                      <a:pPr algn="ctr">
                        <a:spcAft>
                          <a:spcPts val="0"/>
                        </a:spcAft>
                      </a:pPr>
                      <a:r>
                        <a:rPr lang="en-GB" sz="700">
                          <a:effectLst/>
                          <a:latin typeface="Comic Sans MS"/>
                          <a:ea typeface="Times New Roman"/>
                        </a:rPr>
                        <a:t> </a:t>
                      </a:r>
                      <a:endParaRPr lang="en-GB" sz="700">
                        <a:effectLst/>
                        <a:latin typeface="Times New Roman"/>
                        <a:ea typeface="Times New Roman"/>
                      </a:endParaRPr>
                    </a:p>
                    <a:p>
                      <a:pPr algn="ctr">
                        <a:spcAft>
                          <a:spcPts val="0"/>
                        </a:spcAft>
                      </a:pPr>
                      <a:r>
                        <a:rPr lang="en-GB" sz="700">
                          <a:effectLst/>
                          <a:latin typeface="Comic Sans MS"/>
                          <a:ea typeface="Times New Roman"/>
                        </a:rPr>
                        <a:t> </a:t>
                      </a:r>
                      <a:endParaRPr lang="en-GB" sz="700">
                        <a:effectLst/>
                        <a:latin typeface="Times New Roman"/>
                        <a:ea typeface="Times New Roman"/>
                      </a:endParaRPr>
                    </a:p>
                    <a:p>
                      <a:pPr algn="ctr">
                        <a:spcAft>
                          <a:spcPts val="0"/>
                        </a:spcAft>
                      </a:pPr>
                      <a:r>
                        <a:rPr lang="en-GB" sz="700">
                          <a:effectLst/>
                          <a:latin typeface="Comic Sans MS"/>
                          <a:ea typeface="Times New Roman"/>
                        </a:rPr>
                        <a:t> </a:t>
                      </a:r>
                      <a:endParaRPr lang="en-GB" sz="700">
                        <a:effectLst/>
                        <a:latin typeface="Times New Roman"/>
                        <a:ea typeface="Times New Roman"/>
                      </a:endParaRPr>
                    </a:p>
                    <a:p>
                      <a:pPr algn="ctr">
                        <a:spcAft>
                          <a:spcPts val="0"/>
                        </a:spcAft>
                      </a:pPr>
                      <a:r>
                        <a:rPr lang="en-GB" sz="700">
                          <a:effectLst/>
                          <a:latin typeface="Comic Sans MS"/>
                          <a:ea typeface="Times New Roman"/>
                        </a:rPr>
                        <a:t> </a:t>
                      </a:r>
                      <a:endParaRPr lang="en-GB" sz="700">
                        <a:effectLst/>
                        <a:latin typeface="Times New Roman"/>
                        <a:ea typeface="Times New Roman"/>
                      </a:endParaRPr>
                    </a:p>
                    <a:p>
                      <a:pPr algn="ctr">
                        <a:spcAft>
                          <a:spcPts val="0"/>
                        </a:spcAft>
                      </a:pPr>
                      <a:r>
                        <a:rPr lang="en-GB" sz="700">
                          <a:effectLst/>
                          <a:latin typeface="Comic Sans MS"/>
                          <a:ea typeface="Times New Roman"/>
                        </a:rPr>
                        <a:t> </a:t>
                      </a:r>
                      <a:endParaRPr lang="en-GB" sz="700">
                        <a:effectLst/>
                        <a:latin typeface="Times New Roman"/>
                        <a:ea typeface="Times New Roman"/>
                      </a:endParaRPr>
                    </a:p>
                    <a:p>
                      <a:pPr algn="ctr">
                        <a:spcAft>
                          <a:spcPts val="0"/>
                        </a:spcAft>
                      </a:pPr>
                      <a:r>
                        <a:rPr lang="en-GB" sz="700">
                          <a:effectLst/>
                          <a:latin typeface="Comic Sans MS"/>
                          <a:ea typeface="Times New Roman"/>
                        </a:rPr>
                        <a:t> </a:t>
                      </a:r>
                      <a:endParaRPr lang="en-GB" sz="700">
                        <a:effectLst/>
                        <a:latin typeface="Times New Roman"/>
                        <a:ea typeface="Times New Roman"/>
                      </a:endParaRPr>
                    </a:p>
                  </a:txBody>
                  <a:tcPr marL="39471" marR="39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700">
                          <a:effectLst/>
                          <a:latin typeface="Comic Sans MS"/>
                          <a:ea typeface="Times New Roman"/>
                        </a:rPr>
                        <a:t>A king who is desperately worried about his lost son, who is missing, presumed dead.  Prone to depression and black moods.</a:t>
                      </a:r>
                      <a:endParaRPr lang="en-GB" sz="700">
                        <a:effectLst/>
                        <a:latin typeface="Times New Roman"/>
                        <a:ea typeface="Times New Roman"/>
                      </a:endParaRPr>
                    </a:p>
                  </a:txBody>
                  <a:tcPr marL="39471" marR="39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700">
                          <a:effectLst/>
                          <a:latin typeface="Comic Sans MS"/>
                          <a:ea typeface="Times New Roman"/>
                        </a:rPr>
                        <a:t> </a:t>
                      </a:r>
                      <a:endParaRPr lang="en-GB" sz="700">
                        <a:effectLst/>
                        <a:latin typeface="Times New Roman"/>
                        <a:ea typeface="Times New Roman"/>
                      </a:endParaRPr>
                    </a:p>
                    <a:p>
                      <a:pPr algn="ctr">
                        <a:spcAft>
                          <a:spcPts val="0"/>
                        </a:spcAft>
                      </a:pPr>
                      <a:r>
                        <a:rPr lang="en-GB" sz="700">
                          <a:effectLst/>
                          <a:latin typeface="Comic Sans MS"/>
                          <a:ea typeface="Times New Roman"/>
                        </a:rPr>
                        <a:t> </a:t>
                      </a:r>
                      <a:endParaRPr lang="en-GB" sz="700">
                        <a:effectLst/>
                        <a:latin typeface="Times New Roman"/>
                        <a:ea typeface="Times New Roman"/>
                      </a:endParaRPr>
                    </a:p>
                    <a:p>
                      <a:pPr algn="ctr">
                        <a:spcAft>
                          <a:spcPts val="0"/>
                        </a:spcAft>
                      </a:pPr>
                      <a:r>
                        <a:rPr lang="en-GB" sz="1000">
                          <a:effectLst/>
                          <a:latin typeface="Bernard MT Condensed"/>
                          <a:ea typeface="Times New Roman"/>
                        </a:rPr>
                        <a:t>To vote for Alonso text ALONSO to 0811 815</a:t>
                      </a:r>
                      <a:endParaRPr lang="en-GB" sz="700">
                        <a:effectLst/>
                        <a:latin typeface="Times New Roman"/>
                        <a:ea typeface="Times New Roman"/>
                      </a:endParaRPr>
                    </a:p>
                  </a:txBody>
                  <a:tcPr marL="39471" marR="39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6785">
                <a:tc>
                  <a:txBody>
                    <a:bodyPr/>
                    <a:lstStyle/>
                    <a:p>
                      <a:pPr algn="ctr">
                        <a:spcAft>
                          <a:spcPts val="0"/>
                        </a:spcAft>
                      </a:pPr>
                      <a:r>
                        <a:rPr lang="en-GB" sz="700">
                          <a:effectLst/>
                          <a:latin typeface="Comic Sans MS"/>
                          <a:ea typeface="Times New Roman"/>
                        </a:rPr>
                        <a:t> </a:t>
                      </a:r>
                      <a:endParaRPr lang="en-GB" sz="700">
                        <a:effectLst/>
                        <a:latin typeface="Times New Roman"/>
                        <a:ea typeface="Times New Roman"/>
                      </a:endParaRPr>
                    </a:p>
                    <a:p>
                      <a:pPr algn="ctr">
                        <a:spcAft>
                          <a:spcPts val="0"/>
                        </a:spcAft>
                      </a:pPr>
                      <a:r>
                        <a:rPr lang="en-GB" sz="700">
                          <a:effectLst/>
                          <a:latin typeface="Comic Sans MS"/>
                          <a:ea typeface="Times New Roman"/>
                        </a:rPr>
                        <a:t> </a:t>
                      </a:r>
                      <a:endParaRPr lang="en-GB" sz="700">
                        <a:effectLst/>
                        <a:latin typeface="Times New Roman"/>
                        <a:ea typeface="Times New Roman"/>
                      </a:endParaRPr>
                    </a:p>
                    <a:p>
                      <a:pPr algn="ctr">
                        <a:spcAft>
                          <a:spcPts val="0"/>
                        </a:spcAft>
                      </a:pPr>
                      <a:r>
                        <a:rPr lang="en-GB" sz="700">
                          <a:effectLst/>
                          <a:latin typeface="Comic Sans MS"/>
                          <a:ea typeface="Times New Roman"/>
                        </a:rPr>
                        <a:t> </a:t>
                      </a:r>
                      <a:endParaRPr lang="en-GB" sz="700">
                        <a:effectLst/>
                        <a:latin typeface="Times New Roman"/>
                        <a:ea typeface="Times New Roman"/>
                      </a:endParaRPr>
                    </a:p>
                    <a:p>
                      <a:pPr algn="ctr">
                        <a:spcAft>
                          <a:spcPts val="0"/>
                        </a:spcAft>
                      </a:pPr>
                      <a:r>
                        <a:rPr lang="en-GB" sz="700">
                          <a:effectLst/>
                          <a:latin typeface="Comic Sans MS"/>
                          <a:ea typeface="Times New Roman"/>
                        </a:rPr>
                        <a:t> </a:t>
                      </a:r>
                      <a:endParaRPr lang="en-GB" sz="700">
                        <a:effectLst/>
                        <a:latin typeface="Times New Roman"/>
                        <a:ea typeface="Times New Roman"/>
                      </a:endParaRPr>
                    </a:p>
                    <a:p>
                      <a:pPr algn="ctr">
                        <a:spcAft>
                          <a:spcPts val="0"/>
                        </a:spcAft>
                      </a:pPr>
                      <a:r>
                        <a:rPr lang="en-GB" sz="700">
                          <a:effectLst/>
                          <a:latin typeface="Comic Sans MS"/>
                          <a:ea typeface="Times New Roman"/>
                        </a:rPr>
                        <a:t> </a:t>
                      </a:r>
                      <a:endParaRPr lang="en-GB" sz="700">
                        <a:effectLst/>
                        <a:latin typeface="Times New Roman"/>
                        <a:ea typeface="Times New Roman"/>
                      </a:endParaRPr>
                    </a:p>
                    <a:p>
                      <a:pPr algn="ctr">
                        <a:spcAft>
                          <a:spcPts val="0"/>
                        </a:spcAft>
                      </a:pPr>
                      <a:r>
                        <a:rPr lang="en-GB" sz="700">
                          <a:effectLst/>
                          <a:latin typeface="Comic Sans MS"/>
                          <a:ea typeface="Times New Roman"/>
                        </a:rPr>
                        <a:t> </a:t>
                      </a:r>
                      <a:endParaRPr lang="en-GB" sz="700">
                        <a:effectLst/>
                        <a:latin typeface="Times New Roman"/>
                        <a:ea typeface="Times New Roman"/>
                      </a:endParaRPr>
                    </a:p>
                    <a:p>
                      <a:pPr algn="ctr">
                        <a:spcAft>
                          <a:spcPts val="0"/>
                        </a:spcAft>
                      </a:pPr>
                      <a:r>
                        <a:rPr lang="en-GB" sz="700">
                          <a:effectLst/>
                          <a:latin typeface="Comic Sans MS"/>
                          <a:ea typeface="Times New Roman"/>
                        </a:rPr>
                        <a:t> </a:t>
                      </a:r>
                      <a:endParaRPr lang="en-GB" sz="700">
                        <a:effectLst/>
                        <a:latin typeface="Times New Roman"/>
                        <a:ea typeface="Times New Roman"/>
                      </a:endParaRPr>
                    </a:p>
                  </a:txBody>
                  <a:tcPr marL="39471" marR="39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700">
                          <a:effectLst/>
                          <a:latin typeface="Comic Sans MS"/>
                          <a:ea typeface="Times New Roman"/>
                        </a:rPr>
                        <a:t>An honest old man – Gonzalo looks on the bright side of life and tries to cheer people up.  Always makes the best of a situation.</a:t>
                      </a:r>
                      <a:endParaRPr lang="en-GB" sz="700">
                        <a:effectLst/>
                        <a:latin typeface="Times New Roman"/>
                        <a:ea typeface="Times New Roman"/>
                      </a:endParaRPr>
                    </a:p>
                  </a:txBody>
                  <a:tcPr marL="39471" marR="39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700">
                          <a:effectLst/>
                          <a:latin typeface="Comic Sans MS"/>
                          <a:ea typeface="Times New Roman"/>
                        </a:rPr>
                        <a:t> </a:t>
                      </a:r>
                      <a:endParaRPr lang="en-GB" sz="700">
                        <a:effectLst/>
                        <a:latin typeface="Times New Roman"/>
                        <a:ea typeface="Times New Roman"/>
                      </a:endParaRPr>
                    </a:p>
                    <a:p>
                      <a:pPr algn="ctr">
                        <a:spcAft>
                          <a:spcPts val="0"/>
                        </a:spcAft>
                      </a:pPr>
                      <a:r>
                        <a:rPr lang="en-GB" sz="1000">
                          <a:effectLst/>
                          <a:latin typeface="Bernard MT Condensed"/>
                          <a:ea typeface="Times New Roman"/>
                        </a:rPr>
                        <a:t>To vote for Gonzalo text GONZALO to 0811 816</a:t>
                      </a:r>
                      <a:endParaRPr lang="en-GB" sz="700">
                        <a:effectLst/>
                        <a:latin typeface="Times New Roman"/>
                        <a:ea typeface="Times New Roman"/>
                      </a:endParaRPr>
                    </a:p>
                  </a:txBody>
                  <a:tcPr marL="39471" marR="39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6785">
                <a:tc>
                  <a:txBody>
                    <a:bodyPr/>
                    <a:lstStyle/>
                    <a:p>
                      <a:pPr algn="ctr">
                        <a:spcAft>
                          <a:spcPts val="0"/>
                        </a:spcAft>
                      </a:pPr>
                      <a:r>
                        <a:rPr lang="en-GB" sz="700">
                          <a:effectLst/>
                          <a:latin typeface="Comic Sans MS"/>
                          <a:ea typeface="Times New Roman"/>
                        </a:rPr>
                        <a:t> </a:t>
                      </a:r>
                      <a:endParaRPr lang="en-GB" sz="700">
                        <a:effectLst/>
                        <a:latin typeface="Times New Roman"/>
                        <a:ea typeface="Times New Roman"/>
                      </a:endParaRPr>
                    </a:p>
                    <a:p>
                      <a:pPr algn="ctr">
                        <a:spcAft>
                          <a:spcPts val="0"/>
                        </a:spcAft>
                      </a:pPr>
                      <a:r>
                        <a:rPr lang="en-GB" sz="700">
                          <a:effectLst/>
                          <a:latin typeface="Comic Sans MS"/>
                          <a:ea typeface="Times New Roman"/>
                        </a:rPr>
                        <a:t> </a:t>
                      </a:r>
                      <a:endParaRPr lang="en-GB" sz="700">
                        <a:effectLst/>
                        <a:latin typeface="Times New Roman"/>
                        <a:ea typeface="Times New Roman"/>
                      </a:endParaRPr>
                    </a:p>
                    <a:p>
                      <a:pPr algn="ctr">
                        <a:spcAft>
                          <a:spcPts val="0"/>
                        </a:spcAft>
                      </a:pPr>
                      <a:r>
                        <a:rPr lang="en-GB" sz="700">
                          <a:effectLst/>
                          <a:latin typeface="Comic Sans MS"/>
                          <a:ea typeface="Times New Roman"/>
                        </a:rPr>
                        <a:t> </a:t>
                      </a:r>
                      <a:endParaRPr lang="en-GB" sz="700">
                        <a:effectLst/>
                        <a:latin typeface="Times New Roman"/>
                        <a:ea typeface="Times New Roman"/>
                      </a:endParaRPr>
                    </a:p>
                    <a:p>
                      <a:pPr algn="ctr">
                        <a:spcAft>
                          <a:spcPts val="0"/>
                        </a:spcAft>
                      </a:pPr>
                      <a:r>
                        <a:rPr lang="en-GB" sz="700">
                          <a:effectLst/>
                          <a:latin typeface="Comic Sans MS"/>
                          <a:ea typeface="Times New Roman"/>
                        </a:rPr>
                        <a:t> </a:t>
                      </a:r>
                      <a:endParaRPr lang="en-GB" sz="700">
                        <a:effectLst/>
                        <a:latin typeface="Times New Roman"/>
                        <a:ea typeface="Times New Roman"/>
                      </a:endParaRPr>
                    </a:p>
                    <a:p>
                      <a:pPr algn="ctr">
                        <a:spcAft>
                          <a:spcPts val="0"/>
                        </a:spcAft>
                      </a:pPr>
                      <a:r>
                        <a:rPr lang="en-GB" sz="700">
                          <a:effectLst/>
                          <a:latin typeface="Comic Sans MS"/>
                          <a:ea typeface="Times New Roman"/>
                        </a:rPr>
                        <a:t> </a:t>
                      </a:r>
                      <a:endParaRPr lang="en-GB" sz="700">
                        <a:effectLst/>
                        <a:latin typeface="Times New Roman"/>
                        <a:ea typeface="Times New Roman"/>
                      </a:endParaRPr>
                    </a:p>
                    <a:p>
                      <a:pPr algn="ctr">
                        <a:spcAft>
                          <a:spcPts val="0"/>
                        </a:spcAft>
                      </a:pPr>
                      <a:r>
                        <a:rPr lang="en-GB" sz="700">
                          <a:effectLst/>
                          <a:latin typeface="Comic Sans MS"/>
                          <a:ea typeface="Times New Roman"/>
                        </a:rPr>
                        <a:t> </a:t>
                      </a:r>
                      <a:endParaRPr lang="en-GB" sz="700">
                        <a:effectLst/>
                        <a:latin typeface="Times New Roman"/>
                        <a:ea typeface="Times New Roman"/>
                      </a:endParaRPr>
                    </a:p>
                    <a:p>
                      <a:pPr algn="ctr">
                        <a:spcAft>
                          <a:spcPts val="0"/>
                        </a:spcAft>
                      </a:pPr>
                      <a:r>
                        <a:rPr lang="en-GB" sz="700">
                          <a:effectLst/>
                          <a:latin typeface="Comic Sans MS"/>
                          <a:ea typeface="Times New Roman"/>
                        </a:rPr>
                        <a:t> </a:t>
                      </a:r>
                      <a:endParaRPr lang="en-GB" sz="700">
                        <a:effectLst/>
                        <a:latin typeface="Times New Roman"/>
                        <a:ea typeface="Times New Roman"/>
                      </a:endParaRPr>
                    </a:p>
                  </a:txBody>
                  <a:tcPr marL="39471" marR="39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700">
                          <a:effectLst/>
                          <a:latin typeface="Comic Sans MS"/>
                          <a:ea typeface="Times New Roman"/>
                        </a:rPr>
                        <a:t>A good-looking teenage boy, Ferdinand is the kind of young man who easily falls in love.  Nevertheless, he is hard working and motivated.</a:t>
                      </a:r>
                      <a:endParaRPr lang="en-GB" sz="700">
                        <a:effectLst/>
                        <a:latin typeface="Times New Roman"/>
                        <a:ea typeface="Times New Roman"/>
                      </a:endParaRPr>
                    </a:p>
                  </a:txBody>
                  <a:tcPr marL="39471" marR="39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700">
                          <a:effectLst/>
                          <a:latin typeface="Comic Sans MS"/>
                          <a:ea typeface="Times New Roman"/>
                        </a:rPr>
                        <a:t> </a:t>
                      </a:r>
                      <a:endParaRPr lang="en-GB" sz="700">
                        <a:effectLst/>
                        <a:latin typeface="Times New Roman"/>
                        <a:ea typeface="Times New Roman"/>
                      </a:endParaRPr>
                    </a:p>
                    <a:p>
                      <a:pPr algn="ctr">
                        <a:spcAft>
                          <a:spcPts val="0"/>
                        </a:spcAft>
                      </a:pPr>
                      <a:r>
                        <a:rPr lang="en-GB" sz="1000">
                          <a:effectLst/>
                          <a:latin typeface="Bernard MT Condensed"/>
                          <a:ea typeface="Times New Roman"/>
                        </a:rPr>
                        <a:t>To vote for Ferdinand text FERDINAND to 0811 817</a:t>
                      </a:r>
                      <a:endParaRPr lang="en-GB" sz="700">
                        <a:effectLst/>
                        <a:latin typeface="Times New Roman"/>
                        <a:ea typeface="Times New Roman"/>
                      </a:endParaRPr>
                    </a:p>
                  </a:txBody>
                  <a:tcPr marL="39471" marR="39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6785">
                <a:tc>
                  <a:txBody>
                    <a:bodyPr/>
                    <a:lstStyle/>
                    <a:p>
                      <a:pPr algn="ctr">
                        <a:spcAft>
                          <a:spcPts val="0"/>
                        </a:spcAft>
                      </a:pPr>
                      <a:r>
                        <a:rPr lang="en-GB" sz="700">
                          <a:effectLst/>
                          <a:latin typeface="Comic Sans MS"/>
                          <a:ea typeface="Times New Roman"/>
                        </a:rPr>
                        <a:t> </a:t>
                      </a:r>
                      <a:endParaRPr lang="en-GB" sz="700">
                        <a:effectLst/>
                        <a:latin typeface="Times New Roman"/>
                        <a:ea typeface="Times New Roman"/>
                      </a:endParaRPr>
                    </a:p>
                    <a:p>
                      <a:pPr algn="ctr">
                        <a:spcAft>
                          <a:spcPts val="0"/>
                        </a:spcAft>
                      </a:pPr>
                      <a:r>
                        <a:rPr lang="en-GB" sz="700">
                          <a:effectLst/>
                          <a:latin typeface="Comic Sans MS"/>
                          <a:ea typeface="Times New Roman"/>
                        </a:rPr>
                        <a:t> </a:t>
                      </a:r>
                      <a:endParaRPr lang="en-GB" sz="700">
                        <a:effectLst/>
                        <a:latin typeface="Times New Roman"/>
                        <a:ea typeface="Times New Roman"/>
                      </a:endParaRPr>
                    </a:p>
                    <a:p>
                      <a:pPr algn="ctr">
                        <a:spcAft>
                          <a:spcPts val="0"/>
                        </a:spcAft>
                      </a:pPr>
                      <a:r>
                        <a:rPr lang="en-GB" sz="700">
                          <a:effectLst/>
                          <a:latin typeface="Comic Sans MS"/>
                          <a:ea typeface="Times New Roman"/>
                        </a:rPr>
                        <a:t> </a:t>
                      </a:r>
                      <a:endParaRPr lang="en-GB" sz="700">
                        <a:effectLst/>
                        <a:latin typeface="Times New Roman"/>
                        <a:ea typeface="Times New Roman"/>
                      </a:endParaRPr>
                    </a:p>
                    <a:p>
                      <a:pPr algn="ctr">
                        <a:spcAft>
                          <a:spcPts val="0"/>
                        </a:spcAft>
                      </a:pPr>
                      <a:r>
                        <a:rPr lang="en-GB" sz="700">
                          <a:effectLst/>
                          <a:latin typeface="Comic Sans MS"/>
                          <a:ea typeface="Times New Roman"/>
                        </a:rPr>
                        <a:t> </a:t>
                      </a:r>
                      <a:endParaRPr lang="en-GB" sz="700">
                        <a:effectLst/>
                        <a:latin typeface="Times New Roman"/>
                        <a:ea typeface="Times New Roman"/>
                      </a:endParaRPr>
                    </a:p>
                    <a:p>
                      <a:pPr algn="ctr">
                        <a:spcAft>
                          <a:spcPts val="0"/>
                        </a:spcAft>
                      </a:pPr>
                      <a:r>
                        <a:rPr lang="en-GB" sz="700">
                          <a:effectLst/>
                          <a:latin typeface="Comic Sans MS"/>
                          <a:ea typeface="Times New Roman"/>
                        </a:rPr>
                        <a:t> </a:t>
                      </a:r>
                      <a:endParaRPr lang="en-GB" sz="700">
                        <a:effectLst/>
                        <a:latin typeface="Times New Roman"/>
                        <a:ea typeface="Times New Roman"/>
                      </a:endParaRPr>
                    </a:p>
                    <a:p>
                      <a:pPr algn="ctr">
                        <a:spcAft>
                          <a:spcPts val="0"/>
                        </a:spcAft>
                      </a:pPr>
                      <a:r>
                        <a:rPr lang="en-GB" sz="700">
                          <a:effectLst/>
                          <a:latin typeface="Comic Sans MS"/>
                          <a:ea typeface="Times New Roman"/>
                        </a:rPr>
                        <a:t> </a:t>
                      </a:r>
                      <a:endParaRPr lang="en-GB" sz="700">
                        <a:effectLst/>
                        <a:latin typeface="Times New Roman"/>
                        <a:ea typeface="Times New Roman"/>
                      </a:endParaRPr>
                    </a:p>
                    <a:p>
                      <a:pPr algn="ctr">
                        <a:spcAft>
                          <a:spcPts val="0"/>
                        </a:spcAft>
                      </a:pPr>
                      <a:r>
                        <a:rPr lang="en-GB" sz="700">
                          <a:effectLst/>
                          <a:latin typeface="Comic Sans MS"/>
                          <a:ea typeface="Times New Roman"/>
                        </a:rPr>
                        <a:t> </a:t>
                      </a:r>
                      <a:endParaRPr lang="en-GB" sz="700">
                        <a:effectLst/>
                        <a:latin typeface="Times New Roman"/>
                        <a:ea typeface="Times New Roman"/>
                      </a:endParaRPr>
                    </a:p>
                  </a:txBody>
                  <a:tcPr marL="39471" marR="39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700">
                          <a:effectLst/>
                          <a:latin typeface="Comic Sans MS"/>
                          <a:ea typeface="Times New Roman"/>
                        </a:rPr>
                        <a:t>A Duke, Antonio came by his title by getting rid of his brother who was Duke before him.  Antonio is selfish and devious; he will do anything to get what he wants.</a:t>
                      </a:r>
                      <a:endParaRPr lang="en-GB" sz="700">
                        <a:effectLst/>
                        <a:latin typeface="Times New Roman"/>
                        <a:ea typeface="Times New Roman"/>
                      </a:endParaRPr>
                    </a:p>
                  </a:txBody>
                  <a:tcPr marL="39471" marR="39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700">
                          <a:effectLst/>
                          <a:latin typeface="Comic Sans MS"/>
                          <a:ea typeface="Times New Roman"/>
                        </a:rPr>
                        <a:t> </a:t>
                      </a:r>
                      <a:endParaRPr lang="en-GB" sz="700">
                        <a:effectLst/>
                        <a:latin typeface="Times New Roman"/>
                        <a:ea typeface="Times New Roman"/>
                      </a:endParaRPr>
                    </a:p>
                    <a:p>
                      <a:pPr algn="ctr">
                        <a:spcAft>
                          <a:spcPts val="0"/>
                        </a:spcAft>
                      </a:pPr>
                      <a:r>
                        <a:rPr lang="en-GB" sz="1000">
                          <a:effectLst/>
                          <a:latin typeface="Bernard MT Condensed"/>
                          <a:ea typeface="Times New Roman"/>
                        </a:rPr>
                        <a:t>To vote for Antonio text ANTONIO to 0811 818</a:t>
                      </a:r>
                      <a:endParaRPr lang="en-GB" sz="700">
                        <a:effectLst/>
                        <a:latin typeface="Times New Roman"/>
                        <a:ea typeface="Times New Roman"/>
                      </a:endParaRPr>
                    </a:p>
                  </a:txBody>
                  <a:tcPr marL="39471" marR="39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6785">
                <a:tc>
                  <a:txBody>
                    <a:bodyPr/>
                    <a:lstStyle/>
                    <a:p>
                      <a:pPr algn="ctr">
                        <a:spcAft>
                          <a:spcPts val="0"/>
                        </a:spcAft>
                      </a:pPr>
                      <a:r>
                        <a:rPr lang="en-GB" sz="700">
                          <a:effectLst/>
                          <a:latin typeface="Comic Sans MS"/>
                          <a:ea typeface="Times New Roman"/>
                        </a:rPr>
                        <a:t> </a:t>
                      </a:r>
                      <a:endParaRPr lang="en-GB" sz="700">
                        <a:effectLst/>
                        <a:latin typeface="Times New Roman"/>
                        <a:ea typeface="Times New Roman"/>
                      </a:endParaRPr>
                    </a:p>
                    <a:p>
                      <a:pPr algn="ctr">
                        <a:spcAft>
                          <a:spcPts val="0"/>
                        </a:spcAft>
                      </a:pPr>
                      <a:r>
                        <a:rPr lang="en-GB" sz="700">
                          <a:effectLst/>
                          <a:latin typeface="Comic Sans MS"/>
                          <a:ea typeface="Times New Roman"/>
                        </a:rPr>
                        <a:t> </a:t>
                      </a:r>
                      <a:endParaRPr lang="en-GB" sz="700">
                        <a:effectLst/>
                        <a:latin typeface="Times New Roman"/>
                        <a:ea typeface="Times New Roman"/>
                      </a:endParaRPr>
                    </a:p>
                    <a:p>
                      <a:pPr algn="ctr">
                        <a:spcAft>
                          <a:spcPts val="0"/>
                        </a:spcAft>
                      </a:pPr>
                      <a:r>
                        <a:rPr lang="en-GB" sz="700">
                          <a:effectLst/>
                          <a:latin typeface="Comic Sans MS"/>
                          <a:ea typeface="Times New Roman"/>
                        </a:rPr>
                        <a:t> </a:t>
                      </a:r>
                      <a:endParaRPr lang="en-GB" sz="700">
                        <a:effectLst/>
                        <a:latin typeface="Times New Roman"/>
                        <a:ea typeface="Times New Roman"/>
                      </a:endParaRPr>
                    </a:p>
                    <a:p>
                      <a:pPr algn="ctr">
                        <a:spcAft>
                          <a:spcPts val="0"/>
                        </a:spcAft>
                      </a:pPr>
                      <a:r>
                        <a:rPr lang="en-GB" sz="700">
                          <a:effectLst/>
                          <a:latin typeface="Comic Sans MS"/>
                          <a:ea typeface="Times New Roman"/>
                        </a:rPr>
                        <a:t> </a:t>
                      </a:r>
                      <a:endParaRPr lang="en-GB" sz="700">
                        <a:effectLst/>
                        <a:latin typeface="Times New Roman"/>
                        <a:ea typeface="Times New Roman"/>
                      </a:endParaRPr>
                    </a:p>
                    <a:p>
                      <a:pPr algn="ctr">
                        <a:spcAft>
                          <a:spcPts val="0"/>
                        </a:spcAft>
                      </a:pPr>
                      <a:r>
                        <a:rPr lang="en-GB" sz="700">
                          <a:effectLst/>
                          <a:latin typeface="Comic Sans MS"/>
                          <a:ea typeface="Times New Roman"/>
                        </a:rPr>
                        <a:t> </a:t>
                      </a:r>
                      <a:endParaRPr lang="en-GB" sz="700">
                        <a:effectLst/>
                        <a:latin typeface="Times New Roman"/>
                        <a:ea typeface="Times New Roman"/>
                      </a:endParaRPr>
                    </a:p>
                    <a:p>
                      <a:pPr algn="ctr">
                        <a:spcAft>
                          <a:spcPts val="0"/>
                        </a:spcAft>
                      </a:pPr>
                      <a:r>
                        <a:rPr lang="en-GB" sz="700">
                          <a:effectLst/>
                          <a:latin typeface="Comic Sans MS"/>
                          <a:ea typeface="Times New Roman"/>
                        </a:rPr>
                        <a:t> </a:t>
                      </a:r>
                      <a:endParaRPr lang="en-GB" sz="700">
                        <a:effectLst/>
                        <a:latin typeface="Times New Roman"/>
                        <a:ea typeface="Times New Roman"/>
                      </a:endParaRPr>
                    </a:p>
                    <a:p>
                      <a:pPr algn="ctr">
                        <a:spcAft>
                          <a:spcPts val="0"/>
                        </a:spcAft>
                      </a:pPr>
                      <a:r>
                        <a:rPr lang="en-GB" sz="700">
                          <a:effectLst/>
                          <a:latin typeface="Comic Sans MS"/>
                          <a:ea typeface="Times New Roman"/>
                        </a:rPr>
                        <a:t> </a:t>
                      </a:r>
                      <a:endParaRPr lang="en-GB" sz="700">
                        <a:effectLst/>
                        <a:latin typeface="Times New Roman"/>
                        <a:ea typeface="Times New Roman"/>
                      </a:endParaRPr>
                    </a:p>
                  </a:txBody>
                  <a:tcPr marL="39471" marR="39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700">
                          <a:effectLst/>
                          <a:latin typeface="Comic Sans MS"/>
                          <a:ea typeface="Times New Roman"/>
                        </a:rPr>
                        <a:t>Sebastian’s brother is king – something he envies.  He can be cruel and ridicule others.  He is easily influenced and seems not to care about what is right and wrong.</a:t>
                      </a:r>
                      <a:endParaRPr lang="en-GB" sz="700">
                        <a:effectLst/>
                        <a:latin typeface="Times New Roman"/>
                        <a:ea typeface="Times New Roman"/>
                      </a:endParaRPr>
                    </a:p>
                  </a:txBody>
                  <a:tcPr marL="39471" marR="39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700" dirty="0">
                          <a:effectLst/>
                          <a:latin typeface="Comic Sans MS"/>
                          <a:ea typeface="Times New Roman"/>
                        </a:rPr>
                        <a:t> </a:t>
                      </a:r>
                      <a:endParaRPr lang="en-GB" sz="700" dirty="0">
                        <a:effectLst/>
                        <a:latin typeface="Times New Roman"/>
                        <a:ea typeface="Times New Roman"/>
                      </a:endParaRPr>
                    </a:p>
                    <a:p>
                      <a:pPr algn="ctr">
                        <a:spcAft>
                          <a:spcPts val="0"/>
                        </a:spcAft>
                      </a:pPr>
                      <a:r>
                        <a:rPr lang="en-GB" sz="1000" dirty="0">
                          <a:effectLst/>
                          <a:latin typeface="Bernard MT Condensed"/>
                          <a:ea typeface="Times New Roman"/>
                        </a:rPr>
                        <a:t>To vote for Sebastian text SEBASTIAN to 0811 819</a:t>
                      </a:r>
                      <a:endParaRPr lang="en-GB" sz="700" dirty="0">
                        <a:effectLst/>
                        <a:latin typeface="Times New Roman"/>
                        <a:ea typeface="Times New Roman"/>
                      </a:endParaRPr>
                    </a:p>
                  </a:txBody>
                  <a:tcPr marL="39471" marR="39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21280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3105835"/>
            <a:ext cx="4572000" cy="646331"/>
          </a:xfrm>
          <a:prstGeom prst="rect">
            <a:avLst/>
          </a:prstGeom>
        </p:spPr>
        <p:txBody>
          <a:bodyPr>
            <a:spAutoFit/>
          </a:bodyPr>
          <a:lstStyle/>
          <a:p>
            <a:r>
              <a:rPr lang="en-GB" dirty="0">
                <a:solidFill>
                  <a:prstClr val="black"/>
                </a:solidFill>
              </a:rPr>
              <a:t>https://</a:t>
            </a:r>
            <a:r>
              <a:rPr lang="en-GB" dirty="0">
                <a:solidFill>
                  <a:prstClr val="black"/>
                </a:solidFill>
                <a:hlinkClick r:id="rId2"/>
              </a:rPr>
              <a:t>www.youtube.com/watch?v=ovTnJFz3eNM</a:t>
            </a:r>
            <a:endParaRPr lang="en-GB" dirty="0">
              <a:solidFill>
                <a:prstClr val="black"/>
              </a:solidFill>
            </a:endParaRPr>
          </a:p>
        </p:txBody>
      </p:sp>
      <p:sp>
        <p:nvSpPr>
          <p:cNvPr id="3" name="Rectangle 2"/>
          <p:cNvSpPr/>
          <p:nvPr/>
        </p:nvSpPr>
        <p:spPr>
          <a:xfrm>
            <a:off x="1187624" y="764704"/>
            <a:ext cx="7704856" cy="1512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white"/>
                </a:solidFill>
              </a:rPr>
              <a:t>The Tempest in short!</a:t>
            </a:r>
          </a:p>
        </p:txBody>
      </p:sp>
      <p:sp>
        <p:nvSpPr>
          <p:cNvPr id="4" name="Rectangle 3"/>
          <p:cNvSpPr/>
          <p:nvPr/>
        </p:nvSpPr>
        <p:spPr>
          <a:xfrm>
            <a:off x="1403648" y="4077072"/>
            <a:ext cx="6264696" cy="24482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white"/>
                </a:solidFill>
              </a:rPr>
              <a:t>This is a very brief outline of the play we are going to study.</a:t>
            </a:r>
          </a:p>
        </p:txBody>
      </p:sp>
      <p:sp>
        <p:nvSpPr>
          <p:cNvPr id="5" name="Rectangle 4"/>
          <p:cNvSpPr/>
          <p:nvPr/>
        </p:nvSpPr>
        <p:spPr>
          <a:xfrm>
            <a:off x="0" y="0"/>
            <a:ext cx="755576"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4800" dirty="0" smtClean="0"/>
              <a:t>DO NOW!</a:t>
            </a:r>
            <a:endParaRPr lang="en-GB" sz="4800" dirty="0"/>
          </a:p>
        </p:txBody>
      </p:sp>
    </p:spTree>
    <p:extLst>
      <p:ext uri="{BB962C8B-B14F-4D97-AF65-F5344CB8AC3E}">
        <p14:creationId xmlns:p14="http://schemas.microsoft.com/office/powerpoint/2010/main" val="28129828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Match the word to the definition.</a:t>
            </a:r>
            <a:endParaRPr lang="en-GB" dirty="0"/>
          </a:p>
        </p:txBody>
      </p:sp>
      <p:sp>
        <p:nvSpPr>
          <p:cNvPr id="3" name="Content Placeholder 2"/>
          <p:cNvSpPr>
            <a:spLocks noGrp="1"/>
          </p:cNvSpPr>
          <p:nvPr>
            <p:ph idx="1"/>
          </p:nvPr>
        </p:nvSpPr>
        <p:spPr>
          <a:xfrm>
            <a:off x="1043608" y="1600201"/>
            <a:ext cx="7920880" cy="3268960"/>
          </a:xfrm>
        </p:spPr>
        <p:txBody>
          <a:bodyPr>
            <a:normAutofit/>
          </a:bodyPr>
          <a:lstStyle/>
          <a:p>
            <a:r>
              <a:rPr lang="en-GB" dirty="0" smtClean="0"/>
              <a:t>_____________ </a:t>
            </a:r>
            <a:r>
              <a:rPr lang="en-GB" b="1" dirty="0">
                <a:solidFill>
                  <a:schemeClr val="tx1"/>
                </a:solidFill>
              </a:rPr>
              <a:t>being the place or environment in which a person was born or a thing came into being</a:t>
            </a:r>
            <a:r>
              <a:rPr lang="en-GB" b="1" dirty="0" smtClean="0">
                <a:solidFill>
                  <a:schemeClr val="tx1"/>
                </a:solidFill>
              </a:rPr>
              <a:t>.</a:t>
            </a:r>
          </a:p>
          <a:p>
            <a:r>
              <a:rPr lang="en-GB" b="1" dirty="0">
                <a:solidFill>
                  <a:schemeClr val="tx1"/>
                </a:solidFill>
              </a:rPr>
              <a:t>_____________ not domesticated or under human control : </a:t>
            </a:r>
            <a:r>
              <a:rPr lang="en-GB" b="1" dirty="0" smtClean="0">
                <a:solidFill>
                  <a:schemeClr val="tx1"/>
                </a:solidFill>
              </a:rPr>
              <a:t>untamed.</a:t>
            </a:r>
          </a:p>
          <a:p>
            <a:r>
              <a:rPr lang="en-GB" b="1" dirty="0">
                <a:solidFill>
                  <a:schemeClr val="tx1"/>
                </a:solidFill>
              </a:rPr>
              <a:t>_____________ </a:t>
            </a:r>
            <a:r>
              <a:rPr lang="en-GB" b="1" dirty="0" smtClean="0">
                <a:solidFill>
                  <a:schemeClr val="tx1"/>
                </a:solidFill>
              </a:rPr>
              <a:t>relating </a:t>
            </a:r>
            <a:r>
              <a:rPr lang="en-GB" b="1" dirty="0">
                <a:solidFill>
                  <a:schemeClr val="tx1"/>
                </a:solidFill>
              </a:rPr>
              <a:t>to, using, or resembling </a:t>
            </a:r>
            <a:r>
              <a:rPr lang="en-GB" b="1" dirty="0" smtClean="0">
                <a:solidFill>
                  <a:schemeClr val="tx1"/>
                </a:solidFill>
              </a:rPr>
              <a:t>magic.</a:t>
            </a:r>
          </a:p>
          <a:p>
            <a:r>
              <a:rPr lang="en-GB" b="1" dirty="0" smtClean="0">
                <a:solidFill>
                  <a:schemeClr val="tx1"/>
                </a:solidFill>
              </a:rPr>
              <a:t>______________ </a:t>
            </a:r>
            <a:r>
              <a:rPr lang="en-GB" b="1" dirty="0">
                <a:solidFill>
                  <a:srgbClr val="222222"/>
                </a:solidFill>
                <a:latin typeface="arial"/>
              </a:rPr>
              <a:t>have as belonging to one; </a:t>
            </a:r>
            <a:r>
              <a:rPr lang="en-GB" b="1" dirty="0" smtClean="0">
                <a:solidFill>
                  <a:srgbClr val="222222"/>
                </a:solidFill>
                <a:latin typeface="arial"/>
              </a:rPr>
              <a:t>own.</a:t>
            </a:r>
            <a:endParaRPr lang="en-GB" b="1" dirty="0">
              <a:solidFill>
                <a:schemeClr val="tx1"/>
              </a:solidFill>
            </a:endParaRPr>
          </a:p>
        </p:txBody>
      </p:sp>
      <p:sp>
        <p:nvSpPr>
          <p:cNvPr id="4" name="Rectangle 3"/>
          <p:cNvSpPr/>
          <p:nvPr/>
        </p:nvSpPr>
        <p:spPr>
          <a:xfrm>
            <a:off x="0" y="0"/>
            <a:ext cx="755576"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4800" dirty="0" smtClean="0"/>
              <a:t>Unlocking vocabulary</a:t>
            </a:r>
            <a:endParaRPr lang="en-GB" sz="4800" dirty="0"/>
          </a:p>
        </p:txBody>
      </p:sp>
      <p:sp>
        <p:nvSpPr>
          <p:cNvPr id="5" name="Rounded Rectangle 4"/>
          <p:cNvSpPr/>
          <p:nvPr/>
        </p:nvSpPr>
        <p:spPr>
          <a:xfrm>
            <a:off x="1115616" y="5085184"/>
            <a:ext cx="7416824"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t>Possesses      Magical      savage     native  </a:t>
            </a:r>
            <a:endParaRPr lang="en-GB" sz="4800" dirty="0"/>
          </a:p>
        </p:txBody>
      </p:sp>
    </p:spTree>
    <p:extLst>
      <p:ext uri="{BB962C8B-B14F-4D97-AF65-F5344CB8AC3E}">
        <p14:creationId xmlns:p14="http://schemas.microsoft.com/office/powerpoint/2010/main" val="353358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Answers! Please give yourself a tick </a:t>
            </a:r>
            <a:endParaRPr lang="en-GB" dirty="0"/>
          </a:p>
        </p:txBody>
      </p:sp>
      <p:sp>
        <p:nvSpPr>
          <p:cNvPr id="4" name="Rectangle 3"/>
          <p:cNvSpPr/>
          <p:nvPr/>
        </p:nvSpPr>
        <p:spPr>
          <a:xfrm>
            <a:off x="0" y="0"/>
            <a:ext cx="755576"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4800" dirty="0" smtClean="0"/>
              <a:t>Unlocking vocabulary</a:t>
            </a:r>
            <a:endParaRPr lang="en-GB" sz="4800" dirty="0"/>
          </a:p>
        </p:txBody>
      </p:sp>
      <p:pic>
        <p:nvPicPr>
          <p:cNvPr id="1026" name="Picture 2" descr="C:\Users\Deb\AppData\Local\Microsoft\Windows\Temporary Internet Files\Content.IE5\P66F28V0\Kliponious-green-tick[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504377"/>
            <a:ext cx="1152128" cy="100875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1043608" y="1600201"/>
            <a:ext cx="7920880" cy="32689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GB" sz="3200" b="1" u="sng" dirty="0" smtClean="0">
                <a:solidFill>
                  <a:srgbClr val="00B050"/>
                </a:solidFill>
              </a:rPr>
              <a:t>Native</a:t>
            </a:r>
            <a:r>
              <a:rPr lang="en-GB" sz="3200" dirty="0" smtClean="0"/>
              <a:t> </a:t>
            </a:r>
            <a:r>
              <a:rPr lang="en-GB" sz="3200" b="1" dirty="0" smtClean="0">
                <a:solidFill>
                  <a:schemeClr val="tx1"/>
                </a:solidFill>
              </a:rPr>
              <a:t>being the place or environment in which a person was born or a thing came into being.</a:t>
            </a:r>
          </a:p>
          <a:p>
            <a:r>
              <a:rPr lang="en-GB" sz="3200" b="1" u="sng" dirty="0" smtClean="0">
                <a:solidFill>
                  <a:srgbClr val="00B050"/>
                </a:solidFill>
              </a:rPr>
              <a:t>Savage</a:t>
            </a:r>
            <a:r>
              <a:rPr lang="en-GB" sz="3200" b="1" dirty="0" smtClean="0">
                <a:solidFill>
                  <a:schemeClr val="tx1"/>
                </a:solidFill>
              </a:rPr>
              <a:t> not domesticated or under human control : untamed.</a:t>
            </a:r>
          </a:p>
          <a:p>
            <a:r>
              <a:rPr lang="en-GB" sz="3200" b="1" u="sng" dirty="0" smtClean="0">
                <a:solidFill>
                  <a:srgbClr val="00B050"/>
                </a:solidFill>
              </a:rPr>
              <a:t>Magical</a:t>
            </a:r>
            <a:r>
              <a:rPr lang="en-GB" sz="3200" b="1" dirty="0" smtClean="0">
                <a:solidFill>
                  <a:schemeClr val="tx1"/>
                </a:solidFill>
              </a:rPr>
              <a:t> relating to, using, or resembling magic.</a:t>
            </a:r>
          </a:p>
          <a:p>
            <a:r>
              <a:rPr lang="en-GB" sz="3200" b="1" u="sng" dirty="0" smtClean="0">
                <a:solidFill>
                  <a:srgbClr val="00B050"/>
                </a:solidFill>
              </a:rPr>
              <a:t>Possesses</a:t>
            </a:r>
            <a:r>
              <a:rPr lang="en-GB" sz="3200" b="1" dirty="0" smtClean="0">
                <a:solidFill>
                  <a:schemeClr val="tx1"/>
                </a:solidFill>
              </a:rPr>
              <a:t> have as belonging to one; own.</a:t>
            </a:r>
            <a:endParaRPr lang="en-GB" sz="3200" b="1" dirty="0">
              <a:solidFill>
                <a:schemeClr val="tx1"/>
              </a:solidFill>
            </a:endParaRPr>
          </a:p>
        </p:txBody>
      </p:sp>
    </p:spTree>
    <p:extLst>
      <p:ext uri="{BB962C8B-B14F-4D97-AF65-F5344CB8AC3E}">
        <p14:creationId xmlns:p14="http://schemas.microsoft.com/office/powerpoint/2010/main" val="2835456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Starter: Who can name this music?</a:t>
            </a:r>
            <a:endParaRPr lang="en-GB" dirty="0"/>
          </a:p>
        </p:txBody>
      </p:sp>
      <p:sp>
        <p:nvSpPr>
          <p:cNvPr id="3" name="Content Placeholder 2"/>
          <p:cNvSpPr>
            <a:spLocks noGrp="1"/>
          </p:cNvSpPr>
          <p:nvPr>
            <p:ph idx="1"/>
          </p:nvPr>
        </p:nvSpPr>
        <p:spPr/>
        <p:txBody>
          <a:bodyPr/>
          <a:lstStyle/>
          <a:p>
            <a:r>
              <a:rPr lang="en-GB" dirty="0">
                <a:hlinkClick r:id="rId2"/>
              </a:rPr>
              <a:t>https://www.youtube.com/watch?v=qc8OsZt_dqw</a:t>
            </a:r>
            <a:endParaRPr lang="en-GB" dirty="0"/>
          </a:p>
        </p:txBody>
      </p:sp>
      <p:sp>
        <p:nvSpPr>
          <p:cNvPr id="4" name="Rectangle 3"/>
          <p:cNvSpPr/>
          <p:nvPr/>
        </p:nvSpPr>
        <p:spPr>
          <a:xfrm>
            <a:off x="0" y="0"/>
            <a:ext cx="755576"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4800" dirty="0" smtClean="0"/>
              <a:t>Thinking task</a:t>
            </a:r>
            <a:endParaRPr lang="en-GB" sz="4800" dirty="0"/>
          </a:p>
        </p:txBody>
      </p:sp>
    </p:spTree>
    <p:extLst>
      <p:ext uri="{BB962C8B-B14F-4D97-AF65-F5344CB8AC3E}">
        <p14:creationId xmlns:p14="http://schemas.microsoft.com/office/powerpoint/2010/main" val="10915523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 task: Who stays? Who goes?</a:t>
            </a:r>
            <a:endParaRPr lang="en-GB" dirty="0"/>
          </a:p>
        </p:txBody>
      </p:sp>
      <p:sp>
        <p:nvSpPr>
          <p:cNvPr id="4" name="TextBox 3"/>
          <p:cNvSpPr txBox="1"/>
          <p:nvPr/>
        </p:nvSpPr>
        <p:spPr>
          <a:xfrm>
            <a:off x="3068414" y="5934896"/>
            <a:ext cx="6192688" cy="646331"/>
          </a:xfrm>
          <a:prstGeom prst="rect">
            <a:avLst/>
          </a:prstGeom>
          <a:noFill/>
        </p:spPr>
        <p:txBody>
          <a:bodyPr wrap="square" rtlCol="0">
            <a:spAutoFit/>
          </a:bodyPr>
          <a:lstStyle/>
          <a:p>
            <a:r>
              <a:rPr lang="en-GB" dirty="0">
                <a:solidFill>
                  <a:prstClr val="black"/>
                </a:solidFill>
                <a:hlinkClick r:id="rId2"/>
              </a:rPr>
              <a:t>https://www.youtube.com/watch?v=2IOwCvcUZq8</a:t>
            </a:r>
            <a:endParaRPr lang="en-GB" dirty="0">
              <a:solidFill>
                <a:prstClr val="black"/>
              </a:solidFill>
            </a:endParaRPr>
          </a:p>
          <a:p>
            <a:r>
              <a:rPr lang="en-GB" dirty="0">
                <a:solidFill>
                  <a:prstClr val="black"/>
                </a:solidFill>
              </a:rPr>
              <a:t>Longer intro!</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3000" y="1475375"/>
            <a:ext cx="3528392" cy="1975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968" y="1628799"/>
            <a:ext cx="4090392" cy="3214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5116" y="3933056"/>
            <a:ext cx="3398520" cy="1903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7196" y="3717030"/>
            <a:ext cx="2736304" cy="1966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20730" y="3434753"/>
            <a:ext cx="2347684" cy="34163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dirty="0">
                <a:solidFill>
                  <a:prstClr val="black"/>
                </a:solidFill>
              </a:rPr>
              <a:t>From the characters listed on your handouts you must decide who you will vote to stay on the island?  Why?  You can only choose FOUR characters to stay.  Make your own selections then compare your answers with others!</a:t>
            </a:r>
          </a:p>
        </p:txBody>
      </p:sp>
      <p:sp>
        <p:nvSpPr>
          <p:cNvPr id="9" name="Rectangle 8"/>
          <p:cNvSpPr/>
          <p:nvPr/>
        </p:nvSpPr>
        <p:spPr>
          <a:xfrm>
            <a:off x="0" y="0"/>
            <a:ext cx="755576"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4800" dirty="0" smtClean="0"/>
              <a:t>Mastery</a:t>
            </a:r>
            <a:endParaRPr lang="en-GB" sz="4800" dirty="0"/>
          </a:p>
        </p:txBody>
      </p:sp>
    </p:spTree>
    <p:extLst>
      <p:ext uri="{BB962C8B-B14F-4D97-AF65-F5344CB8AC3E}">
        <p14:creationId xmlns:p14="http://schemas.microsoft.com/office/powerpoint/2010/main" val="23239419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79362481"/>
              </p:ext>
            </p:extLst>
          </p:nvPr>
        </p:nvGraphicFramePr>
        <p:xfrm>
          <a:off x="395536" y="548681"/>
          <a:ext cx="8208911" cy="5832648"/>
        </p:xfrm>
        <a:graphic>
          <a:graphicData uri="http://schemas.openxmlformats.org/drawingml/2006/table">
            <a:tbl>
              <a:tblPr firstRow="1" firstCol="1" lastRow="1" lastCol="1" bandRow="1" bandCol="1"/>
              <a:tblGrid>
                <a:gridCol w="2736041">
                  <a:extLst>
                    <a:ext uri="{9D8B030D-6E8A-4147-A177-3AD203B41FA5}">
                      <a16:colId xmlns="" xmlns:a16="http://schemas.microsoft.com/office/drawing/2014/main" val="20000"/>
                    </a:ext>
                  </a:extLst>
                </a:gridCol>
                <a:gridCol w="2736041">
                  <a:extLst>
                    <a:ext uri="{9D8B030D-6E8A-4147-A177-3AD203B41FA5}">
                      <a16:colId xmlns="" xmlns:a16="http://schemas.microsoft.com/office/drawing/2014/main" val="20001"/>
                    </a:ext>
                  </a:extLst>
                </a:gridCol>
                <a:gridCol w="2736829">
                  <a:extLst>
                    <a:ext uri="{9D8B030D-6E8A-4147-A177-3AD203B41FA5}">
                      <a16:colId xmlns="" xmlns:a16="http://schemas.microsoft.com/office/drawing/2014/main" val="20002"/>
                    </a:ext>
                  </a:extLst>
                </a:gridCol>
              </a:tblGrid>
              <a:tr h="1444096">
                <a:tc>
                  <a:txBody>
                    <a:bodyPr/>
                    <a:lstStyle/>
                    <a:p>
                      <a:pPr>
                        <a:spcAft>
                          <a:spcPts val="0"/>
                        </a:spcAft>
                      </a:pPr>
                      <a:r>
                        <a:rPr lang="en-GB" sz="1100">
                          <a:effectLst/>
                          <a:latin typeface="Comic Sans MS"/>
                          <a:ea typeface="Times New Roman"/>
                        </a:rPr>
                        <a:t> </a:t>
                      </a:r>
                      <a:endParaRPr lang="en-GB" sz="1100">
                        <a:effectLst/>
                        <a:latin typeface="Times New Roman"/>
                        <a:ea typeface="Times New Roman"/>
                      </a:endParaRPr>
                    </a:p>
                    <a:p>
                      <a:pPr>
                        <a:spcAft>
                          <a:spcPts val="0"/>
                        </a:spcAft>
                      </a:pPr>
                      <a:r>
                        <a:rPr lang="en-GB" sz="1100">
                          <a:effectLst/>
                          <a:latin typeface="Comic Sans MS"/>
                          <a:ea typeface="Times New Roman"/>
                        </a:rPr>
                        <a:t> </a:t>
                      </a:r>
                      <a:endParaRPr lang="en-GB" sz="1100">
                        <a:effectLst/>
                        <a:latin typeface="Times New Roman"/>
                        <a:ea typeface="Times New Roman"/>
                      </a:endParaRPr>
                    </a:p>
                    <a:p>
                      <a:pPr>
                        <a:spcAft>
                          <a:spcPts val="0"/>
                        </a:spcAft>
                      </a:pPr>
                      <a:r>
                        <a:rPr lang="en-GB" sz="1100">
                          <a:effectLst/>
                          <a:latin typeface="Comic Sans MS"/>
                          <a:ea typeface="Times New Roman"/>
                        </a:rPr>
                        <a:t> </a:t>
                      </a:r>
                      <a:endParaRPr lang="en-GB" sz="1100">
                        <a:effectLst/>
                        <a:latin typeface="Times New Roman"/>
                        <a:ea typeface="Times New Roman"/>
                      </a:endParaRPr>
                    </a:p>
                    <a:p>
                      <a:pPr>
                        <a:spcAft>
                          <a:spcPts val="0"/>
                        </a:spcAft>
                      </a:pPr>
                      <a:r>
                        <a:rPr lang="en-GB" sz="1100">
                          <a:effectLst/>
                          <a:latin typeface="Comic Sans MS"/>
                          <a:ea typeface="Times New Roman"/>
                        </a:rPr>
                        <a:t> </a:t>
                      </a:r>
                      <a:endParaRPr lang="en-GB" sz="1100">
                        <a:effectLst/>
                        <a:latin typeface="Times New Roman"/>
                        <a:ea typeface="Times New Roman"/>
                      </a:endParaRPr>
                    </a:p>
                    <a:p>
                      <a:pPr>
                        <a:spcAft>
                          <a:spcPts val="0"/>
                        </a:spcAft>
                      </a:pPr>
                      <a:r>
                        <a:rPr lang="en-GB" sz="1100">
                          <a:effectLst/>
                          <a:latin typeface="Comic Sans MS"/>
                          <a:ea typeface="Times New Roman"/>
                        </a:rPr>
                        <a:t> </a:t>
                      </a:r>
                      <a:endParaRPr lang="en-GB" sz="1100">
                        <a:effectLst/>
                        <a:latin typeface="Times New Roman"/>
                        <a:ea typeface="Times New Roman"/>
                      </a:endParaRPr>
                    </a:p>
                    <a:p>
                      <a:pPr>
                        <a:spcAft>
                          <a:spcPts val="0"/>
                        </a:spcAft>
                      </a:pPr>
                      <a:r>
                        <a:rPr lang="en-GB" sz="1100">
                          <a:effectLst/>
                          <a:latin typeface="Comic Sans MS"/>
                          <a:ea typeface="Times New Roman"/>
                        </a:rPr>
                        <a:t> </a:t>
                      </a:r>
                      <a:endParaRPr lang="en-GB" sz="1100">
                        <a:effectLst/>
                        <a:latin typeface="Times New Roman"/>
                        <a:ea typeface="Times New Roman"/>
                      </a:endParaRPr>
                    </a:p>
                    <a:p>
                      <a:pPr>
                        <a:spcAft>
                          <a:spcPts val="0"/>
                        </a:spcAft>
                      </a:pPr>
                      <a:r>
                        <a:rPr lang="en-GB" sz="1100">
                          <a:effectLst/>
                          <a:latin typeface="Comic Sans MS"/>
                          <a:ea typeface="Times New Roman"/>
                        </a:rPr>
                        <a:t> </a:t>
                      </a:r>
                      <a:endParaRPr lang="en-GB" sz="1100">
                        <a:effectLst/>
                        <a:latin typeface="Times New Roman"/>
                        <a:ea typeface="Times New Roman"/>
                      </a:endParaRPr>
                    </a:p>
                  </a:txBody>
                  <a:tcPr marL="60616" marR="6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dirty="0">
                          <a:effectLst/>
                          <a:latin typeface="Comic Sans MS"/>
                          <a:ea typeface="Times New Roman"/>
                        </a:rPr>
                        <a:t>A young teenager who has lived with her father on the island since she was a baby.  She has never experienced life in the ‘real’ world.</a:t>
                      </a:r>
                      <a:endParaRPr lang="en-GB" sz="1400" dirty="0">
                        <a:effectLst/>
                        <a:latin typeface="Times New Roman"/>
                        <a:ea typeface="Times New Roman"/>
                      </a:endParaRPr>
                    </a:p>
                  </a:txBody>
                  <a:tcPr marL="60616" marR="6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Comic Sans MS"/>
                          <a:ea typeface="Times New Roman"/>
                        </a:rPr>
                        <a:t> </a:t>
                      </a:r>
                      <a:endParaRPr lang="en-GB" sz="1100">
                        <a:effectLst/>
                        <a:latin typeface="Times New Roman"/>
                        <a:ea typeface="Times New Roman"/>
                      </a:endParaRPr>
                    </a:p>
                    <a:p>
                      <a:pPr algn="ctr">
                        <a:spcAft>
                          <a:spcPts val="0"/>
                        </a:spcAft>
                      </a:pPr>
                      <a:r>
                        <a:rPr lang="en-GB" sz="1600">
                          <a:effectLst/>
                          <a:latin typeface="Bernard MT Condensed"/>
                          <a:ea typeface="Times New Roman"/>
                        </a:rPr>
                        <a:t>To vote for Miranda text MIRANDA to 0811 810</a:t>
                      </a:r>
                      <a:endParaRPr lang="en-GB" sz="1100">
                        <a:effectLst/>
                        <a:latin typeface="Times New Roman"/>
                        <a:ea typeface="Times New Roman"/>
                      </a:endParaRPr>
                    </a:p>
                  </a:txBody>
                  <a:tcPr marL="60616" marR="6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1444096">
                <a:tc>
                  <a:txBody>
                    <a:bodyPr/>
                    <a:lstStyle/>
                    <a:p>
                      <a:pPr algn="ctr">
                        <a:spcAft>
                          <a:spcPts val="0"/>
                        </a:spcAft>
                      </a:pPr>
                      <a:r>
                        <a:rPr lang="en-GB" sz="1100">
                          <a:effectLst/>
                          <a:latin typeface="Comic Sans MS"/>
                          <a:ea typeface="Times New Roman"/>
                        </a:rPr>
                        <a:t> </a:t>
                      </a:r>
                      <a:endParaRPr lang="en-GB" sz="1100">
                        <a:effectLst/>
                        <a:latin typeface="Times New Roman"/>
                        <a:ea typeface="Times New Roman"/>
                      </a:endParaRPr>
                    </a:p>
                    <a:p>
                      <a:pPr algn="ctr">
                        <a:spcAft>
                          <a:spcPts val="0"/>
                        </a:spcAft>
                      </a:pPr>
                      <a:r>
                        <a:rPr lang="en-GB" sz="1100">
                          <a:effectLst/>
                          <a:latin typeface="Comic Sans MS"/>
                          <a:ea typeface="Times New Roman"/>
                        </a:rPr>
                        <a:t> </a:t>
                      </a:r>
                      <a:endParaRPr lang="en-GB" sz="1100">
                        <a:effectLst/>
                        <a:latin typeface="Times New Roman"/>
                        <a:ea typeface="Times New Roman"/>
                      </a:endParaRPr>
                    </a:p>
                    <a:p>
                      <a:pPr algn="ctr">
                        <a:spcAft>
                          <a:spcPts val="0"/>
                        </a:spcAft>
                      </a:pPr>
                      <a:r>
                        <a:rPr lang="en-GB" sz="1100">
                          <a:effectLst/>
                          <a:latin typeface="Comic Sans MS"/>
                          <a:ea typeface="Times New Roman"/>
                        </a:rPr>
                        <a:t> </a:t>
                      </a:r>
                      <a:endParaRPr lang="en-GB" sz="1100">
                        <a:effectLst/>
                        <a:latin typeface="Times New Roman"/>
                        <a:ea typeface="Times New Roman"/>
                      </a:endParaRPr>
                    </a:p>
                    <a:p>
                      <a:pPr algn="ctr">
                        <a:spcAft>
                          <a:spcPts val="0"/>
                        </a:spcAft>
                      </a:pPr>
                      <a:r>
                        <a:rPr lang="en-GB" sz="1100">
                          <a:effectLst/>
                          <a:latin typeface="Comic Sans MS"/>
                          <a:ea typeface="Times New Roman"/>
                        </a:rPr>
                        <a:t> </a:t>
                      </a:r>
                      <a:endParaRPr lang="en-GB" sz="1100">
                        <a:effectLst/>
                        <a:latin typeface="Times New Roman"/>
                        <a:ea typeface="Times New Roman"/>
                      </a:endParaRPr>
                    </a:p>
                    <a:p>
                      <a:pPr algn="ctr">
                        <a:spcAft>
                          <a:spcPts val="0"/>
                        </a:spcAft>
                      </a:pPr>
                      <a:r>
                        <a:rPr lang="en-GB" sz="1100">
                          <a:effectLst/>
                          <a:latin typeface="Comic Sans MS"/>
                          <a:ea typeface="Times New Roman"/>
                        </a:rPr>
                        <a:t> </a:t>
                      </a:r>
                      <a:endParaRPr lang="en-GB" sz="1100">
                        <a:effectLst/>
                        <a:latin typeface="Times New Roman"/>
                        <a:ea typeface="Times New Roman"/>
                      </a:endParaRPr>
                    </a:p>
                    <a:p>
                      <a:pPr algn="ctr">
                        <a:spcAft>
                          <a:spcPts val="0"/>
                        </a:spcAft>
                      </a:pPr>
                      <a:r>
                        <a:rPr lang="en-GB" sz="1100">
                          <a:effectLst/>
                          <a:latin typeface="Comic Sans MS"/>
                          <a:ea typeface="Times New Roman"/>
                        </a:rPr>
                        <a:t> </a:t>
                      </a:r>
                      <a:endParaRPr lang="en-GB" sz="1100">
                        <a:effectLst/>
                        <a:latin typeface="Times New Roman"/>
                        <a:ea typeface="Times New Roman"/>
                      </a:endParaRPr>
                    </a:p>
                    <a:p>
                      <a:pPr algn="ctr">
                        <a:spcAft>
                          <a:spcPts val="0"/>
                        </a:spcAft>
                      </a:pPr>
                      <a:r>
                        <a:rPr lang="en-GB" sz="1100">
                          <a:effectLst/>
                          <a:latin typeface="Comic Sans MS"/>
                          <a:ea typeface="Times New Roman"/>
                        </a:rPr>
                        <a:t> </a:t>
                      </a:r>
                      <a:endParaRPr lang="en-GB" sz="1100">
                        <a:effectLst/>
                        <a:latin typeface="Times New Roman"/>
                        <a:ea typeface="Times New Roman"/>
                      </a:endParaRPr>
                    </a:p>
                  </a:txBody>
                  <a:tcPr marL="60616" marR="6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dirty="0">
                          <a:effectLst/>
                          <a:latin typeface="Comic Sans MS"/>
                          <a:ea typeface="Times New Roman"/>
                        </a:rPr>
                        <a:t>Once a butler to a rich, powerful man.  Likes a drink and can often be found staggering around in a drunken haze.  Dreams of being as powerful as his master.</a:t>
                      </a:r>
                      <a:endParaRPr lang="en-GB" sz="1400" dirty="0">
                        <a:effectLst/>
                        <a:latin typeface="Times New Roman"/>
                        <a:ea typeface="Times New Roman"/>
                      </a:endParaRPr>
                    </a:p>
                  </a:txBody>
                  <a:tcPr marL="60616" marR="6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effectLst/>
                          <a:latin typeface="Comic Sans MS"/>
                          <a:ea typeface="Times New Roman"/>
                        </a:rPr>
                        <a:t> </a:t>
                      </a:r>
                      <a:endParaRPr lang="en-GB" sz="1100">
                        <a:effectLst/>
                        <a:latin typeface="Times New Roman"/>
                        <a:ea typeface="Times New Roman"/>
                      </a:endParaRPr>
                    </a:p>
                    <a:p>
                      <a:pPr algn="ctr">
                        <a:spcAft>
                          <a:spcPts val="0"/>
                        </a:spcAft>
                      </a:pPr>
                      <a:r>
                        <a:rPr lang="en-GB" sz="1600">
                          <a:effectLst/>
                          <a:latin typeface="Bernard MT Condensed"/>
                          <a:ea typeface="Times New Roman"/>
                        </a:rPr>
                        <a:t>To vote for Stephano text STEPHANO to 0811 811</a:t>
                      </a:r>
                      <a:endParaRPr lang="en-GB" sz="1100">
                        <a:effectLst/>
                        <a:latin typeface="Times New Roman"/>
                        <a:ea typeface="Times New Roman"/>
                      </a:endParaRPr>
                    </a:p>
                  </a:txBody>
                  <a:tcPr marL="60616" marR="6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1444096">
                <a:tc>
                  <a:txBody>
                    <a:bodyPr/>
                    <a:lstStyle/>
                    <a:p>
                      <a:pPr algn="ctr">
                        <a:spcAft>
                          <a:spcPts val="0"/>
                        </a:spcAft>
                      </a:pPr>
                      <a:r>
                        <a:rPr lang="en-GB" sz="1100">
                          <a:effectLst/>
                          <a:latin typeface="Comic Sans MS"/>
                          <a:ea typeface="Times New Roman"/>
                        </a:rPr>
                        <a:t> </a:t>
                      </a:r>
                      <a:endParaRPr lang="en-GB" sz="1100">
                        <a:effectLst/>
                        <a:latin typeface="Times New Roman"/>
                        <a:ea typeface="Times New Roman"/>
                      </a:endParaRPr>
                    </a:p>
                    <a:p>
                      <a:pPr algn="ctr">
                        <a:spcAft>
                          <a:spcPts val="0"/>
                        </a:spcAft>
                      </a:pPr>
                      <a:r>
                        <a:rPr lang="en-GB" sz="1100">
                          <a:effectLst/>
                          <a:latin typeface="Comic Sans MS"/>
                          <a:ea typeface="Times New Roman"/>
                        </a:rPr>
                        <a:t> </a:t>
                      </a:r>
                      <a:endParaRPr lang="en-GB" sz="1100">
                        <a:effectLst/>
                        <a:latin typeface="Times New Roman"/>
                        <a:ea typeface="Times New Roman"/>
                      </a:endParaRPr>
                    </a:p>
                    <a:p>
                      <a:pPr algn="ctr">
                        <a:spcAft>
                          <a:spcPts val="0"/>
                        </a:spcAft>
                      </a:pPr>
                      <a:r>
                        <a:rPr lang="en-GB" sz="1100">
                          <a:effectLst/>
                          <a:latin typeface="Comic Sans MS"/>
                          <a:ea typeface="Times New Roman"/>
                        </a:rPr>
                        <a:t> </a:t>
                      </a:r>
                      <a:endParaRPr lang="en-GB" sz="1100">
                        <a:effectLst/>
                        <a:latin typeface="Times New Roman"/>
                        <a:ea typeface="Times New Roman"/>
                      </a:endParaRPr>
                    </a:p>
                    <a:p>
                      <a:pPr algn="ctr">
                        <a:spcAft>
                          <a:spcPts val="0"/>
                        </a:spcAft>
                      </a:pPr>
                      <a:r>
                        <a:rPr lang="en-GB" sz="1100">
                          <a:effectLst/>
                          <a:latin typeface="Comic Sans MS"/>
                          <a:ea typeface="Times New Roman"/>
                        </a:rPr>
                        <a:t> </a:t>
                      </a:r>
                      <a:endParaRPr lang="en-GB" sz="1100">
                        <a:effectLst/>
                        <a:latin typeface="Times New Roman"/>
                        <a:ea typeface="Times New Roman"/>
                      </a:endParaRPr>
                    </a:p>
                    <a:p>
                      <a:pPr algn="ctr">
                        <a:spcAft>
                          <a:spcPts val="0"/>
                        </a:spcAft>
                      </a:pPr>
                      <a:r>
                        <a:rPr lang="en-GB" sz="1100">
                          <a:effectLst/>
                          <a:latin typeface="Comic Sans MS"/>
                          <a:ea typeface="Times New Roman"/>
                        </a:rPr>
                        <a:t> </a:t>
                      </a:r>
                      <a:endParaRPr lang="en-GB" sz="1100">
                        <a:effectLst/>
                        <a:latin typeface="Times New Roman"/>
                        <a:ea typeface="Times New Roman"/>
                      </a:endParaRPr>
                    </a:p>
                    <a:p>
                      <a:pPr algn="ctr">
                        <a:spcAft>
                          <a:spcPts val="0"/>
                        </a:spcAft>
                      </a:pPr>
                      <a:r>
                        <a:rPr lang="en-GB" sz="1100">
                          <a:effectLst/>
                          <a:latin typeface="Comic Sans MS"/>
                          <a:ea typeface="Times New Roman"/>
                        </a:rPr>
                        <a:t> </a:t>
                      </a:r>
                      <a:endParaRPr lang="en-GB" sz="1100">
                        <a:effectLst/>
                        <a:latin typeface="Times New Roman"/>
                        <a:ea typeface="Times New Roman"/>
                      </a:endParaRPr>
                    </a:p>
                    <a:p>
                      <a:pPr algn="ctr">
                        <a:spcAft>
                          <a:spcPts val="0"/>
                        </a:spcAft>
                      </a:pPr>
                      <a:r>
                        <a:rPr lang="en-GB" sz="1100">
                          <a:effectLst/>
                          <a:latin typeface="Comic Sans MS"/>
                          <a:ea typeface="Times New Roman"/>
                        </a:rPr>
                        <a:t> </a:t>
                      </a:r>
                      <a:endParaRPr lang="en-GB" sz="1100">
                        <a:effectLst/>
                        <a:latin typeface="Times New Roman"/>
                        <a:ea typeface="Times New Roman"/>
                      </a:endParaRPr>
                    </a:p>
                  </a:txBody>
                  <a:tcPr marL="60616" marR="6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dirty="0">
                          <a:effectLst/>
                          <a:latin typeface="Comic Sans MS"/>
                          <a:ea typeface="Times New Roman"/>
                        </a:rPr>
                        <a:t>A clown.  Likes to keep people entertained with his comments and daft behaviour, but is rather afraid of the island.</a:t>
                      </a:r>
                      <a:endParaRPr lang="en-GB" sz="1600" dirty="0">
                        <a:effectLst/>
                        <a:latin typeface="Times New Roman"/>
                        <a:ea typeface="Times New Roman"/>
                      </a:endParaRPr>
                    </a:p>
                  </a:txBody>
                  <a:tcPr marL="60616" marR="6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dirty="0">
                          <a:effectLst/>
                          <a:latin typeface="Comic Sans MS"/>
                          <a:ea typeface="Times New Roman"/>
                        </a:rPr>
                        <a:t> </a:t>
                      </a:r>
                      <a:endParaRPr lang="en-GB" sz="1100" dirty="0">
                        <a:effectLst/>
                        <a:latin typeface="Times New Roman"/>
                        <a:ea typeface="Times New Roman"/>
                      </a:endParaRPr>
                    </a:p>
                    <a:p>
                      <a:pPr algn="ctr">
                        <a:spcAft>
                          <a:spcPts val="0"/>
                        </a:spcAft>
                      </a:pPr>
                      <a:r>
                        <a:rPr lang="en-GB" sz="1600" dirty="0">
                          <a:effectLst/>
                          <a:latin typeface="Bernard MT Condensed"/>
                          <a:ea typeface="Times New Roman"/>
                        </a:rPr>
                        <a:t>To vote for Trinculo text TRINCULO to 0811 812</a:t>
                      </a:r>
                      <a:endParaRPr lang="en-GB" sz="1100" dirty="0">
                        <a:effectLst/>
                        <a:latin typeface="Times New Roman"/>
                        <a:ea typeface="Times New Roman"/>
                      </a:endParaRPr>
                    </a:p>
                  </a:txBody>
                  <a:tcPr marL="60616" marR="6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1500360">
                <a:tc>
                  <a:txBody>
                    <a:bodyPr/>
                    <a:lstStyle/>
                    <a:p>
                      <a:pPr algn="ctr">
                        <a:spcAft>
                          <a:spcPts val="0"/>
                        </a:spcAft>
                      </a:pPr>
                      <a:r>
                        <a:rPr lang="en-GB" sz="1100">
                          <a:effectLst/>
                          <a:latin typeface="Comic Sans MS"/>
                          <a:ea typeface="Times New Roman"/>
                        </a:rPr>
                        <a:t> </a:t>
                      </a:r>
                      <a:endParaRPr lang="en-GB" sz="1100">
                        <a:effectLst/>
                        <a:latin typeface="Times New Roman"/>
                        <a:ea typeface="Times New Roman"/>
                      </a:endParaRPr>
                    </a:p>
                    <a:p>
                      <a:pPr algn="ctr">
                        <a:spcAft>
                          <a:spcPts val="0"/>
                        </a:spcAft>
                      </a:pPr>
                      <a:r>
                        <a:rPr lang="en-GB" sz="1100">
                          <a:effectLst/>
                          <a:latin typeface="Comic Sans MS"/>
                          <a:ea typeface="Times New Roman"/>
                        </a:rPr>
                        <a:t> </a:t>
                      </a:r>
                      <a:endParaRPr lang="en-GB" sz="1100">
                        <a:effectLst/>
                        <a:latin typeface="Times New Roman"/>
                        <a:ea typeface="Times New Roman"/>
                      </a:endParaRPr>
                    </a:p>
                    <a:p>
                      <a:pPr algn="ctr">
                        <a:spcAft>
                          <a:spcPts val="0"/>
                        </a:spcAft>
                      </a:pPr>
                      <a:r>
                        <a:rPr lang="en-GB" sz="1100">
                          <a:effectLst/>
                          <a:latin typeface="Comic Sans MS"/>
                          <a:ea typeface="Times New Roman"/>
                        </a:rPr>
                        <a:t> </a:t>
                      </a:r>
                      <a:endParaRPr lang="en-GB" sz="1100">
                        <a:effectLst/>
                        <a:latin typeface="Times New Roman"/>
                        <a:ea typeface="Times New Roman"/>
                      </a:endParaRPr>
                    </a:p>
                    <a:p>
                      <a:pPr algn="ctr">
                        <a:spcAft>
                          <a:spcPts val="0"/>
                        </a:spcAft>
                      </a:pPr>
                      <a:r>
                        <a:rPr lang="en-GB" sz="1100">
                          <a:effectLst/>
                          <a:latin typeface="Comic Sans MS"/>
                          <a:ea typeface="Times New Roman"/>
                        </a:rPr>
                        <a:t> </a:t>
                      </a:r>
                      <a:endParaRPr lang="en-GB" sz="1100">
                        <a:effectLst/>
                        <a:latin typeface="Times New Roman"/>
                        <a:ea typeface="Times New Roman"/>
                      </a:endParaRPr>
                    </a:p>
                    <a:p>
                      <a:pPr algn="ctr">
                        <a:spcAft>
                          <a:spcPts val="0"/>
                        </a:spcAft>
                      </a:pPr>
                      <a:r>
                        <a:rPr lang="en-GB" sz="1100">
                          <a:effectLst/>
                          <a:latin typeface="Comic Sans MS"/>
                          <a:ea typeface="Times New Roman"/>
                        </a:rPr>
                        <a:t> </a:t>
                      </a:r>
                      <a:endParaRPr lang="en-GB" sz="1100">
                        <a:effectLst/>
                        <a:latin typeface="Times New Roman"/>
                        <a:ea typeface="Times New Roman"/>
                      </a:endParaRPr>
                    </a:p>
                    <a:p>
                      <a:pPr algn="ctr">
                        <a:spcAft>
                          <a:spcPts val="0"/>
                        </a:spcAft>
                      </a:pPr>
                      <a:r>
                        <a:rPr lang="en-GB" sz="1100">
                          <a:effectLst/>
                          <a:latin typeface="Comic Sans MS"/>
                          <a:ea typeface="Times New Roman"/>
                        </a:rPr>
                        <a:t> </a:t>
                      </a:r>
                      <a:endParaRPr lang="en-GB" sz="1100">
                        <a:effectLst/>
                        <a:latin typeface="Times New Roman"/>
                        <a:ea typeface="Times New Roman"/>
                      </a:endParaRPr>
                    </a:p>
                    <a:p>
                      <a:pPr algn="ctr">
                        <a:spcAft>
                          <a:spcPts val="0"/>
                        </a:spcAft>
                      </a:pPr>
                      <a:r>
                        <a:rPr lang="en-GB" sz="1100">
                          <a:effectLst/>
                          <a:latin typeface="Comic Sans MS"/>
                          <a:ea typeface="Times New Roman"/>
                        </a:rPr>
                        <a:t> </a:t>
                      </a:r>
                      <a:endParaRPr lang="en-GB" sz="1100">
                        <a:effectLst/>
                        <a:latin typeface="Times New Roman"/>
                        <a:ea typeface="Times New Roman"/>
                      </a:endParaRPr>
                    </a:p>
                  </a:txBody>
                  <a:tcPr marL="60616" marR="6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dirty="0">
                          <a:effectLst/>
                          <a:latin typeface="Comic Sans MS"/>
                          <a:ea typeface="Times New Roman"/>
                        </a:rPr>
                        <a:t>A native of the island.  Looks like a cross between a man and a fish and smells like one too!  Uses foul language, but – if you can capture and tame him – could be your servant.  Knows a lot about survival on the island.</a:t>
                      </a:r>
                      <a:endParaRPr lang="en-GB" sz="1400" dirty="0">
                        <a:effectLst/>
                        <a:latin typeface="Times New Roman"/>
                        <a:ea typeface="Times New Roman"/>
                      </a:endParaRPr>
                    </a:p>
                  </a:txBody>
                  <a:tcPr marL="60616" marR="6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dirty="0">
                          <a:effectLst/>
                          <a:latin typeface="Comic Sans MS"/>
                          <a:ea typeface="Times New Roman"/>
                        </a:rPr>
                        <a:t> </a:t>
                      </a:r>
                      <a:endParaRPr lang="en-GB" sz="1100" dirty="0">
                        <a:effectLst/>
                        <a:latin typeface="Times New Roman"/>
                        <a:ea typeface="Times New Roman"/>
                      </a:endParaRPr>
                    </a:p>
                    <a:p>
                      <a:pPr algn="ctr">
                        <a:spcAft>
                          <a:spcPts val="0"/>
                        </a:spcAft>
                      </a:pPr>
                      <a:r>
                        <a:rPr lang="en-GB" sz="1100" dirty="0">
                          <a:effectLst/>
                          <a:latin typeface="Comic Sans MS"/>
                          <a:ea typeface="Times New Roman"/>
                        </a:rPr>
                        <a:t> </a:t>
                      </a:r>
                      <a:endParaRPr lang="en-GB" sz="1100" dirty="0">
                        <a:effectLst/>
                        <a:latin typeface="Times New Roman"/>
                        <a:ea typeface="Times New Roman"/>
                      </a:endParaRPr>
                    </a:p>
                    <a:p>
                      <a:pPr algn="ctr">
                        <a:spcAft>
                          <a:spcPts val="0"/>
                        </a:spcAft>
                      </a:pPr>
                      <a:r>
                        <a:rPr lang="en-GB" sz="1600" dirty="0">
                          <a:effectLst/>
                          <a:latin typeface="Bernard MT Condensed"/>
                          <a:ea typeface="Times New Roman"/>
                        </a:rPr>
                        <a:t>To vote for Caliban text CALIBAN to 0811 813</a:t>
                      </a:r>
                      <a:endParaRPr lang="en-GB" sz="1100" dirty="0">
                        <a:effectLst/>
                        <a:latin typeface="Times New Roman"/>
                        <a:ea typeface="Times New Roman"/>
                      </a:endParaRPr>
                    </a:p>
                  </a:txBody>
                  <a:tcPr marL="60616" marR="6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23723673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12523757"/>
              </p:ext>
            </p:extLst>
          </p:nvPr>
        </p:nvGraphicFramePr>
        <p:xfrm>
          <a:off x="395536" y="260648"/>
          <a:ext cx="8208912" cy="6281856"/>
        </p:xfrm>
        <a:graphic>
          <a:graphicData uri="http://schemas.openxmlformats.org/drawingml/2006/table">
            <a:tbl>
              <a:tblPr firstRow="1" firstCol="1" lastRow="1" lastCol="1" bandRow="1" bandCol="1"/>
              <a:tblGrid>
                <a:gridCol w="2736041">
                  <a:extLst>
                    <a:ext uri="{9D8B030D-6E8A-4147-A177-3AD203B41FA5}">
                      <a16:colId xmlns="" xmlns:a16="http://schemas.microsoft.com/office/drawing/2014/main" val="20000"/>
                    </a:ext>
                  </a:extLst>
                </a:gridCol>
                <a:gridCol w="2736041">
                  <a:extLst>
                    <a:ext uri="{9D8B030D-6E8A-4147-A177-3AD203B41FA5}">
                      <a16:colId xmlns="" xmlns:a16="http://schemas.microsoft.com/office/drawing/2014/main" val="20001"/>
                    </a:ext>
                  </a:extLst>
                </a:gridCol>
                <a:gridCol w="2736830">
                  <a:extLst>
                    <a:ext uri="{9D8B030D-6E8A-4147-A177-3AD203B41FA5}">
                      <a16:colId xmlns="" xmlns:a16="http://schemas.microsoft.com/office/drawing/2014/main" val="20002"/>
                    </a:ext>
                  </a:extLst>
                </a:gridCol>
              </a:tblGrid>
              <a:tr h="1152128">
                <a:tc>
                  <a:txBody>
                    <a:bodyPr/>
                    <a:lstStyle/>
                    <a:p>
                      <a:pPr algn="ctr">
                        <a:spcAft>
                          <a:spcPts val="0"/>
                        </a:spcAft>
                      </a:pPr>
                      <a:r>
                        <a:rPr lang="en-GB" sz="700">
                          <a:effectLst/>
                          <a:latin typeface="Comic Sans MS"/>
                          <a:ea typeface="Times New Roman"/>
                        </a:rPr>
                        <a:t> </a:t>
                      </a:r>
                      <a:endParaRPr lang="en-GB" sz="700">
                        <a:effectLst/>
                        <a:latin typeface="Times New Roman"/>
                        <a:ea typeface="Times New Roman"/>
                      </a:endParaRPr>
                    </a:p>
                    <a:p>
                      <a:pPr algn="ctr">
                        <a:spcAft>
                          <a:spcPts val="0"/>
                        </a:spcAft>
                      </a:pPr>
                      <a:r>
                        <a:rPr lang="en-GB" sz="700">
                          <a:effectLst/>
                          <a:latin typeface="Comic Sans MS"/>
                          <a:ea typeface="Times New Roman"/>
                        </a:rPr>
                        <a:t> </a:t>
                      </a:r>
                      <a:endParaRPr lang="en-GB" sz="700">
                        <a:effectLst/>
                        <a:latin typeface="Times New Roman"/>
                        <a:ea typeface="Times New Roman"/>
                      </a:endParaRPr>
                    </a:p>
                    <a:p>
                      <a:pPr algn="ctr">
                        <a:spcAft>
                          <a:spcPts val="0"/>
                        </a:spcAft>
                      </a:pPr>
                      <a:r>
                        <a:rPr lang="en-GB" sz="700">
                          <a:effectLst/>
                          <a:latin typeface="Comic Sans MS"/>
                          <a:ea typeface="Times New Roman"/>
                        </a:rPr>
                        <a:t> </a:t>
                      </a:r>
                      <a:endParaRPr lang="en-GB" sz="700">
                        <a:effectLst/>
                        <a:latin typeface="Times New Roman"/>
                        <a:ea typeface="Times New Roman"/>
                      </a:endParaRPr>
                    </a:p>
                    <a:p>
                      <a:pPr algn="ctr">
                        <a:spcAft>
                          <a:spcPts val="0"/>
                        </a:spcAft>
                      </a:pPr>
                      <a:r>
                        <a:rPr lang="en-GB" sz="700">
                          <a:effectLst/>
                          <a:latin typeface="Comic Sans MS"/>
                          <a:ea typeface="Times New Roman"/>
                        </a:rPr>
                        <a:t> </a:t>
                      </a:r>
                      <a:endParaRPr lang="en-GB" sz="700">
                        <a:effectLst/>
                        <a:latin typeface="Times New Roman"/>
                        <a:ea typeface="Times New Roman"/>
                      </a:endParaRPr>
                    </a:p>
                    <a:p>
                      <a:pPr algn="ctr">
                        <a:spcAft>
                          <a:spcPts val="0"/>
                        </a:spcAft>
                      </a:pPr>
                      <a:r>
                        <a:rPr lang="en-GB" sz="700">
                          <a:effectLst/>
                          <a:latin typeface="Comic Sans MS"/>
                          <a:ea typeface="Times New Roman"/>
                        </a:rPr>
                        <a:t> </a:t>
                      </a:r>
                      <a:endParaRPr lang="en-GB" sz="700">
                        <a:effectLst/>
                        <a:latin typeface="Times New Roman"/>
                        <a:ea typeface="Times New Roman"/>
                      </a:endParaRPr>
                    </a:p>
                    <a:p>
                      <a:pPr algn="ctr">
                        <a:spcAft>
                          <a:spcPts val="0"/>
                        </a:spcAft>
                      </a:pPr>
                      <a:r>
                        <a:rPr lang="en-GB" sz="700">
                          <a:effectLst/>
                          <a:latin typeface="Comic Sans MS"/>
                          <a:ea typeface="Times New Roman"/>
                        </a:rPr>
                        <a:t> </a:t>
                      </a:r>
                      <a:endParaRPr lang="en-GB" sz="700">
                        <a:effectLst/>
                        <a:latin typeface="Times New Roman"/>
                        <a:ea typeface="Times New Roman"/>
                      </a:endParaRPr>
                    </a:p>
                    <a:p>
                      <a:pPr algn="ctr">
                        <a:spcAft>
                          <a:spcPts val="0"/>
                        </a:spcAft>
                      </a:pPr>
                      <a:r>
                        <a:rPr lang="en-GB" sz="700">
                          <a:effectLst/>
                          <a:latin typeface="Comic Sans MS"/>
                          <a:ea typeface="Times New Roman"/>
                        </a:rPr>
                        <a:t> </a:t>
                      </a:r>
                      <a:endParaRPr lang="en-GB" sz="700">
                        <a:effectLst/>
                        <a:latin typeface="Times New Roman"/>
                        <a:ea typeface="Times New Roman"/>
                      </a:endParaRPr>
                    </a:p>
                  </a:txBody>
                  <a:tcPr marL="39471" marR="39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dirty="0">
                          <a:effectLst/>
                          <a:latin typeface="Comic Sans MS"/>
                          <a:ea typeface="Times New Roman"/>
                        </a:rPr>
                        <a:t>A mysterious spirit with the ability to fly and become invisible.  Feels trapped by the island and unable to leave until released.  With the promise of freedom, Ariel will be a loyal and obedient servant.</a:t>
                      </a:r>
                      <a:endParaRPr lang="en-GB" sz="1200" dirty="0">
                        <a:effectLst/>
                        <a:latin typeface="Times New Roman"/>
                        <a:ea typeface="Times New Roman"/>
                      </a:endParaRPr>
                    </a:p>
                  </a:txBody>
                  <a:tcPr marL="39471" marR="39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800" dirty="0">
                          <a:effectLst/>
                          <a:latin typeface="Comic Sans MS"/>
                          <a:ea typeface="Times New Roman"/>
                        </a:rPr>
                        <a:t> </a:t>
                      </a:r>
                      <a:endParaRPr lang="en-GB" sz="1800" dirty="0">
                        <a:effectLst/>
                        <a:latin typeface="Times New Roman"/>
                        <a:ea typeface="Times New Roman"/>
                      </a:endParaRPr>
                    </a:p>
                    <a:p>
                      <a:pPr algn="ctr">
                        <a:spcAft>
                          <a:spcPts val="0"/>
                        </a:spcAft>
                      </a:pPr>
                      <a:r>
                        <a:rPr lang="en-GB" sz="1800" dirty="0">
                          <a:effectLst/>
                          <a:latin typeface="Comic Sans MS"/>
                          <a:ea typeface="Times New Roman"/>
                        </a:rPr>
                        <a:t> </a:t>
                      </a:r>
                      <a:endParaRPr lang="en-GB" sz="1800" dirty="0">
                        <a:effectLst/>
                        <a:latin typeface="Times New Roman"/>
                        <a:ea typeface="Times New Roman"/>
                      </a:endParaRPr>
                    </a:p>
                    <a:p>
                      <a:pPr algn="ctr">
                        <a:spcAft>
                          <a:spcPts val="0"/>
                        </a:spcAft>
                      </a:pPr>
                      <a:r>
                        <a:rPr lang="en-GB" sz="1800" dirty="0">
                          <a:effectLst/>
                          <a:latin typeface="Bernard MT Condensed"/>
                          <a:ea typeface="Times New Roman"/>
                        </a:rPr>
                        <a:t>To vote for Ariel text Ariel to 0811 814</a:t>
                      </a:r>
                      <a:endParaRPr lang="en-GB" sz="1800" dirty="0">
                        <a:effectLst/>
                        <a:latin typeface="Times New Roman"/>
                        <a:ea typeface="Times New Roman"/>
                      </a:endParaRPr>
                    </a:p>
                  </a:txBody>
                  <a:tcPr marL="39471" marR="39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1008112">
                <a:tc>
                  <a:txBody>
                    <a:bodyPr/>
                    <a:lstStyle/>
                    <a:p>
                      <a:pPr algn="ctr">
                        <a:spcAft>
                          <a:spcPts val="0"/>
                        </a:spcAft>
                      </a:pPr>
                      <a:r>
                        <a:rPr lang="en-GB" sz="700">
                          <a:effectLst/>
                          <a:latin typeface="Comic Sans MS"/>
                          <a:ea typeface="Times New Roman"/>
                        </a:rPr>
                        <a:t> </a:t>
                      </a:r>
                      <a:endParaRPr lang="en-GB" sz="700">
                        <a:effectLst/>
                        <a:latin typeface="Times New Roman"/>
                        <a:ea typeface="Times New Roman"/>
                      </a:endParaRPr>
                    </a:p>
                    <a:p>
                      <a:pPr algn="ctr">
                        <a:spcAft>
                          <a:spcPts val="0"/>
                        </a:spcAft>
                      </a:pPr>
                      <a:r>
                        <a:rPr lang="en-GB" sz="700">
                          <a:effectLst/>
                          <a:latin typeface="Comic Sans MS"/>
                          <a:ea typeface="Times New Roman"/>
                        </a:rPr>
                        <a:t> </a:t>
                      </a:r>
                      <a:endParaRPr lang="en-GB" sz="700">
                        <a:effectLst/>
                        <a:latin typeface="Times New Roman"/>
                        <a:ea typeface="Times New Roman"/>
                      </a:endParaRPr>
                    </a:p>
                    <a:p>
                      <a:pPr algn="ctr">
                        <a:spcAft>
                          <a:spcPts val="0"/>
                        </a:spcAft>
                      </a:pPr>
                      <a:r>
                        <a:rPr lang="en-GB" sz="700">
                          <a:effectLst/>
                          <a:latin typeface="Comic Sans MS"/>
                          <a:ea typeface="Times New Roman"/>
                        </a:rPr>
                        <a:t> </a:t>
                      </a:r>
                      <a:endParaRPr lang="en-GB" sz="700">
                        <a:effectLst/>
                        <a:latin typeface="Times New Roman"/>
                        <a:ea typeface="Times New Roman"/>
                      </a:endParaRPr>
                    </a:p>
                    <a:p>
                      <a:pPr algn="ctr">
                        <a:spcAft>
                          <a:spcPts val="0"/>
                        </a:spcAft>
                      </a:pPr>
                      <a:r>
                        <a:rPr lang="en-GB" sz="700">
                          <a:effectLst/>
                          <a:latin typeface="Comic Sans MS"/>
                          <a:ea typeface="Times New Roman"/>
                        </a:rPr>
                        <a:t> </a:t>
                      </a:r>
                      <a:endParaRPr lang="en-GB" sz="700">
                        <a:effectLst/>
                        <a:latin typeface="Times New Roman"/>
                        <a:ea typeface="Times New Roman"/>
                      </a:endParaRPr>
                    </a:p>
                    <a:p>
                      <a:pPr algn="ctr">
                        <a:spcAft>
                          <a:spcPts val="0"/>
                        </a:spcAft>
                      </a:pPr>
                      <a:r>
                        <a:rPr lang="en-GB" sz="700">
                          <a:effectLst/>
                          <a:latin typeface="Comic Sans MS"/>
                          <a:ea typeface="Times New Roman"/>
                        </a:rPr>
                        <a:t> </a:t>
                      </a:r>
                      <a:endParaRPr lang="en-GB" sz="700">
                        <a:effectLst/>
                        <a:latin typeface="Times New Roman"/>
                        <a:ea typeface="Times New Roman"/>
                      </a:endParaRPr>
                    </a:p>
                    <a:p>
                      <a:pPr algn="ctr">
                        <a:spcAft>
                          <a:spcPts val="0"/>
                        </a:spcAft>
                      </a:pPr>
                      <a:r>
                        <a:rPr lang="en-GB" sz="700">
                          <a:effectLst/>
                          <a:latin typeface="Comic Sans MS"/>
                          <a:ea typeface="Times New Roman"/>
                        </a:rPr>
                        <a:t> </a:t>
                      </a:r>
                      <a:endParaRPr lang="en-GB" sz="700">
                        <a:effectLst/>
                        <a:latin typeface="Times New Roman"/>
                        <a:ea typeface="Times New Roman"/>
                      </a:endParaRPr>
                    </a:p>
                    <a:p>
                      <a:pPr algn="ctr">
                        <a:spcAft>
                          <a:spcPts val="0"/>
                        </a:spcAft>
                      </a:pPr>
                      <a:r>
                        <a:rPr lang="en-GB" sz="700">
                          <a:effectLst/>
                          <a:latin typeface="Comic Sans MS"/>
                          <a:ea typeface="Times New Roman"/>
                        </a:rPr>
                        <a:t> </a:t>
                      </a:r>
                      <a:endParaRPr lang="en-GB" sz="700">
                        <a:effectLst/>
                        <a:latin typeface="Times New Roman"/>
                        <a:ea typeface="Times New Roman"/>
                      </a:endParaRPr>
                    </a:p>
                  </a:txBody>
                  <a:tcPr marL="39471" marR="39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dirty="0">
                          <a:effectLst/>
                          <a:latin typeface="Comic Sans MS"/>
                          <a:ea typeface="Times New Roman"/>
                        </a:rPr>
                        <a:t>A king who is desperately worried about his lost son, who is missing, presumed dead.  Prone to depression and black moods.</a:t>
                      </a:r>
                      <a:endParaRPr lang="en-GB" sz="1200" dirty="0">
                        <a:effectLst/>
                        <a:latin typeface="Times New Roman"/>
                        <a:ea typeface="Times New Roman"/>
                      </a:endParaRPr>
                    </a:p>
                  </a:txBody>
                  <a:tcPr marL="39471" marR="39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800" dirty="0">
                          <a:effectLst/>
                          <a:latin typeface="Comic Sans MS"/>
                          <a:ea typeface="Times New Roman"/>
                        </a:rPr>
                        <a:t> </a:t>
                      </a:r>
                      <a:endParaRPr lang="en-GB" sz="1800" dirty="0">
                        <a:effectLst/>
                        <a:latin typeface="Times New Roman"/>
                        <a:ea typeface="Times New Roman"/>
                      </a:endParaRPr>
                    </a:p>
                    <a:p>
                      <a:pPr algn="ctr">
                        <a:spcAft>
                          <a:spcPts val="0"/>
                        </a:spcAft>
                      </a:pPr>
                      <a:r>
                        <a:rPr lang="en-GB" sz="1800" dirty="0">
                          <a:effectLst/>
                          <a:latin typeface="Comic Sans MS"/>
                          <a:ea typeface="Times New Roman"/>
                        </a:rPr>
                        <a:t> </a:t>
                      </a:r>
                      <a:endParaRPr lang="en-GB" sz="1800" dirty="0">
                        <a:effectLst/>
                        <a:latin typeface="Times New Roman"/>
                        <a:ea typeface="Times New Roman"/>
                      </a:endParaRPr>
                    </a:p>
                    <a:p>
                      <a:pPr algn="ctr">
                        <a:spcAft>
                          <a:spcPts val="0"/>
                        </a:spcAft>
                      </a:pPr>
                      <a:r>
                        <a:rPr lang="en-GB" sz="1800" dirty="0">
                          <a:effectLst/>
                          <a:latin typeface="Bernard MT Condensed"/>
                          <a:ea typeface="Times New Roman"/>
                        </a:rPr>
                        <a:t>To vote for Alonso text ALONSO to 0811 815</a:t>
                      </a:r>
                      <a:endParaRPr lang="en-GB" sz="1800" dirty="0">
                        <a:effectLst/>
                        <a:latin typeface="Times New Roman"/>
                        <a:ea typeface="Times New Roman"/>
                      </a:endParaRPr>
                    </a:p>
                  </a:txBody>
                  <a:tcPr marL="39471" marR="39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1008112">
                <a:tc>
                  <a:txBody>
                    <a:bodyPr/>
                    <a:lstStyle/>
                    <a:p>
                      <a:pPr algn="ctr">
                        <a:spcAft>
                          <a:spcPts val="0"/>
                        </a:spcAft>
                      </a:pPr>
                      <a:r>
                        <a:rPr lang="en-GB" sz="700">
                          <a:effectLst/>
                          <a:latin typeface="Comic Sans MS"/>
                          <a:ea typeface="Times New Roman"/>
                        </a:rPr>
                        <a:t> </a:t>
                      </a:r>
                      <a:endParaRPr lang="en-GB" sz="700">
                        <a:effectLst/>
                        <a:latin typeface="Times New Roman"/>
                        <a:ea typeface="Times New Roman"/>
                      </a:endParaRPr>
                    </a:p>
                    <a:p>
                      <a:pPr algn="ctr">
                        <a:spcAft>
                          <a:spcPts val="0"/>
                        </a:spcAft>
                      </a:pPr>
                      <a:r>
                        <a:rPr lang="en-GB" sz="700">
                          <a:effectLst/>
                          <a:latin typeface="Comic Sans MS"/>
                          <a:ea typeface="Times New Roman"/>
                        </a:rPr>
                        <a:t> </a:t>
                      </a:r>
                      <a:endParaRPr lang="en-GB" sz="700">
                        <a:effectLst/>
                        <a:latin typeface="Times New Roman"/>
                        <a:ea typeface="Times New Roman"/>
                      </a:endParaRPr>
                    </a:p>
                    <a:p>
                      <a:pPr algn="ctr">
                        <a:spcAft>
                          <a:spcPts val="0"/>
                        </a:spcAft>
                      </a:pPr>
                      <a:r>
                        <a:rPr lang="en-GB" sz="700">
                          <a:effectLst/>
                          <a:latin typeface="Comic Sans MS"/>
                          <a:ea typeface="Times New Roman"/>
                        </a:rPr>
                        <a:t> </a:t>
                      </a:r>
                      <a:endParaRPr lang="en-GB" sz="700">
                        <a:effectLst/>
                        <a:latin typeface="Times New Roman"/>
                        <a:ea typeface="Times New Roman"/>
                      </a:endParaRPr>
                    </a:p>
                    <a:p>
                      <a:pPr algn="ctr">
                        <a:spcAft>
                          <a:spcPts val="0"/>
                        </a:spcAft>
                      </a:pPr>
                      <a:r>
                        <a:rPr lang="en-GB" sz="700">
                          <a:effectLst/>
                          <a:latin typeface="Comic Sans MS"/>
                          <a:ea typeface="Times New Roman"/>
                        </a:rPr>
                        <a:t> </a:t>
                      </a:r>
                      <a:endParaRPr lang="en-GB" sz="700">
                        <a:effectLst/>
                        <a:latin typeface="Times New Roman"/>
                        <a:ea typeface="Times New Roman"/>
                      </a:endParaRPr>
                    </a:p>
                    <a:p>
                      <a:pPr algn="ctr">
                        <a:spcAft>
                          <a:spcPts val="0"/>
                        </a:spcAft>
                      </a:pPr>
                      <a:r>
                        <a:rPr lang="en-GB" sz="700">
                          <a:effectLst/>
                          <a:latin typeface="Comic Sans MS"/>
                          <a:ea typeface="Times New Roman"/>
                        </a:rPr>
                        <a:t> </a:t>
                      </a:r>
                      <a:endParaRPr lang="en-GB" sz="700">
                        <a:effectLst/>
                        <a:latin typeface="Times New Roman"/>
                        <a:ea typeface="Times New Roman"/>
                      </a:endParaRPr>
                    </a:p>
                    <a:p>
                      <a:pPr algn="ctr">
                        <a:spcAft>
                          <a:spcPts val="0"/>
                        </a:spcAft>
                      </a:pPr>
                      <a:r>
                        <a:rPr lang="en-GB" sz="700">
                          <a:effectLst/>
                          <a:latin typeface="Comic Sans MS"/>
                          <a:ea typeface="Times New Roman"/>
                        </a:rPr>
                        <a:t> </a:t>
                      </a:r>
                      <a:endParaRPr lang="en-GB" sz="700">
                        <a:effectLst/>
                        <a:latin typeface="Times New Roman"/>
                        <a:ea typeface="Times New Roman"/>
                      </a:endParaRPr>
                    </a:p>
                    <a:p>
                      <a:pPr algn="ctr">
                        <a:spcAft>
                          <a:spcPts val="0"/>
                        </a:spcAft>
                      </a:pPr>
                      <a:r>
                        <a:rPr lang="en-GB" sz="700">
                          <a:effectLst/>
                          <a:latin typeface="Comic Sans MS"/>
                          <a:ea typeface="Times New Roman"/>
                        </a:rPr>
                        <a:t> </a:t>
                      </a:r>
                      <a:endParaRPr lang="en-GB" sz="700">
                        <a:effectLst/>
                        <a:latin typeface="Times New Roman"/>
                        <a:ea typeface="Times New Roman"/>
                      </a:endParaRPr>
                    </a:p>
                  </a:txBody>
                  <a:tcPr marL="39471" marR="39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dirty="0">
                          <a:effectLst/>
                          <a:latin typeface="Comic Sans MS"/>
                          <a:ea typeface="Times New Roman"/>
                        </a:rPr>
                        <a:t>An honest old man – Gonzalo looks on the bright side of life and tries to cheer people up.  Always makes the best of a situation.</a:t>
                      </a:r>
                      <a:endParaRPr lang="en-GB" sz="1200" dirty="0">
                        <a:effectLst/>
                        <a:latin typeface="Times New Roman"/>
                        <a:ea typeface="Times New Roman"/>
                      </a:endParaRPr>
                    </a:p>
                  </a:txBody>
                  <a:tcPr marL="39471" marR="39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800" dirty="0">
                          <a:effectLst/>
                          <a:latin typeface="Comic Sans MS"/>
                          <a:ea typeface="Times New Roman"/>
                        </a:rPr>
                        <a:t> </a:t>
                      </a:r>
                      <a:endParaRPr lang="en-GB" sz="1800" dirty="0">
                        <a:effectLst/>
                        <a:latin typeface="Times New Roman"/>
                        <a:ea typeface="Times New Roman"/>
                      </a:endParaRPr>
                    </a:p>
                    <a:p>
                      <a:pPr algn="ctr">
                        <a:spcAft>
                          <a:spcPts val="0"/>
                        </a:spcAft>
                      </a:pPr>
                      <a:r>
                        <a:rPr lang="en-GB" sz="1800" dirty="0">
                          <a:effectLst/>
                          <a:latin typeface="Bernard MT Condensed"/>
                          <a:ea typeface="Times New Roman"/>
                        </a:rPr>
                        <a:t>To vote for Gonzalo text GONZALO to 0811 816</a:t>
                      </a:r>
                      <a:endParaRPr lang="en-GB" sz="1800" dirty="0">
                        <a:effectLst/>
                        <a:latin typeface="Times New Roman"/>
                        <a:ea typeface="Times New Roman"/>
                      </a:endParaRPr>
                    </a:p>
                  </a:txBody>
                  <a:tcPr marL="39471" marR="39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1008112">
                <a:tc>
                  <a:txBody>
                    <a:bodyPr/>
                    <a:lstStyle/>
                    <a:p>
                      <a:pPr algn="ctr">
                        <a:spcAft>
                          <a:spcPts val="0"/>
                        </a:spcAft>
                      </a:pPr>
                      <a:r>
                        <a:rPr lang="en-GB" sz="700">
                          <a:effectLst/>
                          <a:latin typeface="Comic Sans MS"/>
                          <a:ea typeface="Times New Roman"/>
                        </a:rPr>
                        <a:t> </a:t>
                      </a:r>
                      <a:endParaRPr lang="en-GB" sz="700">
                        <a:effectLst/>
                        <a:latin typeface="Times New Roman"/>
                        <a:ea typeface="Times New Roman"/>
                      </a:endParaRPr>
                    </a:p>
                    <a:p>
                      <a:pPr algn="ctr">
                        <a:spcAft>
                          <a:spcPts val="0"/>
                        </a:spcAft>
                      </a:pPr>
                      <a:r>
                        <a:rPr lang="en-GB" sz="700">
                          <a:effectLst/>
                          <a:latin typeface="Comic Sans MS"/>
                          <a:ea typeface="Times New Roman"/>
                        </a:rPr>
                        <a:t> </a:t>
                      </a:r>
                      <a:endParaRPr lang="en-GB" sz="700">
                        <a:effectLst/>
                        <a:latin typeface="Times New Roman"/>
                        <a:ea typeface="Times New Roman"/>
                      </a:endParaRPr>
                    </a:p>
                    <a:p>
                      <a:pPr algn="ctr">
                        <a:spcAft>
                          <a:spcPts val="0"/>
                        </a:spcAft>
                      </a:pPr>
                      <a:r>
                        <a:rPr lang="en-GB" sz="700">
                          <a:effectLst/>
                          <a:latin typeface="Comic Sans MS"/>
                          <a:ea typeface="Times New Roman"/>
                        </a:rPr>
                        <a:t> </a:t>
                      </a:r>
                      <a:endParaRPr lang="en-GB" sz="700">
                        <a:effectLst/>
                        <a:latin typeface="Times New Roman"/>
                        <a:ea typeface="Times New Roman"/>
                      </a:endParaRPr>
                    </a:p>
                    <a:p>
                      <a:pPr algn="ctr">
                        <a:spcAft>
                          <a:spcPts val="0"/>
                        </a:spcAft>
                      </a:pPr>
                      <a:r>
                        <a:rPr lang="en-GB" sz="700">
                          <a:effectLst/>
                          <a:latin typeface="Comic Sans MS"/>
                          <a:ea typeface="Times New Roman"/>
                        </a:rPr>
                        <a:t> </a:t>
                      </a:r>
                      <a:endParaRPr lang="en-GB" sz="700">
                        <a:effectLst/>
                        <a:latin typeface="Times New Roman"/>
                        <a:ea typeface="Times New Roman"/>
                      </a:endParaRPr>
                    </a:p>
                    <a:p>
                      <a:pPr algn="ctr">
                        <a:spcAft>
                          <a:spcPts val="0"/>
                        </a:spcAft>
                      </a:pPr>
                      <a:r>
                        <a:rPr lang="en-GB" sz="700">
                          <a:effectLst/>
                          <a:latin typeface="Comic Sans MS"/>
                          <a:ea typeface="Times New Roman"/>
                        </a:rPr>
                        <a:t> </a:t>
                      </a:r>
                      <a:endParaRPr lang="en-GB" sz="700">
                        <a:effectLst/>
                        <a:latin typeface="Times New Roman"/>
                        <a:ea typeface="Times New Roman"/>
                      </a:endParaRPr>
                    </a:p>
                    <a:p>
                      <a:pPr algn="ctr">
                        <a:spcAft>
                          <a:spcPts val="0"/>
                        </a:spcAft>
                      </a:pPr>
                      <a:r>
                        <a:rPr lang="en-GB" sz="700">
                          <a:effectLst/>
                          <a:latin typeface="Comic Sans MS"/>
                          <a:ea typeface="Times New Roman"/>
                        </a:rPr>
                        <a:t> </a:t>
                      </a:r>
                      <a:endParaRPr lang="en-GB" sz="700">
                        <a:effectLst/>
                        <a:latin typeface="Times New Roman"/>
                        <a:ea typeface="Times New Roman"/>
                      </a:endParaRPr>
                    </a:p>
                    <a:p>
                      <a:pPr algn="ctr">
                        <a:spcAft>
                          <a:spcPts val="0"/>
                        </a:spcAft>
                      </a:pPr>
                      <a:r>
                        <a:rPr lang="en-GB" sz="700">
                          <a:effectLst/>
                          <a:latin typeface="Comic Sans MS"/>
                          <a:ea typeface="Times New Roman"/>
                        </a:rPr>
                        <a:t> </a:t>
                      </a:r>
                      <a:endParaRPr lang="en-GB" sz="700">
                        <a:effectLst/>
                        <a:latin typeface="Times New Roman"/>
                        <a:ea typeface="Times New Roman"/>
                      </a:endParaRPr>
                    </a:p>
                  </a:txBody>
                  <a:tcPr marL="39471" marR="39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dirty="0">
                          <a:effectLst/>
                          <a:latin typeface="Comic Sans MS"/>
                          <a:ea typeface="Times New Roman"/>
                        </a:rPr>
                        <a:t>A good-looking teenage boy, Ferdinand is the kind of young man who easily falls in love.  Nevertheless, he is hard working and motivated.</a:t>
                      </a:r>
                      <a:endParaRPr lang="en-GB" sz="1200" dirty="0">
                        <a:effectLst/>
                        <a:latin typeface="Times New Roman"/>
                        <a:ea typeface="Times New Roman"/>
                      </a:endParaRPr>
                    </a:p>
                  </a:txBody>
                  <a:tcPr marL="39471" marR="39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800" dirty="0">
                          <a:effectLst/>
                          <a:latin typeface="Comic Sans MS"/>
                          <a:ea typeface="Times New Roman"/>
                        </a:rPr>
                        <a:t> </a:t>
                      </a:r>
                      <a:endParaRPr lang="en-GB" sz="1800" dirty="0">
                        <a:effectLst/>
                        <a:latin typeface="Times New Roman"/>
                        <a:ea typeface="Times New Roman"/>
                      </a:endParaRPr>
                    </a:p>
                    <a:p>
                      <a:pPr algn="ctr">
                        <a:spcAft>
                          <a:spcPts val="0"/>
                        </a:spcAft>
                      </a:pPr>
                      <a:r>
                        <a:rPr lang="en-GB" sz="1800" dirty="0">
                          <a:effectLst/>
                          <a:latin typeface="Bernard MT Condensed"/>
                          <a:ea typeface="Times New Roman"/>
                        </a:rPr>
                        <a:t>To vote for Ferdinand text FERDINAND to 0811 817</a:t>
                      </a:r>
                      <a:endParaRPr lang="en-GB" sz="1800" dirty="0">
                        <a:effectLst/>
                        <a:latin typeface="Times New Roman"/>
                        <a:ea typeface="Times New Roman"/>
                      </a:endParaRPr>
                    </a:p>
                  </a:txBody>
                  <a:tcPr marL="39471" marR="39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1008112">
                <a:tc>
                  <a:txBody>
                    <a:bodyPr/>
                    <a:lstStyle/>
                    <a:p>
                      <a:pPr algn="ctr">
                        <a:spcAft>
                          <a:spcPts val="0"/>
                        </a:spcAft>
                      </a:pPr>
                      <a:r>
                        <a:rPr lang="en-GB" sz="700">
                          <a:effectLst/>
                          <a:latin typeface="Comic Sans MS"/>
                          <a:ea typeface="Times New Roman"/>
                        </a:rPr>
                        <a:t> </a:t>
                      </a:r>
                      <a:endParaRPr lang="en-GB" sz="700">
                        <a:effectLst/>
                        <a:latin typeface="Times New Roman"/>
                        <a:ea typeface="Times New Roman"/>
                      </a:endParaRPr>
                    </a:p>
                    <a:p>
                      <a:pPr algn="ctr">
                        <a:spcAft>
                          <a:spcPts val="0"/>
                        </a:spcAft>
                      </a:pPr>
                      <a:r>
                        <a:rPr lang="en-GB" sz="700">
                          <a:effectLst/>
                          <a:latin typeface="Comic Sans MS"/>
                          <a:ea typeface="Times New Roman"/>
                        </a:rPr>
                        <a:t> </a:t>
                      </a:r>
                      <a:endParaRPr lang="en-GB" sz="700">
                        <a:effectLst/>
                        <a:latin typeface="Times New Roman"/>
                        <a:ea typeface="Times New Roman"/>
                      </a:endParaRPr>
                    </a:p>
                    <a:p>
                      <a:pPr algn="ctr">
                        <a:spcAft>
                          <a:spcPts val="0"/>
                        </a:spcAft>
                      </a:pPr>
                      <a:r>
                        <a:rPr lang="en-GB" sz="700">
                          <a:effectLst/>
                          <a:latin typeface="Comic Sans MS"/>
                          <a:ea typeface="Times New Roman"/>
                        </a:rPr>
                        <a:t> </a:t>
                      </a:r>
                      <a:endParaRPr lang="en-GB" sz="700">
                        <a:effectLst/>
                        <a:latin typeface="Times New Roman"/>
                        <a:ea typeface="Times New Roman"/>
                      </a:endParaRPr>
                    </a:p>
                    <a:p>
                      <a:pPr algn="ctr">
                        <a:spcAft>
                          <a:spcPts val="0"/>
                        </a:spcAft>
                      </a:pPr>
                      <a:r>
                        <a:rPr lang="en-GB" sz="700">
                          <a:effectLst/>
                          <a:latin typeface="Comic Sans MS"/>
                          <a:ea typeface="Times New Roman"/>
                        </a:rPr>
                        <a:t> </a:t>
                      </a:r>
                      <a:endParaRPr lang="en-GB" sz="700">
                        <a:effectLst/>
                        <a:latin typeface="Times New Roman"/>
                        <a:ea typeface="Times New Roman"/>
                      </a:endParaRPr>
                    </a:p>
                    <a:p>
                      <a:pPr algn="ctr">
                        <a:spcAft>
                          <a:spcPts val="0"/>
                        </a:spcAft>
                      </a:pPr>
                      <a:r>
                        <a:rPr lang="en-GB" sz="700">
                          <a:effectLst/>
                          <a:latin typeface="Comic Sans MS"/>
                          <a:ea typeface="Times New Roman"/>
                        </a:rPr>
                        <a:t> </a:t>
                      </a:r>
                      <a:endParaRPr lang="en-GB" sz="700">
                        <a:effectLst/>
                        <a:latin typeface="Times New Roman"/>
                        <a:ea typeface="Times New Roman"/>
                      </a:endParaRPr>
                    </a:p>
                    <a:p>
                      <a:pPr algn="ctr">
                        <a:spcAft>
                          <a:spcPts val="0"/>
                        </a:spcAft>
                      </a:pPr>
                      <a:r>
                        <a:rPr lang="en-GB" sz="700">
                          <a:effectLst/>
                          <a:latin typeface="Comic Sans MS"/>
                          <a:ea typeface="Times New Roman"/>
                        </a:rPr>
                        <a:t> </a:t>
                      </a:r>
                      <a:endParaRPr lang="en-GB" sz="700">
                        <a:effectLst/>
                        <a:latin typeface="Times New Roman"/>
                        <a:ea typeface="Times New Roman"/>
                      </a:endParaRPr>
                    </a:p>
                    <a:p>
                      <a:pPr algn="ctr">
                        <a:spcAft>
                          <a:spcPts val="0"/>
                        </a:spcAft>
                      </a:pPr>
                      <a:r>
                        <a:rPr lang="en-GB" sz="700">
                          <a:effectLst/>
                          <a:latin typeface="Comic Sans MS"/>
                          <a:ea typeface="Times New Roman"/>
                        </a:rPr>
                        <a:t> </a:t>
                      </a:r>
                      <a:endParaRPr lang="en-GB" sz="700">
                        <a:effectLst/>
                        <a:latin typeface="Times New Roman"/>
                        <a:ea typeface="Times New Roman"/>
                      </a:endParaRPr>
                    </a:p>
                  </a:txBody>
                  <a:tcPr marL="39471" marR="39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dirty="0">
                          <a:effectLst/>
                          <a:latin typeface="Comic Sans MS"/>
                          <a:ea typeface="Times New Roman"/>
                        </a:rPr>
                        <a:t>A Duke, Antonio came by his title by getting rid of his brother who was Duke before him.  Antonio is selfish and devious; he will do anything to get what he wants.</a:t>
                      </a:r>
                      <a:endParaRPr lang="en-GB" sz="1200" dirty="0">
                        <a:effectLst/>
                        <a:latin typeface="Times New Roman"/>
                        <a:ea typeface="Times New Roman"/>
                      </a:endParaRPr>
                    </a:p>
                  </a:txBody>
                  <a:tcPr marL="39471" marR="39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800" dirty="0">
                          <a:effectLst/>
                          <a:latin typeface="Comic Sans MS"/>
                          <a:ea typeface="Times New Roman"/>
                        </a:rPr>
                        <a:t> </a:t>
                      </a:r>
                      <a:endParaRPr lang="en-GB" sz="1800" dirty="0">
                        <a:effectLst/>
                        <a:latin typeface="Times New Roman"/>
                        <a:ea typeface="Times New Roman"/>
                      </a:endParaRPr>
                    </a:p>
                    <a:p>
                      <a:pPr algn="ctr">
                        <a:spcAft>
                          <a:spcPts val="0"/>
                        </a:spcAft>
                      </a:pPr>
                      <a:r>
                        <a:rPr lang="en-GB" sz="1800" dirty="0">
                          <a:effectLst/>
                          <a:latin typeface="Bernard MT Condensed"/>
                          <a:ea typeface="Times New Roman"/>
                        </a:rPr>
                        <a:t>To vote for Antonio text ANTONIO to 0811 818</a:t>
                      </a:r>
                      <a:endParaRPr lang="en-GB" sz="1800" dirty="0">
                        <a:effectLst/>
                        <a:latin typeface="Times New Roman"/>
                        <a:ea typeface="Times New Roman"/>
                      </a:endParaRPr>
                    </a:p>
                  </a:txBody>
                  <a:tcPr marL="39471" marR="39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1008112">
                <a:tc>
                  <a:txBody>
                    <a:bodyPr/>
                    <a:lstStyle/>
                    <a:p>
                      <a:pPr algn="ctr">
                        <a:spcAft>
                          <a:spcPts val="0"/>
                        </a:spcAft>
                      </a:pPr>
                      <a:r>
                        <a:rPr lang="en-GB" sz="700">
                          <a:effectLst/>
                          <a:latin typeface="Comic Sans MS"/>
                          <a:ea typeface="Times New Roman"/>
                        </a:rPr>
                        <a:t> </a:t>
                      </a:r>
                      <a:endParaRPr lang="en-GB" sz="700">
                        <a:effectLst/>
                        <a:latin typeface="Times New Roman"/>
                        <a:ea typeface="Times New Roman"/>
                      </a:endParaRPr>
                    </a:p>
                    <a:p>
                      <a:pPr algn="ctr">
                        <a:spcAft>
                          <a:spcPts val="0"/>
                        </a:spcAft>
                      </a:pPr>
                      <a:r>
                        <a:rPr lang="en-GB" sz="700">
                          <a:effectLst/>
                          <a:latin typeface="Comic Sans MS"/>
                          <a:ea typeface="Times New Roman"/>
                        </a:rPr>
                        <a:t> </a:t>
                      </a:r>
                      <a:endParaRPr lang="en-GB" sz="700">
                        <a:effectLst/>
                        <a:latin typeface="Times New Roman"/>
                        <a:ea typeface="Times New Roman"/>
                      </a:endParaRPr>
                    </a:p>
                    <a:p>
                      <a:pPr algn="ctr">
                        <a:spcAft>
                          <a:spcPts val="0"/>
                        </a:spcAft>
                      </a:pPr>
                      <a:r>
                        <a:rPr lang="en-GB" sz="700">
                          <a:effectLst/>
                          <a:latin typeface="Comic Sans MS"/>
                          <a:ea typeface="Times New Roman"/>
                        </a:rPr>
                        <a:t> </a:t>
                      </a:r>
                      <a:endParaRPr lang="en-GB" sz="700">
                        <a:effectLst/>
                        <a:latin typeface="Times New Roman"/>
                        <a:ea typeface="Times New Roman"/>
                      </a:endParaRPr>
                    </a:p>
                    <a:p>
                      <a:pPr algn="ctr">
                        <a:spcAft>
                          <a:spcPts val="0"/>
                        </a:spcAft>
                      </a:pPr>
                      <a:r>
                        <a:rPr lang="en-GB" sz="700">
                          <a:effectLst/>
                          <a:latin typeface="Comic Sans MS"/>
                          <a:ea typeface="Times New Roman"/>
                        </a:rPr>
                        <a:t> </a:t>
                      </a:r>
                      <a:endParaRPr lang="en-GB" sz="700">
                        <a:effectLst/>
                        <a:latin typeface="Times New Roman"/>
                        <a:ea typeface="Times New Roman"/>
                      </a:endParaRPr>
                    </a:p>
                    <a:p>
                      <a:pPr algn="ctr">
                        <a:spcAft>
                          <a:spcPts val="0"/>
                        </a:spcAft>
                      </a:pPr>
                      <a:r>
                        <a:rPr lang="en-GB" sz="700">
                          <a:effectLst/>
                          <a:latin typeface="Comic Sans MS"/>
                          <a:ea typeface="Times New Roman"/>
                        </a:rPr>
                        <a:t> </a:t>
                      </a:r>
                      <a:endParaRPr lang="en-GB" sz="700">
                        <a:effectLst/>
                        <a:latin typeface="Times New Roman"/>
                        <a:ea typeface="Times New Roman"/>
                      </a:endParaRPr>
                    </a:p>
                    <a:p>
                      <a:pPr algn="ctr">
                        <a:spcAft>
                          <a:spcPts val="0"/>
                        </a:spcAft>
                      </a:pPr>
                      <a:r>
                        <a:rPr lang="en-GB" sz="700">
                          <a:effectLst/>
                          <a:latin typeface="Comic Sans MS"/>
                          <a:ea typeface="Times New Roman"/>
                        </a:rPr>
                        <a:t> </a:t>
                      </a:r>
                      <a:endParaRPr lang="en-GB" sz="700">
                        <a:effectLst/>
                        <a:latin typeface="Times New Roman"/>
                        <a:ea typeface="Times New Roman"/>
                      </a:endParaRPr>
                    </a:p>
                    <a:p>
                      <a:pPr algn="ctr">
                        <a:spcAft>
                          <a:spcPts val="0"/>
                        </a:spcAft>
                      </a:pPr>
                      <a:r>
                        <a:rPr lang="en-GB" sz="700">
                          <a:effectLst/>
                          <a:latin typeface="Comic Sans MS"/>
                          <a:ea typeface="Times New Roman"/>
                        </a:rPr>
                        <a:t> </a:t>
                      </a:r>
                      <a:endParaRPr lang="en-GB" sz="700">
                        <a:effectLst/>
                        <a:latin typeface="Times New Roman"/>
                        <a:ea typeface="Times New Roman"/>
                      </a:endParaRPr>
                    </a:p>
                  </a:txBody>
                  <a:tcPr marL="39471" marR="39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dirty="0">
                          <a:effectLst/>
                          <a:latin typeface="Comic Sans MS"/>
                          <a:ea typeface="Times New Roman"/>
                        </a:rPr>
                        <a:t>Sebastian’s brother is king – something he envies.  He can be cruel and ridicule others.  He is easily influenced and seems not to care about what is right and wrong.</a:t>
                      </a:r>
                      <a:endParaRPr lang="en-GB" sz="1200" dirty="0">
                        <a:effectLst/>
                        <a:latin typeface="Times New Roman"/>
                        <a:ea typeface="Times New Roman"/>
                      </a:endParaRPr>
                    </a:p>
                  </a:txBody>
                  <a:tcPr marL="39471" marR="39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800" dirty="0">
                          <a:effectLst/>
                          <a:latin typeface="Comic Sans MS"/>
                          <a:ea typeface="Times New Roman"/>
                        </a:rPr>
                        <a:t> </a:t>
                      </a:r>
                      <a:endParaRPr lang="en-GB" sz="1800" dirty="0">
                        <a:effectLst/>
                        <a:latin typeface="Times New Roman"/>
                        <a:ea typeface="Times New Roman"/>
                      </a:endParaRPr>
                    </a:p>
                    <a:p>
                      <a:pPr algn="ctr">
                        <a:spcAft>
                          <a:spcPts val="0"/>
                        </a:spcAft>
                      </a:pPr>
                      <a:r>
                        <a:rPr lang="en-GB" sz="1800" dirty="0">
                          <a:effectLst/>
                          <a:latin typeface="Bernard MT Condensed"/>
                          <a:ea typeface="Times New Roman"/>
                        </a:rPr>
                        <a:t>To vote for Sebastian text SEBASTIAN to 0811 819</a:t>
                      </a:r>
                      <a:endParaRPr lang="en-GB" sz="1800" dirty="0">
                        <a:effectLst/>
                        <a:latin typeface="Times New Roman"/>
                        <a:ea typeface="Times New Roman"/>
                      </a:endParaRPr>
                    </a:p>
                  </a:txBody>
                  <a:tcPr marL="39471" marR="39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35989464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b="1" u="sng" dirty="0" smtClean="0"/>
              <a:t>Feedback with your reasons; now let’s count up the votes!</a:t>
            </a:r>
            <a:endParaRPr lang="en-GB" sz="4400" b="1" u="sng"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628800"/>
            <a:ext cx="3925185" cy="2196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206" y="1628800"/>
            <a:ext cx="4090987"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3645024"/>
            <a:ext cx="2730500" cy="196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3767" y="3706936"/>
            <a:ext cx="3402013"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26753" y="4772895"/>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34454" y="5373216"/>
            <a:ext cx="4051326" cy="1251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0" y="0"/>
            <a:ext cx="755576"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4400" dirty="0" smtClean="0"/>
              <a:t>Checking understanding</a:t>
            </a:r>
            <a:endParaRPr lang="en-GB" sz="4400" dirty="0"/>
          </a:p>
        </p:txBody>
      </p:sp>
    </p:spTree>
    <p:extLst>
      <p:ext uri="{BB962C8B-B14F-4D97-AF65-F5344CB8AC3E}">
        <p14:creationId xmlns:p14="http://schemas.microsoft.com/office/powerpoint/2010/main" val="36780049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10.xml><?xml version="1.0" encoding="utf-8"?>
<a:theme xmlns:a="http://schemas.openxmlformats.org/drawingml/2006/main" name="9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2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3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4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5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7.xml><?xml version="1.0" encoding="utf-8"?>
<a:theme xmlns:a="http://schemas.openxmlformats.org/drawingml/2006/main" name="6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8.xml><?xml version="1.0" encoding="utf-8"?>
<a:theme xmlns:a="http://schemas.openxmlformats.org/drawingml/2006/main" name="7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9.xml><?xml version="1.0" encoding="utf-8"?>
<a:theme xmlns:a="http://schemas.openxmlformats.org/drawingml/2006/main" name="8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1066</Words>
  <Application>Microsoft Office PowerPoint</Application>
  <PresentationFormat>On-screen Show (4:3)</PresentationFormat>
  <Paragraphs>235</Paragraphs>
  <Slides>14</Slides>
  <Notes>2</Notes>
  <HiddenSlides>0</HiddenSlides>
  <MMClips>0</MMClips>
  <ScaleCrop>false</ScaleCrop>
  <HeadingPairs>
    <vt:vector size="4" baseType="variant">
      <vt:variant>
        <vt:lpstr>Theme</vt:lpstr>
      </vt:variant>
      <vt:variant>
        <vt:i4>10</vt:i4>
      </vt:variant>
      <vt:variant>
        <vt:lpstr>Slide Titles</vt:lpstr>
      </vt:variant>
      <vt:variant>
        <vt:i4>14</vt:i4>
      </vt:variant>
    </vt:vector>
  </HeadingPairs>
  <TitlesOfParts>
    <vt:vector size="24" baseType="lpstr">
      <vt:lpstr>Executive</vt:lpstr>
      <vt:lpstr>1_Executive</vt:lpstr>
      <vt:lpstr>2_Executive</vt:lpstr>
      <vt:lpstr>3_Executive</vt:lpstr>
      <vt:lpstr>4_Executive</vt:lpstr>
      <vt:lpstr>5_Executive</vt:lpstr>
      <vt:lpstr>6_Executive</vt:lpstr>
      <vt:lpstr>7_Executive</vt:lpstr>
      <vt:lpstr>8_Executive</vt:lpstr>
      <vt:lpstr>9_Executive</vt:lpstr>
      <vt:lpstr> The Tempest</vt:lpstr>
      <vt:lpstr>PowerPoint Presentation</vt:lpstr>
      <vt:lpstr>Match the word to the definition.</vt:lpstr>
      <vt:lpstr>Answers! Please give yourself a tick </vt:lpstr>
      <vt:lpstr>Starter: Who can name this music?</vt:lpstr>
      <vt:lpstr>Your task: Who stays? Who goes?</vt:lpstr>
      <vt:lpstr>PowerPoint Presentation</vt:lpstr>
      <vt:lpstr>PowerPoint Presentation</vt:lpstr>
      <vt:lpstr>Feedback with your reasons; now let’s count up the votes!</vt:lpstr>
      <vt:lpstr>Task: The characters.</vt:lpstr>
      <vt:lpstr>A Magical Island with a Magical Character . . .</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Tempest</dc:title>
  <dc:creator>Deb</dc:creator>
  <cp:lastModifiedBy>Helen</cp:lastModifiedBy>
  <cp:revision>6</cp:revision>
  <dcterms:created xsi:type="dcterms:W3CDTF">2020-06-02T09:34:44Z</dcterms:created>
  <dcterms:modified xsi:type="dcterms:W3CDTF">2020-11-12T13:17:33Z</dcterms:modified>
</cp:coreProperties>
</file>