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7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66" r:id="rId14"/>
    <p:sldId id="269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5BECB-6A35-4586-ADFE-3BBADE008D36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CC91FD-9CC3-4C7C-9335-6C791A4CAB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121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Resources: Printable slide for students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CC91FD-9CC3-4C7C-9335-6C791A4CAB9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527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97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34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1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361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9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62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758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40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858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0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75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04F20-6120-419C-ABED-3D11CB3EF295}" type="datetimeFigureOut">
              <a:rPr lang="en-GB" smtClean="0"/>
              <a:t>18/09/2020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1403C-6B5B-4A6F-B690-292950C493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03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-5988"/>
            <a:ext cx="8460432" cy="686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07904" y="3284984"/>
            <a:ext cx="5320680" cy="3312368"/>
          </a:xfr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GB" sz="4800" b="1" dirty="0">
                <a:solidFill>
                  <a:schemeClr val="tx1"/>
                </a:solidFill>
              </a:rPr>
              <a:t>LO: To explore the opening of the play.</a:t>
            </a:r>
          </a:p>
          <a:p>
            <a:pPr algn="l"/>
            <a:r>
              <a:rPr lang="en-GB" sz="4800" b="1" dirty="0">
                <a:solidFill>
                  <a:schemeClr val="tx1"/>
                </a:solidFill>
              </a:rPr>
              <a:t>ST: I can analyse Act 1 Scene 1 &amp; 2.</a:t>
            </a:r>
          </a:p>
          <a:p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3803791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5448"/>
            <a:ext cx="8388424" cy="12527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900" dirty="0"/>
              <a:t>Exploring Chivalry &amp; Macbeth’s reputation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675" y="1124744"/>
            <a:ext cx="8507288" cy="1077745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GB" sz="2800" dirty="0"/>
              <a:t>Glue the Chivalry worksheet into your exercise book</a:t>
            </a:r>
          </a:p>
          <a:p>
            <a:pPr marL="633222" indent="-514350">
              <a:buFont typeface="+mj-lt"/>
              <a:buAutoNum type="arabicPeriod"/>
            </a:pPr>
            <a:r>
              <a:rPr lang="en-GB" sz="2800" dirty="0"/>
              <a:t>Highlight the </a:t>
            </a:r>
            <a:r>
              <a:rPr lang="en-GB" sz="2800" b="1" dirty="0"/>
              <a:t>five</a:t>
            </a:r>
            <a:r>
              <a:rPr lang="en-GB" sz="2800" dirty="0"/>
              <a:t> most important facts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1822" y="2134597"/>
            <a:ext cx="6084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prstClr val="black"/>
                </a:solidFill>
              </a:rPr>
              <a:t>Create the table below and fill out the </a:t>
            </a:r>
            <a:r>
              <a:rPr lang="en-GB" b="1" dirty="0">
                <a:solidFill>
                  <a:srgbClr val="9BBB59">
                    <a:lumMod val="75000"/>
                  </a:srgbClr>
                </a:solidFill>
              </a:rPr>
              <a:t>quotations</a:t>
            </a:r>
            <a:r>
              <a:rPr lang="en-GB" dirty="0">
                <a:solidFill>
                  <a:prstClr val="black"/>
                </a:solidFill>
              </a:rPr>
              <a:t> from </a:t>
            </a:r>
            <a:r>
              <a:rPr lang="en-GB" b="1" dirty="0">
                <a:solidFill>
                  <a:srgbClr val="0070C0"/>
                </a:solidFill>
              </a:rPr>
              <a:t>scene 2 </a:t>
            </a:r>
            <a:r>
              <a:rPr lang="en-GB" dirty="0">
                <a:solidFill>
                  <a:prstClr val="black"/>
                </a:solidFill>
              </a:rPr>
              <a:t>that help to create a picture of </a:t>
            </a:r>
            <a:r>
              <a:rPr lang="en-GB" b="1" dirty="0">
                <a:solidFill>
                  <a:srgbClr val="8064A2">
                    <a:lumMod val="75000"/>
                  </a:srgbClr>
                </a:solidFill>
              </a:rPr>
              <a:t>Macbeth’s reputation</a:t>
            </a:r>
            <a:r>
              <a:rPr lang="en-GB" dirty="0">
                <a:solidFill>
                  <a:prstClr val="black"/>
                </a:solidFill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0339586"/>
              </p:ext>
            </p:extLst>
          </p:nvPr>
        </p:nvGraphicFramePr>
        <p:xfrm>
          <a:off x="252028" y="3356992"/>
          <a:ext cx="5724128" cy="316835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62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62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059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Quotation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Inference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878137" cy="36464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9847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33942000"/>
      </p:ext>
    </p:extLst>
  </p:cSld>
  <p:clrMapOvr>
    <a:masterClrMapping/>
  </p:clrMapOvr>
  <p:transition spd="slow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9871" y="217949"/>
            <a:ext cx="7766929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 Macbeth’s Reputation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954721"/>
              </p:ext>
            </p:extLst>
          </p:nvPr>
        </p:nvGraphicFramePr>
        <p:xfrm>
          <a:off x="179512" y="620688"/>
          <a:ext cx="8969959" cy="622528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92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77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10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Quotation: What we are told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Inference: what this reveals about Macbeth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8935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  <a:p>
                      <a:pPr algn="ctr"/>
                      <a:endParaRPr lang="en-GB" sz="2200" dirty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9955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8935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  <a:p>
                      <a:pPr algn="ctr"/>
                      <a:endParaRPr lang="en-GB" sz="2200" dirty="0"/>
                    </a:p>
                    <a:p>
                      <a:pPr algn="ctr"/>
                      <a:endParaRPr lang="en-GB" sz="2200" dirty="0"/>
                    </a:p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94433">
                <a:tc>
                  <a:txBody>
                    <a:bodyPr/>
                    <a:lstStyle/>
                    <a:p>
                      <a:pPr algn="ctr"/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325087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Plenary: Macbeth’s Reputation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68551" y="1484784"/>
          <a:ext cx="8280920" cy="506818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519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61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2755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Quotation: What we are told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Inference: what this reveals about Macbeth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311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“brave Macbeth –</a:t>
                      </a:r>
                      <a:r>
                        <a:rPr lang="en-GB" sz="2200" baseline="0" dirty="0"/>
                        <a:t> well he deserve that name”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200" dirty="0"/>
                        <a:t>Macbeth is</a:t>
                      </a:r>
                      <a:r>
                        <a:rPr lang="en-GB" sz="2200" baseline="0" dirty="0"/>
                        <a:t> incredibly brave and impresses the other soldiers with his fighting skill.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2793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“carved out</a:t>
                      </a:r>
                      <a:r>
                        <a:rPr lang="en-GB" sz="2200" baseline="0" dirty="0"/>
                        <a:t> his passage till he faced the slave … and fixed his head upon our battlements”</a:t>
                      </a:r>
                      <a:endParaRPr lang="en-GB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200" dirty="0"/>
                        <a:t>Macbeth is</a:t>
                      </a:r>
                      <a:r>
                        <a:rPr lang="en-GB" sz="2200" baseline="0" dirty="0"/>
                        <a:t> a vicious warrior and not only defeats his opponents, but (ironically) punishes traitorous behaviour. 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311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“redoubled strokes upon the foe”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200" dirty="0"/>
                        <a:t>Macbeth is tireless in his defence</a:t>
                      </a:r>
                      <a:r>
                        <a:rPr lang="en-GB" sz="2200" baseline="0" dirty="0"/>
                        <a:t> of his friends and his King’s land. </a:t>
                      </a:r>
                      <a:endParaRPr lang="en-GB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8311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/>
                        <a:t>“noble Macbeth have won”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2200" dirty="0"/>
                        <a:t>Macbeth is recognised as a great warrior and a chivalrous man by the King.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11506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652" y="1556792"/>
            <a:ext cx="8229600" cy="4525963"/>
          </a:xfrm>
        </p:spPr>
        <p:txBody>
          <a:bodyPr/>
          <a:lstStyle/>
          <a:p>
            <a:r>
              <a:rPr lang="en-GB" dirty="0"/>
              <a:t>What is the purpose of this scene?</a:t>
            </a:r>
          </a:p>
          <a:p>
            <a:r>
              <a:rPr lang="en-GB" dirty="0"/>
              <a:t>How is Macbeth described? Why has Shakespeare had the other characters describe Macbeth in this way?</a:t>
            </a:r>
          </a:p>
          <a:p>
            <a:pPr lvl="1"/>
            <a:r>
              <a:rPr lang="en-GB" dirty="0"/>
              <a:t>Using a full page in your book, record all information about Macbeth</a:t>
            </a:r>
          </a:p>
          <a:p>
            <a:r>
              <a:rPr lang="en-GB" dirty="0"/>
              <a:t>What does this scene foreshadow?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Extension task</a:t>
            </a:r>
          </a:p>
        </p:txBody>
      </p:sp>
    </p:spTree>
    <p:extLst>
      <p:ext uri="{BB962C8B-B14F-4D97-AF65-F5344CB8AC3E}">
        <p14:creationId xmlns:p14="http://schemas.microsoft.com/office/powerpoint/2010/main" val="2169255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4572000" cy="340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06722"/>
            <a:ext cx="4572000" cy="340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303" y="1991"/>
            <a:ext cx="4572000" cy="340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70" y="3422646"/>
            <a:ext cx="4572000" cy="340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984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74638"/>
            <a:ext cx="7859216" cy="1143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GB" sz="3600" dirty="0"/>
              <a:t>If you wanted to set an </a:t>
            </a:r>
            <a:r>
              <a:rPr lang="en-GB" sz="3600" b="1" dirty="0"/>
              <a:t>eerie </a:t>
            </a:r>
            <a:r>
              <a:rPr lang="en-GB" sz="3600" dirty="0"/>
              <a:t>and </a:t>
            </a:r>
            <a:r>
              <a:rPr lang="en-GB" sz="3600" b="1" dirty="0"/>
              <a:t>foreboding </a:t>
            </a:r>
            <a:r>
              <a:rPr lang="en-GB" sz="3600" dirty="0"/>
              <a:t>scene, how would you set it up?</a:t>
            </a:r>
          </a:p>
          <a:p>
            <a:pPr lvl="1"/>
            <a:r>
              <a:rPr lang="en-GB" sz="3600" dirty="0"/>
              <a:t>Where would it take place? </a:t>
            </a:r>
          </a:p>
          <a:p>
            <a:pPr lvl="1"/>
            <a:r>
              <a:rPr lang="en-GB" sz="3600" dirty="0"/>
              <a:t>When (time of day) would it take place?</a:t>
            </a:r>
          </a:p>
          <a:p>
            <a:pPr lvl="1"/>
            <a:r>
              <a:rPr lang="en-GB" sz="3600" dirty="0"/>
              <a:t>What effects would you use?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683568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400" dirty="0"/>
              <a:t>DO NOW!</a:t>
            </a:r>
          </a:p>
        </p:txBody>
      </p:sp>
    </p:spTree>
    <p:extLst>
      <p:ext uri="{BB962C8B-B14F-4D97-AF65-F5344CB8AC3E}">
        <p14:creationId xmlns:p14="http://schemas.microsoft.com/office/powerpoint/2010/main" val="482081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1" y="0"/>
            <a:ext cx="9175750" cy="686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9" y="0"/>
            <a:ext cx="8229600" cy="1143000"/>
          </a:xfrm>
        </p:spPr>
        <p:txBody>
          <a:bodyPr/>
          <a:lstStyle/>
          <a:p>
            <a:r>
              <a:rPr lang="en-GB" dirty="0"/>
              <a:t>Match the word to the definition.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6555" y="908720"/>
            <a:ext cx="8388424" cy="3268960"/>
          </a:xfrm>
        </p:spPr>
        <p:txBody>
          <a:bodyPr>
            <a:noAutofit/>
          </a:bodyPr>
          <a:lstStyle/>
          <a:p>
            <a:r>
              <a:rPr lang="en-GB" sz="2800" b="1" dirty="0">
                <a:solidFill>
                  <a:schemeClr val="tx1"/>
                </a:solidFill>
              </a:rPr>
              <a:t>_____________ a forecast. 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_________ the medieval knightly system with its religious, moral, and social code.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_____________ the beliefs or opinions that are generally held about someone or something.</a:t>
            </a:r>
          </a:p>
          <a:p>
            <a:r>
              <a:rPr lang="en-GB" sz="2800" b="1" dirty="0">
                <a:solidFill>
                  <a:schemeClr val="tx1"/>
                </a:solidFill>
              </a:rPr>
              <a:t>____________  a feeling that something bad will happen; fearful apprehension.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226452" y="4788202"/>
            <a:ext cx="7416824" cy="158417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Foreboding      Prediction</a:t>
            </a:r>
          </a:p>
          <a:p>
            <a:pPr algn="ctr"/>
            <a:r>
              <a:rPr lang="en-GB" sz="4800" dirty="0">
                <a:solidFill>
                  <a:prstClr val="white"/>
                </a:solidFill>
              </a:rPr>
              <a:t>Chivalry     Reputation</a:t>
            </a:r>
          </a:p>
        </p:txBody>
      </p:sp>
    </p:spTree>
    <p:extLst>
      <p:ext uri="{BB962C8B-B14F-4D97-AF65-F5344CB8AC3E}">
        <p14:creationId xmlns:p14="http://schemas.microsoft.com/office/powerpoint/2010/main" val="251409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6350"/>
            <a:ext cx="91821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7152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Answers! Please give yourself a tick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>
                <a:solidFill>
                  <a:prstClr val="white"/>
                </a:solidFill>
              </a:rPr>
              <a:t>Unlocking vocabulary</a:t>
            </a:r>
          </a:p>
        </p:txBody>
      </p:sp>
      <p:pic>
        <p:nvPicPr>
          <p:cNvPr id="1026" name="Picture 2" descr="C:\Users\Deb\AppData\Local\Microsoft\Windows\Temporary Internet Files\Content.IE5\P66F28V0\Kliponious-green-tick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620688"/>
            <a:ext cx="1152128" cy="100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33450" y="1412776"/>
            <a:ext cx="8229600" cy="4525963"/>
          </a:xfrm>
        </p:spPr>
        <p:txBody>
          <a:bodyPr>
            <a:noAutofit/>
          </a:bodyPr>
          <a:lstStyle/>
          <a:p>
            <a:r>
              <a:rPr lang="en-GB" sz="3600" b="1" u="sng" dirty="0">
                <a:solidFill>
                  <a:srgbClr val="00B050"/>
                </a:solidFill>
              </a:rPr>
              <a:t>Prediction</a:t>
            </a:r>
            <a:r>
              <a:rPr lang="en-GB" sz="3600" b="1" dirty="0">
                <a:solidFill>
                  <a:schemeClr val="tx1"/>
                </a:solidFill>
              </a:rPr>
              <a:t> a forecast. </a:t>
            </a:r>
          </a:p>
          <a:p>
            <a:r>
              <a:rPr lang="en-GB" sz="3600" b="1" u="sng" dirty="0">
                <a:solidFill>
                  <a:srgbClr val="00B050"/>
                </a:solidFill>
              </a:rPr>
              <a:t>Chivalry</a:t>
            </a:r>
            <a:r>
              <a:rPr lang="en-GB" sz="3600" b="1" dirty="0">
                <a:solidFill>
                  <a:schemeClr val="tx1"/>
                </a:solidFill>
              </a:rPr>
              <a:t> the medieval knightly system with its religious, moral, and social code.</a:t>
            </a:r>
          </a:p>
          <a:p>
            <a:r>
              <a:rPr lang="en-GB" sz="3600" b="1" u="sng" dirty="0">
                <a:solidFill>
                  <a:srgbClr val="00B050"/>
                </a:solidFill>
              </a:rPr>
              <a:t>Reputation</a:t>
            </a:r>
            <a:r>
              <a:rPr lang="en-GB" sz="3600" b="1" dirty="0">
                <a:solidFill>
                  <a:schemeClr val="tx1"/>
                </a:solidFill>
              </a:rPr>
              <a:t> the beliefs or opinions that are generally held about someone or something.</a:t>
            </a:r>
          </a:p>
          <a:p>
            <a:r>
              <a:rPr lang="en-GB" sz="3600" b="1" u="sng" dirty="0">
                <a:solidFill>
                  <a:srgbClr val="00B050"/>
                </a:solidFill>
              </a:rPr>
              <a:t>Foreboding</a:t>
            </a:r>
            <a:r>
              <a:rPr lang="en-GB" sz="3600" b="1" dirty="0">
                <a:solidFill>
                  <a:schemeClr val="tx1"/>
                </a:solidFill>
              </a:rPr>
              <a:t>  a feeling that something bad will happen; fearful apprehension.</a:t>
            </a:r>
          </a:p>
        </p:txBody>
      </p:sp>
    </p:spTree>
    <p:extLst>
      <p:ext uri="{BB962C8B-B14F-4D97-AF65-F5344CB8AC3E}">
        <p14:creationId xmlns:p14="http://schemas.microsoft.com/office/powerpoint/2010/main" val="257315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afana.org/images/macbeth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2285992"/>
            <a:ext cx="4254113" cy="328614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922114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/>
              <a:t>Scene 1: The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214422"/>
            <a:ext cx="7772400" cy="542928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scene starts on a moor.</a:t>
            </a:r>
          </a:p>
          <a:p>
            <a:r>
              <a:rPr lang="en-GB" dirty="0"/>
              <a:t>The three witches enter to thunder and lightening.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  <a:p>
            <a:br>
              <a:rPr lang="en-GB" dirty="0"/>
            </a:br>
            <a:r>
              <a:rPr lang="en-GB" dirty="0"/>
              <a:t>What does this tell you about the action that is to follow?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Thinking task</a:t>
            </a:r>
          </a:p>
        </p:txBody>
      </p:sp>
    </p:spTree>
    <p:extLst>
      <p:ext uri="{BB962C8B-B14F-4D97-AF65-F5344CB8AC3E}">
        <p14:creationId xmlns:p14="http://schemas.microsoft.com/office/powerpoint/2010/main" val="1840399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650" y="260648"/>
            <a:ext cx="8229600" cy="1143000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/>
              <a:t>A note on reading Shakespeare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791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If you look beside the words in the script, you should notice small numbers that increase by 5. These are </a:t>
            </a:r>
            <a:r>
              <a:rPr lang="en-GB" b="1" dirty="0"/>
              <a:t>line numbers.</a:t>
            </a:r>
          </a:p>
          <a:p>
            <a:r>
              <a:rPr lang="en-GB" dirty="0"/>
              <a:t>Numbering the lines allows us to easily discuss specific parts of the play, and it is important that you keep track of the line numbers during discussions.</a:t>
            </a:r>
          </a:p>
          <a:p>
            <a:r>
              <a:rPr lang="en-GB" dirty="0"/>
              <a:t>Therefore, when we read plays, we do not refer to page numbers, but to the </a:t>
            </a:r>
            <a:r>
              <a:rPr lang="en-GB" b="1" dirty="0"/>
              <a:t>Act</a:t>
            </a:r>
            <a:r>
              <a:rPr lang="en-GB" dirty="0"/>
              <a:t>, </a:t>
            </a:r>
            <a:r>
              <a:rPr lang="en-GB" b="1" dirty="0"/>
              <a:t>Scene</a:t>
            </a:r>
            <a:r>
              <a:rPr lang="en-GB" dirty="0"/>
              <a:t> and </a:t>
            </a:r>
            <a:r>
              <a:rPr lang="en-GB" b="1" dirty="0"/>
              <a:t>line number</a:t>
            </a:r>
            <a:r>
              <a:rPr lang="en-GB" dirty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Consolidating knowledge</a:t>
            </a:r>
          </a:p>
        </p:txBody>
      </p:sp>
    </p:spTree>
    <p:extLst>
      <p:ext uri="{BB962C8B-B14F-4D97-AF65-F5344CB8AC3E}">
        <p14:creationId xmlns:p14="http://schemas.microsoft.com/office/powerpoint/2010/main" val="109286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577" y="188640"/>
            <a:ext cx="8229600" cy="1143000"/>
          </a:xfrm>
          <a:solidFill>
            <a:schemeClr val="bg1">
              <a:lumMod val="65000"/>
            </a:schemeClr>
          </a:solidFill>
        </p:spPr>
        <p:txBody>
          <a:bodyPr>
            <a:normAutofit/>
          </a:bodyPr>
          <a:lstStyle/>
          <a:p>
            <a:r>
              <a:rPr lang="en-GB" dirty="0"/>
              <a:t>Let’s have some volunteer readers!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091" y="1556792"/>
            <a:ext cx="8229600" cy="4525963"/>
          </a:xfrm>
        </p:spPr>
        <p:txBody>
          <a:bodyPr/>
          <a:lstStyle/>
          <a:p>
            <a:r>
              <a:rPr lang="en-GB" dirty="0"/>
              <a:t>For this scene (it is very short!), I need three volunteers to read:</a:t>
            </a:r>
          </a:p>
          <a:p>
            <a:pPr lvl="1"/>
            <a:r>
              <a:rPr lang="en-GB" dirty="0"/>
              <a:t>First Witch</a:t>
            </a:r>
          </a:p>
          <a:p>
            <a:pPr lvl="1"/>
            <a:r>
              <a:rPr lang="en-GB" dirty="0"/>
              <a:t>Second Witch</a:t>
            </a:r>
          </a:p>
          <a:p>
            <a:pPr lvl="1"/>
            <a:r>
              <a:rPr lang="en-GB" dirty="0"/>
              <a:t>Third Witch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30110">
            <a:off x="3491880" y="3489925"/>
            <a:ext cx="5299202" cy="2624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Reading task</a:t>
            </a:r>
          </a:p>
        </p:txBody>
      </p:sp>
    </p:spTree>
    <p:extLst>
      <p:ext uri="{BB962C8B-B14F-4D97-AF65-F5344CB8AC3E}">
        <p14:creationId xmlns:p14="http://schemas.microsoft.com/office/powerpoint/2010/main" val="527994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  <a:solidFill>
            <a:schemeClr val="bg1">
              <a:lumMod val="85000"/>
            </a:schemeClr>
          </a:solidFill>
        </p:spPr>
        <p:txBody>
          <a:bodyPr>
            <a:normAutofit fontScale="90000"/>
          </a:bodyPr>
          <a:lstStyle/>
          <a:p>
            <a:r>
              <a:rPr lang="en-GB" dirty="0"/>
              <a:t>Questions: Please write them as one detailed paragraph.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8229600" cy="4525963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r>
              <a:rPr lang="en-GB" dirty="0"/>
              <a:t>When do the witches plan to meet again?</a:t>
            </a:r>
          </a:p>
          <a:p>
            <a:r>
              <a:rPr lang="en-GB" dirty="0"/>
              <a:t>Where do they plan to meet?</a:t>
            </a:r>
          </a:p>
          <a:p>
            <a:r>
              <a:rPr lang="en-GB" dirty="0"/>
              <a:t>Who do they want to meet with?</a:t>
            </a:r>
          </a:p>
          <a:p>
            <a:r>
              <a:rPr lang="en-GB" dirty="0"/>
              <a:t>Why do you suppose they want to meet Macbeth?</a:t>
            </a:r>
          </a:p>
          <a:p>
            <a:r>
              <a:rPr lang="en-GB" dirty="0"/>
              <a:t>What are your predictions for what will take place at that meeting?</a:t>
            </a:r>
          </a:p>
          <a:p>
            <a:r>
              <a:rPr lang="en-GB" dirty="0"/>
              <a:t>What impression do you get of the witches from this initial scene?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800" dirty="0"/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1726292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GB" dirty="0"/>
              <a:t>Act 1, scene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GB" dirty="0"/>
              <a:t>For this scene we will need the following roles for reading:</a:t>
            </a:r>
          </a:p>
          <a:p>
            <a:pPr lvl="1"/>
            <a:r>
              <a:rPr lang="en-GB" dirty="0"/>
              <a:t>Duncan</a:t>
            </a:r>
          </a:p>
          <a:p>
            <a:pPr lvl="1"/>
            <a:r>
              <a:rPr lang="en-GB" dirty="0"/>
              <a:t>Malcolm</a:t>
            </a:r>
          </a:p>
          <a:p>
            <a:pPr lvl="1"/>
            <a:r>
              <a:rPr lang="en-GB" dirty="0"/>
              <a:t>Captain</a:t>
            </a:r>
          </a:p>
          <a:p>
            <a:pPr lvl="1"/>
            <a:r>
              <a:rPr lang="en-GB" dirty="0"/>
              <a:t>Lennox</a:t>
            </a:r>
          </a:p>
          <a:p>
            <a:pPr lvl="1"/>
            <a:r>
              <a:rPr lang="en-GB" dirty="0"/>
              <a:t>Ross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55576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4000" dirty="0">
                <a:solidFill>
                  <a:prstClr val="white"/>
                </a:solidFill>
              </a:rPr>
              <a:t>Reading task</a:t>
            </a:r>
          </a:p>
        </p:txBody>
      </p:sp>
    </p:spTree>
    <p:extLst>
      <p:ext uri="{BB962C8B-B14F-4D97-AF65-F5344CB8AC3E}">
        <p14:creationId xmlns:p14="http://schemas.microsoft.com/office/powerpoint/2010/main" val="568509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677</Words>
  <Application>Microsoft Office PowerPoint</Application>
  <PresentationFormat>On-screen Show (4:3)</PresentationFormat>
  <Paragraphs>89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Starter</vt:lpstr>
      <vt:lpstr>Match the word to the definition.</vt:lpstr>
      <vt:lpstr>Answers! Please give yourself a tick </vt:lpstr>
      <vt:lpstr>Scene 1: The Setting</vt:lpstr>
      <vt:lpstr>A note on reading Shakespeare</vt:lpstr>
      <vt:lpstr>Let’s have some volunteer readers!</vt:lpstr>
      <vt:lpstr>Questions: Please write them as one detailed paragraph.</vt:lpstr>
      <vt:lpstr>Act 1, scene 2</vt:lpstr>
      <vt:lpstr>Exploring Chivalry &amp; Macbeth’s reputation</vt:lpstr>
      <vt:lpstr> Macbeth’s Reputation</vt:lpstr>
      <vt:lpstr>Plenary: Macbeth’s Reputation</vt:lpstr>
      <vt:lpstr>Extension questions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S Ryan</cp:lastModifiedBy>
  <cp:revision>7</cp:revision>
  <cp:lastPrinted>2020-09-18T10:33:29Z</cp:lastPrinted>
  <dcterms:created xsi:type="dcterms:W3CDTF">2020-06-09T10:19:30Z</dcterms:created>
  <dcterms:modified xsi:type="dcterms:W3CDTF">2020-09-18T10:34:16Z</dcterms:modified>
</cp:coreProperties>
</file>