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4" r:id="rId4"/>
    <p:sldId id="268" r:id="rId5"/>
    <p:sldId id="269" r:id="rId6"/>
    <p:sldId id="300" r:id="rId7"/>
    <p:sldId id="407"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E2F3-97E9-448A-B00B-FDE1235718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E2014D-D4B6-429B-8DD6-1C90C88EC8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10C1B9-BBC7-457F-9186-7B9842C32630}"/>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5" name="Footer Placeholder 4">
            <a:extLst>
              <a:ext uri="{FF2B5EF4-FFF2-40B4-BE49-F238E27FC236}">
                <a16:creationId xmlns:a16="http://schemas.microsoft.com/office/drawing/2014/main" id="{621873CB-7B05-4F20-B97F-5F11832466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2AB28C-61D6-4B23-A7FD-C987FBB93EB2}"/>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4025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68A1-40C1-4763-950F-733802DCEF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CFE495-1E5D-4CFD-81F3-4C93BCE25F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4182F-153D-434D-8C02-69C420455B0A}"/>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5" name="Footer Placeholder 4">
            <a:extLst>
              <a:ext uri="{FF2B5EF4-FFF2-40B4-BE49-F238E27FC236}">
                <a16:creationId xmlns:a16="http://schemas.microsoft.com/office/drawing/2014/main" id="{986B7C22-89A8-423F-AC1C-E14B13F67C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73A71E-89BC-40ED-B4A7-3D2C2240FA03}"/>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233378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CD2F0C-9638-4690-8128-17268BD3E2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D0531A-6B22-4B00-A4B9-13A5434155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674B2E-2120-4BCE-A823-30528FF1EFEF}"/>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5" name="Footer Placeholder 4">
            <a:extLst>
              <a:ext uri="{FF2B5EF4-FFF2-40B4-BE49-F238E27FC236}">
                <a16:creationId xmlns:a16="http://schemas.microsoft.com/office/drawing/2014/main" id="{39AF3810-6DC3-4331-A2CE-73751E57D6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5F7AB8-D143-4F23-A7E6-C8281C9060AC}"/>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433601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8D10-AB96-4DD7-8638-0221013C7D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B1DFBF-323D-4F88-A793-F721D0EE86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562E2D-2D82-4DBF-9847-FB414DB6E8C4}"/>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5" name="Footer Placeholder 4">
            <a:extLst>
              <a:ext uri="{FF2B5EF4-FFF2-40B4-BE49-F238E27FC236}">
                <a16:creationId xmlns:a16="http://schemas.microsoft.com/office/drawing/2014/main" id="{361E08E6-B1AA-482A-BAE6-0F46ED5FD4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D6E777-54DA-4891-81BB-F7C64E4A5091}"/>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399127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B94E-9324-42FA-8F34-CD6D98E6AD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B9AE3C-3368-47E6-8D53-09F3ACBBA0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E3B552-DC79-456B-B370-F759AF8A0046}"/>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5" name="Footer Placeholder 4">
            <a:extLst>
              <a:ext uri="{FF2B5EF4-FFF2-40B4-BE49-F238E27FC236}">
                <a16:creationId xmlns:a16="http://schemas.microsoft.com/office/drawing/2014/main" id="{E71B2917-CD33-49F5-886F-1EB7698A1A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7C0D0A-5BC9-4D2A-8B17-841AB11029ED}"/>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425311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EDE35-93A7-46C6-A89D-7F7FA7E69E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61BFC5-D2D7-4996-BACD-8660EB46A6E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C0B9D4-404B-4F61-B1FA-6310FAC030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1149D9-C4E6-42ED-929D-D2418222C6E4}"/>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6" name="Footer Placeholder 5">
            <a:extLst>
              <a:ext uri="{FF2B5EF4-FFF2-40B4-BE49-F238E27FC236}">
                <a16:creationId xmlns:a16="http://schemas.microsoft.com/office/drawing/2014/main" id="{6F52FEA3-6E54-41EA-963C-DDB858E5B2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F09EEE-41DD-4929-A3B4-7898FFB37C75}"/>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221047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4DD91-C71A-4F85-99B2-B28B1CC9A8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652BC4-139C-4579-AB54-4E68D86F1C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2D33CA-A8A5-4D4A-9C66-43CBB558ED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DBD7AD7-4E57-459C-96D4-BB96EBB81B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6DC4BBE-F73C-4FA3-B7CE-C1E0AFBC61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15AA7C-7F4A-45D7-912C-FC177FDB2033}"/>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8" name="Footer Placeholder 7">
            <a:extLst>
              <a:ext uri="{FF2B5EF4-FFF2-40B4-BE49-F238E27FC236}">
                <a16:creationId xmlns:a16="http://schemas.microsoft.com/office/drawing/2014/main" id="{05F3C099-E3B0-4E12-80A3-B71045A545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B52CCAB-5D9C-4195-B4C5-2BBD195F71E8}"/>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373383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1293B-6697-4FCE-BF8A-25390B82F3E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2EC0050-4566-4883-890A-EBBCFD740BAC}"/>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4" name="Footer Placeholder 3">
            <a:extLst>
              <a:ext uri="{FF2B5EF4-FFF2-40B4-BE49-F238E27FC236}">
                <a16:creationId xmlns:a16="http://schemas.microsoft.com/office/drawing/2014/main" id="{DEE90112-72D3-4D7D-A9CB-2F2742CDC8B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38968C-4CB8-4589-A4DB-DEF62F67B83E}"/>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300225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B542D5-A8E0-4CB6-986B-B39730218D33}"/>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3" name="Footer Placeholder 2">
            <a:extLst>
              <a:ext uri="{FF2B5EF4-FFF2-40B4-BE49-F238E27FC236}">
                <a16:creationId xmlns:a16="http://schemas.microsoft.com/office/drawing/2014/main" id="{9B0E8803-C30F-48CB-BA91-94E4B91534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D313C4-A589-4090-8419-A27EFACD43B6}"/>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388827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3F256-F0A7-4124-8010-8472332F36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64DC467-F4CF-45B9-A953-56F0470010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E8167C-CF7D-47B0-B804-86F2272629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F361C8-691B-4489-A2AB-C338AC5CC414}"/>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6" name="Footer Placeholder 5">
            <a:extLst>
              <a:ext uri="{FF2B5EF4-FFF2-40B4-BE49-F238E27FC236}">
                <a16:creationId xmlns:a16="http://schemas.microsoft.com/office/drawing/2014/main" id="{BDAAEE52-CC34-4576-B298-0F6EFA62B0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F864FF-EC82-443F-9595-D73428F04AF0}"/>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17782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ED969-6192-4886-9247-5C0FF9770F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777C291-F8B1-43A8-BAAE-836EB2F066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C79A2EC-2EB5-411A-B3EC-31A2D68D48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EC68D4-3797-4773-BB72-A78035E0548C}"/>
              </a:ext>
            </a:extLst>
          </p:cNvPr>
          <p:cNvSpPr>
            <a:spLocks noGrp="1"/>
          </p:cNvSpPr>
          <p:nvPr>
            <p:ph type="dt" sz="half" idx="10"/>
          </p:nvPr>
        </p:nvSpPr>
        <p:spPr/>
        <p:txBody>
          <a:bodyPr/>
          <a:lstStyle/>
          <a:p>
            <a:fld id="{57A95301-B12D-4752-855B-3615735B9340}" type="datetimeFigureOut">
              <a:rPr lang="en-GB" smtClean="0"/>
              <a:t>22/09/2020</a:t>
            </a:fld>
            <a:endParaRPr lang="en-GB"/>
          </a:p>
        </p:txBody>
      </p:sp>
      <p:sp>
        <p:nvSpPr>
          <p:cNvPr id="6" name="Footer Placeholder 5">
            <a:extLst>
              <a:ext uri="{FF2B5EF4-FFF2-40B4-BE49-F238E27FC236}">
                <a16:creationId xmlns:a16="http://schemas.microsoft.com/office/drawing/2014/main" id="{E69E6BEE-9175-49EE-A7E9-4B0332D891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445F2F-7362-498F-B997-76E270A0CAC4}"/>
              </a:ext>
            </a:extLst>
          </p:cNvPr>
          <p:cNvSpPr>
            <a:spLocks noGrp="1"/>
          </p:cNvSpPr>
          <p:nvPr>
            <p:ph type="sldNum" sz="quarter" idx="12"/>
          </p:nvPr>
        </p:nvSpPr>
        <p:spPr/>
        <p:txBody>
          <a:bodyPr/>
          <a:lstStyle/>
          <a:p>
            <a:fld id="{81405555-461E-4DEA-845F-A97940E4C4F9}" type="slidenum">
              <a:rPr lang="en-GB" smtClean="0"/>
              <a:t>‹#›</a:t>
            </a:fld>
            <a:endParaRPr lang="en-GB"/>
          </a:p>
        </p:txBody>
      </p:sp>
    </p:spTree>
    <p:extLst>
      <p:ext uri="{BB962C8B-B14F-4D97-AF65-F5344CB8AC3E}">
        <p14:creationId xmlns:p14="http://schemas.microsoft.com/office/powerpoint/2010/main" val="116648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A54EB-2880-4C60-AEE7-58631B11DE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B2A06A-15DA-4625-8EFB-466D07F736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40EF3A-FB5F-4EB3-A739-584BBB19E9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95301-B12D-4752-855B-3615735B9340}" type="datetimeFigureOut">
              <a:rPr lang="en-GB" smtClean="0"/>
              <a:t>22/09/2020</a:t>
            </a:fld>
            <a:endParaRPr lang="en-GB"/>
          </a:p>
        </p:txBody>
      </p:sp>
      <p:sp>
        <p:nvSpPr>
          <p:cNvPr id="5" name="Footer Placeholder 4">
            <a:extLst>
              <a:ext uri="{FF2B5EF4-FFF2-40B4-BE49-F238E27FC236}">
                <a16:creationId xmlns:a16="http://schemas.microsoft.com/office/drawing/2014/main" id="{5AA4046B-3391-4A5D-92CB-E3B635028A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A70248-CA5B-4387-B181-64075B7504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05555-461E-4DEA-845F-A97940E4C4F9}" type="slidenum">
              <a:rPr lang="en-GB" smtClean="0"/>
              <a:t>‹#›</a:t>
            </a:fld>
            <a:endParaRPr lang="en-GB"/>
          </a:p>
        </p:txBody>
      </p:sp>
    </p:spTree>
    <p:extLst>
      <p:ext uri="{BB962C8B-B14F-4D97-AF65-F5344CB8AC3E}">
        <p14:creationId xmlns:p14="http://schemas.microsoft.com/office/powerpoint/2010/main" val="2275908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260649"/>
            <a:ext cx="7906072" cy="2593975"/>
          </a:xfrm>
          <a:solidFill>
            <a:schemeClr val="accent2">
              <a:lumMod val="40000"/>
              <a:lumOff val="60000"/>
            </a:schemeClr>
          </a:solidFill>
        </p:spPr>
        <p:txBody>
          <a:bodyPr/>
          <a:lstStyle/>
          <a:p>
            <a:r>
              <a:rPr lang="en-GB" dirty="0"/>
              <a:t>GCSE English Paper 1</a:t>
            </a:r>
            <a:br>
              <a:rPr lang="en-GB" dirty="0"/>
            </a:br>
            <a:r>
              <a:rPr lang="en-GB" dirty="0"/>
              <a:t>Question A2</a:t>
            </a:r>
          </a:p>
        </p:txBody>
      </p:sp>
      <p:sp>
        <p:nvSpPr>
          <p:cNvPr id="3" name="Subtitle 2"/>
          <p:cNvSpPr>
            <a:spLocks noGrp="1"/>
          </p:cNvSpPr>
          <p:nvPr>
            <p:ph type="subTitle" idx="1"/>
          </p:nvPr>
        </p:nvSpPr>
        <p:spPr>
          <a:xfrm>
            <a:off x="1703512" y="3212976"/>
            <a:ext cx="7704856" cy="2425824"/>
          </a:xfrm>
          <a:solidFill>
            <a:schemeClr val="bg1">
              <a:lumMod val="95000"/>
            </a:schemeClr>
          </a:solidFill>
        </p:spPr>
        <p:txBody>
          <a:bodyPr>
            <a:noAutofit/>
          </a:bodyPr>
          <a:lstStyle/>
          <a:p>
            <a:r>
              <a:rPr lang="en-GB" sz="4000" dirty="0"/>
              <a:t>L.O. To develop my approach to question A2.</a:t>
            </a:r>
          </a:p>
          <a:p>
            <a:r>
              <a:rPr lang="en-GB" sz="4000" dirty="0"/>
              <a:t>ST: My answer targets the mark scheme.</a:t>
            </a:r>
          </a:p>
        </p:txBody>
      </p:sp>
    </p:spTree>
    <p:extLst>
      <p:ext uri="{BB962C8B-B14F-4D97-AF65-F5344CB8AC3E}">
        <p14:creationId xmlns:p14="http://schemas.microsoft.com/office/powerpoint/2010/main" val="3686083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 Write a sub-heading – </a:t>
            </a:r>
            <a:r>
              <a:rPr lang="en-GB" b="1" u="sng" dirty="0"/>
              <a:t>Language devices</a:t>
            </a:r>
            <a:r>
              <a:rPr lang="en-GB" dirty="0"/>
              <a:t>.</a:t>
            </a:r>
          </a:p>
        </p:txBody>
      </p:sp>
      <p:sp>
        <p:nvSpPr>
          <p:cNvPr id="3" name="Content Placeholder 2"/>
          <p:cNvSpPr>
            <a:spLocks noGrp="1"/>
          </p:cNvSpPr>
          <p:nvPr>
            <p:ph idx="1"/>
          </p:nvPr>
        </p:nvSpPr>
        <p:spPr/>
        <p:txBody>
          <a:bodyPr>
            <a:normAutofit/>
          </a:bodyPr>
          <a:lstStyle/>
          <a:p>
            <a:r>
              <a:rPr lang="en-GB" sz="4800" dirty="0"/>
              <a:t>List 10 language devices a writer may use to influence a reader.</a:t>
            </a:r>
          </a:p>
        </p:txBody>
      </p:sp>
      <p:sp>
        <p:nvSpPr>
          <p:cNvPr id="4" name="Rounded Rectangle 3"/>
          <p:cNvSpPr/>
          <p:nvPr/>
        </p:nvSpPr>
        <p:spPr>
          <a:xfrm>
            <a:off x="1650740" y="4221088"/>
            <a:ext cx="8280920" cy="23622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t>What is the effect? How is a writer trying to influence a reader?</a:t>
            </a:r>
          </a:p>
        </p:txBody>
      </p:sp>
    </p:spTree>
    <p:extLst>
      <p:ext uri="{BB962C8B-B14F-4D97-AF65-F5344CB8AC3E}">
        <p14:creationId xmlns:p14="http://schemas.microsoft.com/office/powerpoint/2010/main" val="426780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188640"/>
            <a:ext cx="7753672" cy="1228998"/>
          </a:xfrm>
        </p:spPr>
        <p:txBody>
          <a:bodyPr>
            <a:normAutofit fontScale="90000"/>
          </a:bodyPr>
          <a:lstStyle/>
          <a:p>
            <a:r>
              <a:rPr lang="en-GB" sz="2800" dirty="0"/>
              <a:t>Task: look at the extract from </a:t>
            </a:r>
            <a:r>
              <a:rPr lang="en-GB" sz="2800" i="1" dirty="0"/>
              <a:t>Wide Sargasso Sea</a:t>
            </a:r>
            <a:r>
              <a:rPr lang="en-GB" sz="2800" dirty="0"/>
              <a:t>– identify language choices that the writer has used. </a:t>
            </a:r>
            <a:r>
              <a:rPr lang="en-GB" sz="2800" dirty="0">
                <a:solidFill>
                  <a:srgbClr val="FF0000"/>
                </a:solidFill>
              </a:rPr>
              <a:t>Remember to find and annotate 3- 4 features.</a:t>
            </a:r>
            <a:endParaRPr lang="en-GB" sz="2800" dirty="0"/>
          </a:p>
        </p:txBody>
      </p:sp>
      <p:sp>
        <p:nvSpPr>
          <p:cNvPr id="3" name="Content Placeholder 2"/>
          <p:cNvSpPr>
            <a:spLocks noGrp="1"/>
          </p:cNvSpPr>
          <p:nvPr>
            <p:ph idx="1"/>
          </p:nvPr>
        </p:nvSpPr>
        <p:spPr>
          <a:xfrm>
            <a:off x="1847528" y="1556792"/>
            <a:ext cx="6264696" cy="5112568"/>
          </a:xfrm>
        </p:spPr>
        <p:txBody>
          <a:bodyPr>
            <a:normAutofit fontScale="92500" lnSpcReduction="20000"/>
          </a:bodyPr>
          <a:lstStyle/>
          <a:p>
            <a:pPr marL="114300" indent="0">
              <a:buNone/>
            </a:pPr>
            <a:r>
              <a:rPr lang="en-GB" dirty="0"/>
              <a:t>Our garden was large and beautiful as that garden in the Bible – the tree of life grew there. But it had gone wild. The paths were overgrown and a smell of dead flowers mixed with the fresh living smell. Underneath the tree ferns, tall as forest tree ferns, the light was green. Orchids flourished out of reach or for some reason not to be touched. One was snaky looking, another like an octopus with long thin brown tentacles bare of leaves hanging from a twisted root. Twice a year the octopus orchid flowered – then not an inch of tentacle showed. It was a bell-shaped mass of white, mauve, deep purples, wonderful to see. The scent was very sweet and strong. I never went near it.</a:t>
            </a:r>
          </a:p>
        </p:txBody>
      </p:sp>
      <p:sp>
        <p:nvSpPr>
          <p:cNvPr id="4" name="Rounded Rectangle 3"/>
          <p:cNvSpPr/>
          <p:nvPr/>
        </p:nvSpPr>
        <p:spPr>
          <a:xfrm>
            <a:off x="8184232" y="1556792"/>
            <a:ext cx="2483768" cy="129614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New Feature: </a:t>
            </a:r>
            <a:r>
              <a:rPr lang="en-GB" sz="2800" dirty="0">
                <a:solidFill>
                  <a:srgbClr val="FF0000"/>
                </a:solidFill>
              </a:rPr>
              <a:t>intertextuality.</a:t>
            </a:r>
          </a:p>
        </p:txBody>
      </p:sp>
      <p:sp>
        <p:nvSpPr>
          <p:cNvPr id="5" name="Rounded Rectangle 4"/>
          <p:cNvSpPr/>
          <p:nvPr/>
        </p:nvSpPr>
        <p:spPr>
          <a:xfrm>
            <a:off x="8472264" y="3429000"/>
            <a:ext cx="1800200" cy="32403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How has the writer used language to set the scene ?</a:t>
            </a:r>
          </a:p>
        </p:txBody>
      </p:sp>
    </p:spTree>
    <p:extLst>
      <p:ext uri="{BB962C8B-B14F-4D97-AF65-F5344CB8AC3E}">
        <p14:creationId xmlns:p14="http://schemas.microsoft.com/office/powerpoint/2010/main" val="182948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242" y="255324"/>
            <a:ext cx="7753672" cy="1228998"/>
          </a:xfrm>
          <a:solidFill>
            <a:schemeClr val="accent2">
              <a:lumMod val="40000"/>
              <a:lumOff val="60000"/>
            </a:schemeClr>
          </a:solidFill>
        </p:spPr>
        <p:txBody>
          <a:bodyPr>
            <a:normAutofit/>
          </a:bodyPr>
          <a:lstStyle/>
          <a:p>
            <a:r>
              <a:rPr lang="en-GB" sz="2400" dirty="0"/>
              <a:t>Task: look at the  extract from </a:t>
            </a:r>
            <a:r>
              <a:rPr lang="en-GB" sz="2400" i="1" dirty="0"/>
              <a:t>Wide Sargasso Sea</a:t>
            </a:r>
            <a:r>
              <a:rPr lang="en-GB" sz="2400" dirty="0"/>
              <a:t>– identify language choices that the writer has used. </a:t>
            </a:r>
            <a:br>
              <a:rPr lang="en-GB" sz="2400" dirty="0"/>
            </a:br>
            <a:r>
              <a:rPr lang="en-GB" sz="2400" dirty="0">
                <a:solidFill>
                  <a:srgbClr val="FF0000"/>
                </a:solidFill>
              </a:rPr>
              <a:t>Remember to find and annotate 3-4 features.</a:t>
            </a:r>
            <a:endParaRPr lang="en-GB" sz="2400" dirty="0"/>
          </a:p>
        </p:txBody>
      </p:sp>
      <p:sp>
        <p:nvSpPr>
          <p:cNvPr id="3" name="Content Placeholder 2"/>
          <p:cNvSpPr>
            <a:spLocks noGrp="1"/>
          </p:cNvSpPr>
          <p:nvPr>
            <p:ph idx="1"/>
          </p:nvPr>
        </p:nvSpPr>
        <p:spPr>
          <a:xfrm>
            <a:off x="1847528" y="1556792"/>
            <a:ext cx="6264696" cy="5112568"/>
          </a:xfrm>
        </p:spPr>
        <p:txBody>
          <a:bodyPr>
            <a:normAutofit fontScale="92500" lnSpcReduction="20000"/>
          </a:bodyPr>
          <a:lstStyle/>
          <a:p>
            <a:pPr marL="114300" indent="0">
              <a:buNone/>
            </a:pPr>
            <a:r>
              <a:rPr lang="en-GB" dirty="0"/>
              <a:t>Our garden was </a:t>
            </a:r>
            <a:r>
              <a:rPr lang="en-GB" dirty="0">
                <a:solidFill>
                  <a:srgbClr val="00B050"/>
                </a:solidFill>
              </a:rPr>
              <a:t>large</a:t>
            </a:r>
            <a:r>
              <a:rPr lang="en-GB" dirty="0"/>
              <a:t> and </a:t>
            </a:r>
            <a:r>
              <a:rPr lang="en-GB" dirty="0">
                <a:solidFill>
                  <a:srgbClr val="00B050"/>
                </a:solidFill>
              </a:rPr>
              <a:t>beautiful</a:t>
            </a:r>
            <a:r>
              <a:rPr lang="en-GB" dirty="0"/>
              <a:t> </a:t>
            </a:r>
            <a:r>
              <a:rPr lang="en-GB" dirty="0">
                <a:solidFill>
                  <a:srgbClr val="FFC000"/>
                </a:solidFill>
              </a:rPr>
              <a:t>as</a:t>
            </a:r>
            <a:r>
              <a:rPr lang="en-GB" dirty="0">
                <a:solidFill>
                  <a:srgbClr val="FF0000"/>
                </a:solidFill>
              </a:rPr>
              <a:t> that garden in the Bible</a:t>
            </a:r>
            <a:r>
              <a:rPr lang="en-GB" dirty="0"/>
              <a:t> – </a:t>
            </a:r>
            <a:r>
              <a:rPr lang="en-GB" dirty="0">
                <a:solidFill>
                  <a:srgbClr val="FF0000"/>
                </a:solidFill>
              </a:rPr>
              <a:t>the tree of life </a:t>
            </a:r>
            <a:r>
              <a:rPr lang="en-GB" dirty="0"/>
              <a:t>grew there. But it had gone </a:t>
            </a:r>
            <a:r>
              <a:rPr lang="en-GB" dirty="0">
                <a:solidFill>
                  <a:srgbClr val="00B050"/>
                </a:solidFill>
              </a:rPr>
              <a:t>wild</a:t>
            </a:r>
            <a:r>
              <a:rPr lang="en-GB" dirty="0"/>
              <a:t>. The paths were </a:t>
            </a:r>
            <a:r>
              <a:rPr lang="en-GB" dirty="0">
                <a:solidFill>
                  <a:srgbClr val="00B050"/>
                </a:solidFill>
              </a:rPr>
              <a:t>overgrown</a:t>
            </a:r>
            <a:r>
              <a:rPr lang="en-GB" dirty="0"/>
              <a:t> and a smell of </a:t>
            </a:r>
            <a:r>
              <a:rPr lang="en-GB" dirty="0">
                <a:solidFill>
                  <a:srgbClr val="00B050"/>
                </a:solidFill>
              </a:rPr>
              <a:t>dead</a:t>
            </a:r>
            <a:r>
              <a:rPr lang="en-GB" dirty="0"/>
              <a:t> flowers mixed with the fresh </a:t>
            </a:r>
            <a:r>
              <a:rPr lang="en-GB" dirty="0">
                <a:solidFill>
                  <a:srgbClr val="00B050"/>
                </a:solidFill>
              </a:rPr>
              <a:t>living</a:t>
            </a:r>
            <a:r>
              <a:rPr lang="en-GB" dirty="0"/>
              <a:t> smell. Underneath the </a:t>
            </a:r>
            <a:r>
              <a:rPr lang="en-GB" dirty="0">
                <a:solidFill>
                  <a:srgbClr val="FFC000"/>
                </a:solidFill>
              </a:rPr>
              <a:t>tree ferns, tall as forest tree ferns</a:t>
            </a:r>
            <a:r>
              <a:rPr lang="en-GB" dirty="0"/>
              <a:t>, the light was </a:t>
            </a:r>
            <a:r>
              <a:rPr lang="en-GB" dirty="0">
                <a:solidFill>
                  <a:srgbClr val="00B050"/>
                </a:solidFill>
              </a:rPr>
              <a:t>green.</a:t>
            </a:r>
            <a:r>
              <a:rPr lang="en-GB" dirty="0"/>
              <a:t> Orchids flourished out of reach or for some reason not to be touched. One was </a:t>
            </a:r>
            <a:r>
              <a:rPr lang="en-GB" dirty="0">
                <a:solidFill>
                  <a:srgbClr val="00B050"/>
                </a:solidFill>
              </a:rPr>
              <a:t>snaky</a:t>
            </a:r>
            <a:r>
              <a:rPr lang="en-GB" dirty="0"/>
              <a:t> looking, another </a:t>
            </a:r>
            <a:r>
              <a:rPr lang="en-GB" dirty="0">
                <a:solidFill>
                  <a:srgbClr val="FFC000"/>
                </a:solidFill>
              </a:rPr>
              <a:t>like an octopus </a:t>
            </a:r>
            <a:r>
              <a:rPr lang="en-GB" dirty="0"/>
              <a:t>with </a:t>
            </a:r>
            <a:r>
              <a:rPr lang="en-GB" dirty="0">
                <a:solidFill>
                  <a:srgbClr val="00B050"/>
                </a:solidFill>
              </a:rPr>
              <a:t>long thin brown </a:t>
            </a:r>
            <a:r>
              <a:rPr lang="en-GB" dirty="0"/>
              <a:t>tentacles </a:t>
            </a:r>
            <a:r>
              <a:rPr lang="en-GB" dirty="0">
                <a:solidFill>
                  <a:srgbClr val="00B050"/>
                </a:solidFill>
              </a:rPr>
              <a:t>bare </a:t>
            </a:r>
            <a:r>
              <a:rPr lang="en-GB" dirty="0"/>
              <a:t>of leaves hanging from a </a:t>
            </a:r>
            <a:r>
              <a:rPr lang="en-GB" dirty="0">
                <a:solidFill>
                  <a:srgbClr val="00B050"/>
                </a:solidFill>
              </a:rPr>
              <a:t>twisted</a:t>
            </a:r>
            <a:r>
              <a:rPr lang="en-GB" dirty="0"/>
              <a:t> root. Twice a year the octopus orchid flowered – then not an inch of tentacle showed. It was a </a:t>
            </a:r>
            <a:r>
              <a:rPr lang="en-GB" dirty="0">
                <a:solidFill>
                  <a:srgbClr val="00B050"/>
                </a:solidFill>
              </a:rPr>
              <a:t>bell-shaped </a:t>
            </a:r>
            <a:r>
              <a:rPr lang="en-GB" dirty="0"/>
              <a:t>mass of </a:t>
            </a:r>
            <a:r>
              <a:rPr lang="en-GB" dirty="0">
                <a:solidFill>
                  <a:srgbClr val="00B050"/>
                </a:solidFill>
              </a:rPr>
              <a:t>white, mauve, deep purples</a:t>
            </a:r>
            <a:r>
              <a:rPr lang="en-GB" dirty="0"/>
              <a:t>, wonderful to see. The scent was very </a:t>
            </a:r>
            <a:r>
              <a:rPr lang="en-GB" dirty="0">
                <a:solidFill>
                  <a:srgbClr val="00B050"/>
                </a:solidFill>
              </a:rPr>
              <a:t>sweet </a:t>
            </a:r>
            <a:r>
              <a:rPr lang="en-GB" dirty="0"/>
              <a:t>and </a:t>
            </a:r>
            <a:r>
              <a:rPr lang="en-GB" dirty="0">
                <a:solidFill>
                  <a:srgbClr val="00B050"/>
                </a:solidFill>
              </a:rPr>
              <a:t>strong</a:t>
            </a:r>
            <a:r>
              <a:rPr lang="en-GB" dirty="0"/>
              <a:t>. </a:t>
            </a:r>
            <a:r>
              <a:rPr lang="en-GB" dirty="0">
                <a:solidFill>
                  <a:srgbClr val="7030A0"/>
                </a:solidFill>
              </a:rPr>
              <a:t>I never went near it.</a:t>
            </a:r>
          </a:p>
        </p:txBody>
      </p:sp>
      <p:sp>
        <p:nvSpPr>
          <p:cNvPr id="4" name="Rounded Rectangle 3"/>
          <p:cNvSpPr/>
          <p:nvPr/>
        </p:nvSpPr>
        <p:spPr>
          <a:xfrm>
            <a:off x="8110799" y="1556792"/>
            <a:ext cx="2483768" cy="129614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New feature: </a:t>
            </a:r>
            <a:r>
              <a:rPr lang="en-GB" sz="2800" dirty="0">
                <a:solidFill>
                  <a:srgbClr val="FF0000"/>
                </a:solidFill>
              </a:rPr>
              <a:t>intertextuality.</a:t>
            </a:r>
          </a:p>
        </p:txBody>
      </p:sp>
      <p:sp>
        <p:nvSpPr>
          <p:cNvPr id="5" name="Rounded Rectangle 4"/>
          <p:cNvSpPr/>
          <p:nvPr/>
        </p:nvSpPr>
        <p:spPr>
          <a:xfrm>
            <a:off x="8472264" y="3429000"/>
            <a:ext cx="1800200" cy="32403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How has the writer used language to set the scene ?</a:t>
            </a:r>
          </a:p>
        </p:txBody>
      </p:sp>
    </p:spTree>
    <p:extLst>
      <p:ext uri="{BB962C8B-B14F-4D97-AF65-F5344CB8AC3E}">
        <p14:creationId xmlns:p14="http://schemas.microsoft.com/office/powerpoint/2010/main" val="87393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7568" y="548680"/>
            <a:ext cx="7560840" cy="3024336"/>
          </a:xfrm>
        </p:spPr>
        <p:txBody>
          <a:bodyPr/>
          <a:lstStyle/>
          <a:p>
            <a:r>
              <a:rPr lang="en-GB" sz="4000" dirty="0"/>
              <a:t>Task: using your annotations write a detailed response for a  question 2 answer. Use the</a:t>
            </a:r>
            <a:r>
              <a:rPr lang="en-GB" sz="4000" dirty="0">
                <a:solidFill>
                  <a:srgbClr val="FF0000"/>
                </a:solidFill>
              </a:rPr>
              <a:t> P</a:t>
            </a:r>
            <a:r>
              <a:rPr lang="en-GB" sz="4000" dirty="0"/>
              <a:t>.</a:t>
            </a:r>
            <a:r>
              <a:rPr lang="en-GB" sz="4000" dirty="0">
                <a:solidFill>
                  <a:srgbClr val="0070C0"/>
                </a:solidFill>
              </a:rPr>
              <a:t>E</a:t>
            </a:r>
            <a:r>
              <a:rPr lang="en-GB" sz="4000" dirty="0"/>
              <a:t>.</a:t>
            </a:r>
            <a:r>
              <a:rPr lang="en-GB" sz="4000" dirty="0">
                <a:solidFill>
                  <a:srgbClr val="00B050"/>
                </a:solidFill>
              </a:rPr>
              <a:t>T</a:t>
            </a:r>
            <a:r>
              <a:rPr lang="en-GB" sz="4000" dirty="0"/>
              <a:t>.</a:t>
            </a:r>
            <a:r>
              <a:rPr lang="en-GB" sz="4000" dirty="0">
                <a:solidFill>
                  <a:srgbClr val="7030A0"/>
                </a:solidFill>
              </a:rPr>
              <a:t>E</a:t>
            </a:r>
            <a:r>
              <a:rPr lang="en-GB" sz="4000" dirty="0"/>
              <a:t>.</a:t>
            </a:r>
            <a:r>
              <a:rPr lang="en-GB" sz="4000" dirty="0">
                <a:solidFill>
                  <a:srgbClr val="FFC000"/>
                </a:solidFill>
              </a:rPr>
              <a:t>R</a:t>
            </a:r>
            <a:r>
              <a:rPr lang="en-GB" sz="4000" dirty="0"/>
              <a:t>. structure aim for two/three features – two/three paragraphs.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19737" y="3933057"/>
            <a:ext cx="3885207" cy="2585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2443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31867"/>
            <a:ext cx="7620000" cy="1143000"/>
          </a:xfrm>
        </p:spPr>
        <p:txBody>
          <a:bodyPr/>
          <a:lstStyle/>
          <a:p>
            <a:r>
              <a:rPr lang="en-GB" dirty="0"/>
              <a:t>Example:</a:t>
            </a:r>
          </a:p>
        </p:txBody>
      </p:sp>
      <p:sp>
        <p:nvSpPr>
          <p:cNvPr id="3" name="Content Placeholder 2"/>
          <p:cNvSpPr>
            <a:spLocks noGrp="1"/>
          </p:cNvSpPr>
          <p:nvPr>
            <p:ph idx="1"/>
          </p:nvPr>
        </p:nvSpPr>
        <p:spPr>
          <a:xfrm>
            <a:off x="1981200" y="980728"/>
            <a:ext cx="7620000" cy="5420072"/>
          </a:xfrm>
        </p:spPr>
        <p:txBody>
          <a:bodyPr>
            <a:normAutofit fontScale="92500" lnSpcReduction="10000"/>
          </a:bodyPr>
          <a:lstStyle/>
          <a:p>
            <a:pPr marL="114300" indent="0">
              <a:buNone/>
            </a:pPr>
            <a:r>
              <a:rPr lang="en-GB" dirty="0">
                <a:solidFill>
                  <a:srgbClr val="FF0000"/>
                </a:solidFill>
              </a:rPr>
              <a:t>The writer sets a vivid scene</a:t>
            </a:r>
            <a:r>
              <a:rPr lang="en-GB" dirty="0"/>
              <a:t> by using </a:t>
            </a:r>
            <a:r>
              <a:rPr lang="en-GB" dirty="0">
                <a:solidFill>
                  <a:srgbClr val="00B050"/>
                </a:solidFill>
              </a:rPr>
              <a:t>a range of adjectives </a:t>
            </a:r>
            <a:r>
              <a:rPr lang="en-GB" dirty="0"/>
              <a:t>to </a:t>
            </a:r>
            <a:r>
              <a:rPr lang="en-GB" dirty="0">
                <a:solidFill>
                  <a:srgbClr val="FF0000"/>
                </a:solidFill>
              </a:rPr>
              <a:t>describe the garden</a:t>
            </a:r>
            <a:r>
              <a:rPr lang="en-GB" dirty="0"/>
              <a:t>. The garden is </a:t>
            </a:r>
            <a:r>
              <a:rPr lang="en-GB" dirty="0">
                <a:solidFill>
                  <a:srgbClr val="0070C0"/>
                </a:solidFill>
              </a:rPr>
              <a:t>‘large’ </a:t>
            </a:r>
            <a:r>
              <a:rPr lang="en-GB" dirty="0"/>
              <a:t>and </a:t>
            </a:r>
            <a:r>
              <a:rPr lang="en-GB" dirty="0">
                <a:solidFill>
                  <a:srgbClr val="0070C0"/>
                </a:solidFill>
              </a:rPr>
              <a:t>‘beautiful’ </a:t>
            </a:r>
            <a:r>
              <a:rPr lang="en-GB" dirty="0"/>
              <a:t>and the colours of the flowers: </a:t>
            </a:r>
            <a:r>
              <a:rPr lang="en-GB" dirty="0">
                <a:solidFill>
                  <a:srgbClr val="0070C0"/>
                </a:solidFill>
              </a:rPr>
              <a:t>'white, mauve, deep purple</a:t>
            </a:r>
            <a:r>
              <a:rPr lang="en-GB" dirty="0"/>
              <a:t>’ </a:t>
            </a:r>
            <a:r>
              <a:rPr lang="en-GB" dirty="0">
                <a:solidFill>
                  <a:srgbClr val="FFC000"/>
                </a:solidFill>
              </a:rPr>
              <a:t>provide an intense image for a reader</a:t>
            </a:r>
            <a:r>
              <a:rPr lang="en-GB" dirty="0"/>
              <a:t>. </a:t>
            </a:r>
            <a:r>
              <a:rPr lang="en-GB" dirty="0">
                <a:solidFill>
                  <a:srgbClr val="FF0000"/>
                </a:solidFill>
              </a:rPr>
              <a:t>However, the writer also hints that the garden has a negative side</a:t>
            </a:r>
            <a:r>
              <a:rPr lang="en-GB" dirty="0"/>
              <a:t> </a:t>
            </a:r>
            <a:r>
              <a:rPr lang="en-GB" dirty="0">
                <a:solidFill>
                  <a:srgbClr val="00B050"/>
                </a:solidFill>
              </a:rPr>
              <a:t>with adjectives </a:t>
            </a:r>
            <a:r>
              <a:rPr lang="en-GB" dirty="0"/>
              <a:t>such as ‘</a:t>
            </a:r>
            <a:r>
              <a:rPr lang="en-GB" dirty="0">
                <a:solidFill>
                  <a:srgbClr val="0070C0"/>
                </a:solidFill>
              </a:rPr>
              <a:t>wild, dead’</a:t>
            </a:r>
            <a:r>
              <a:rPr lang="en-GB" dirty="0"/>
              <a:t> and </a:t>
            </a:r>
            <a:r>
              <a:rPr lang="en-GB" dirty="0">
                <a:solidFill>
                  <a:srgbClr val="0070C0"/>
                </a:solidFill>
              </a:rPr>
              <a:t>‘overgrown.’ </a:t>
            </a:r>
            <a:r>
              <a:rPr lang="en-GB" dirty="0">
                <a:solidFill>
                  <a:srgbClr val="7030A0"/>
                </a:solidFill>
              </a:rPr>
              <a:t>This provides a dangerous and sinister aspect to the garden and setting. The description suggests that the garden is unloved and is being taken over by nature</a:t>
            </a:r>
            <a:r>
              <a:rPr lang="en-GB" dirty="0"/>
              <a:t> – </a:t>
            </a:r>
            <a:r>
              <a:rPr lang="en-GB" dirty="0">
                <a:solidFill>
                  <a:srgbClr val="FFC000"/>
                </a:solidFill>
              </a:rPr>
              <a:t>this raises questions for a reader- who will wonder why the garden is reverting to a wilderness.</a:t>
            </a:r>
          </a:p>
          <a:p>
            <a:pPr marL="114300" indent="0">
              <a:buNone/>
            </a:pPr>
            <a:r>
              <a:rPr lang="en-GB" dirty="0">
                <a:solidFill>
                  <a:srgbClr val="FF0000"/>
                </a:solidFill>
              </a:rPr>
              <a:t>A further way the writer portrays the garden </a:t>
            </a:r>
            <a:r>
              <a:rPr lang="en-GB" dirty="0"/>
              <a:t>is by </a:t>
            </a:r>
            <a:r>
              <a:rPr lang="en-GB" dirty="0">
                <a:solidFill>
                  <a:srgbClr val="00B050"/>
                </a:solidFill>
              </a:rPr>
              <a:t>using similes</a:t>
            </a:r>
            <a:r>
              <a:rPr lang="en-GB" dirty="0"/>
              <a:t>. </a:t>
            </a:r>
            <a:r>
              <a:rPr lang="en-GB" dirty="0">
                <a:solidFill>
                  <a:srgbClr val="7030A0"/>
                </a:solidFill>
              </a:rPr>
              <a:t>This figurative imagery </a:t>
            </a:r>
            <a:r>
              <a:rPr lang="en-GB" dirty="0">
                <a:solidFill>
                  <a:srgbClr val="FFC000"/>
                </a:solidFill>
              </a:rPr>
              <a:t>strengthens a readers understanding of the garden.</a:t>
            </a:r>
            <a:r>
              <a:rPr lang="en-GB" dirty="0"/>
              <a:t> </a:t>
            </a:r>
            <a:r>
              <a:rPr lang="en-GB" dirty="0">
                <a:solidFill>
                  <a:srgbClr val="FF0000"/>
                </a:solidFill>
              </a:rPr>
              <a:t>An orchid is described </a:t>
            </a:r>
            <a:r>
              <a:rPr lang="en-GB" dirty="0"/>
              <a:t>as being </a:t>
            </a:r>
            <a:r>
              <a:rPr lang="en-GB" dirty="0">
                <a:solidFill>
                  <a:srgbClr val="0070C0"/>
                </a:solidFill>
              </a:rPr>
              <a:t>‘like an octopus’</a:t>
            </a:r>
            <a:r>
              <a:rPr lang="en-GB" dirty="0"/>
              <a:t> this illustrates ….</a:t>
            </a:r>
          </a:p>
        </p:txBody>
      </p:sp>
    </p:spTree>
    <p:extLst>
      <p:ext uri="{BB962C8B-B14F-4D97-AF65-F5344CB8AC3E}">
        <p14:creationId xmlns:p14="http://schemas.microsoft.com/office/powerpoint/2010/main" val="81522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064896" cy="1498178"/>
          </a:xfrm>
        </p:spPr>
        <p:txBody>
          <a:bodyPr>
            <a:noAutofit/>
          </a:bodyPr>
          <a:lstStyle/>
          <a:p>
            <a:r>
              <a:rPr lang="en-GB" sz="3200" dirty="0"/>
              <a:t>Self assessment: Look at your answer with a partner and critique their answer. Use </a:t>
            </a:r>
            <a:r>
              <a:rPr lang="en-GB" sz="3200" b="1" i="1" dirty="0">
                <a:solidFill>
                  <a:srgbClr val="00B050"/>
                </a:solidFill>
              </a:rPr>
              <a:t>green pen </a:t>
            </a:r>
            <a:r>
              <a:rPr lang="en-GB" sz="3200" dirty="0"/>
              <a:t>to write your feedback.</a:t>
            </a:r>
          </a:p>
        </p:txBody>
      </p:sp>
      <p:sp>
        <p:nvSpPr>
          <p:cNvPr id="3" name="Content Placeholder 2"/>
          <p:cNvSpPr>
            <a:spLocks noGrp="1"/>
          </p:cNvSpPr>
          <p:nvPr>
            <p:ph idx="1"/>
          </p:nvPr>
        </p:nvSpPr>
        <p:spPr>
          <a:xfrm>
            <a:off x="1919536" y="2034774"/>
            <a:ext cx="7620000" cy="4562578"/>
          </a:xfrm>
          <a:solidFill>
            <a:schemeClr val="accent2">
              <a:lumMod val="20000"/>
              <a:lumOff val="80000"/>
            </a:schemeClr>
          </a:solidFill>
        </p:spPr>
        <p:txBody>
          <a:bodyPr>
            <a:normAutofit/>
          </a:bodyPr>
          <a:lstStyle/>
          <a:p>
            <a:r>
              <a:rPr lang="en-GB" sz="3200" b="1" dirty="0"/>
              <a:t>Have you used </a:t>
            </a:r>
            <a:r>
              <a:rPr lang="en-GB" sz="3200" b="1" dirty="0">
                <a:solidFill>
                  <a:srgbClr val="FF0000"/>
                </a:solidFill>
              </a:rPr>
              <a:t>P</a:t>
            </a:r>
            <a:r>
              <a:rPr lang="en-GB" sz="3200" b="1" dirty="0"/>
              <a:t>.</a:t>
            </a:r>
            <a:r>
              <a:rPr lang="en-GB" sz="3200" b="1" dirty="0">
                <a:solidFill>
                  <a:srgbClr val="0070C0"/>
                </a:solidFill>
              </a:rPr>
              <a:t>E</a:t>
            </a:r>
            <a:r>
              <a:rPr lang="en-GB" sz="3200" b="1" dirty="0"/>
              <a:t>.</a:t>
            </a:r>
            <a:r>
              <a:rPr lang="en-GB" sz="3200" b="1" dirty="0">
                <a:solidFill>
                  <a:srgbClr val="00B050"/>
                </a:solidFill>
              </a:rPr>
              <a:t>T</a:t>
            </a:r>
            <a:r>
              <a:rPr lang="en-GB" sz="3200" b="1" dirty="0"/>
              <a:t>.</a:t>
            </a:r>
            <a:r>
              <a:rPr lang="en-GB" sz="3200" b="1" dirty="0">
                <a:solidFill>
                  <a:srgbClr val="7030A0"/>
                </a:solidFill>
              </a:rPr>
              <a:t>E</a:t>
            </a:r>
            <a:r>
              <a:rPr lang="en-GB" sz="3200" b="1" dirty="0"/>
              <a:t>.</a:t>
            </a:r>
            <a:r>
              <a:rPr lang="en-GB" sz="3200" b="1" dirty="0">
                <a:solidFill>
                  <a:srgbClr val="FFC000"/>
                </a:solidFill>
              </a:rPr>
              <a:t>R</a:t>
            </a:r>
            <a:r>
              <a:rPr lang="en-GB" sz="3200" b="1" dirty="0"/>
              <a:t>.  (</a:t>
            </a:r>
            <a:r>
              <a:rPr lang="en-GB" sz="3200" b="1" dirty="0">
                <a:solidFill>
                  <a:srgbClr val="FF0000"/>
                </a:solidFill>
              </a:rPr>
              <a:t>Point</a:t>
            </a:r>
            <a:r>
              <a:rPr lang="en-GB" sz="3200" b="1" dirty="0"/>
              <a:t>, </a:t>
            </a:r>
            <a:r>
              <a:rPr lang="en-GB" sz="3200" b="1" dirty="0">
                <a:solidFill>
                  <a:srgbClr val="0070C0"/>
                </a:solidFill>
              </a:rPr>
              <a:t>Evidence</a:t>
            </a:r>
            <a:r>
              <a:rPr lang="en-GB" sz="3200" b="1" dirty="0"/>
              <a:t>, </a:t>
            </a:r>
            <a:r>
              <a:rPr lang="en-GB" sz="3200" b="1" dirty="0">
                <a:solidFill>
                  <a:srgbClr val="00B050"/>
                </a:solidFill>
              </a:rPr>
              <a:t>Terminology</a:t>
            </a:r>
            <a:r>
              <a:rPr lang="en-GB" b="1" dirty="0"/>
              <a:t>, </a:t>
            </a:r>
            <a:r>
              <a:rPr lang="en-GB" sz="3200" b="1" dirty="0">
                <a:solidFill>
                  <a:srgbClr val="7030A0"/>
                </a:solidFill>
              </a:rPr>
              <a:t>Effect/Explanation</a:t>
            </a:r>
            <a:r>
              <a:rPr lang="en-GB" sz="3200" b="1" dirty="0"/>
              <a:t>, </a:t>
            </a:r>
            <a:r>
              <a:rPr lang="en-GB" sz="3200" b="1" dirty="0">
                <a:solidFill>
                  <a:srgbClr val="FFC000"/>
                </a:solidFill>
              </a:rPr>
              <a:t>Reader</a:t>
            </a:r>
            <a:r>
              <a:rPr lang="en-GB" sz="3200" b="1" dirty="0"/>
              <a:t>)</a:t>
            </a:r>
          </a:p>
          <a:p>
            <a:r>
              <a:rPr lang="en-GB" sz="3200" b="1" dirty="0"/>
              <a:t>Have you used specific subject terminology i.e. verbs, adjective, complex sentence etc. and explained their effect?</a:t>
            </a:r>
          </a:p>
          <a:p>
            <a:r>
              <a:rPr lang="en-GB" sz="3200" b="1" dirty="0"/>
              <a:t>Does your response explore and explain the language choices?</a:t>
            </a:r>
          </a:p>
          <a:p>
            <a:r>
              <a:rPr lang="en-GB" sz="3200" b="1" dirty="0"/>
              <a:t>GIVE Yourself a target how can you improve.</a:t>
            </a:r>
            <a:endParaRPr lang="en-GB" dirty="0"/>
          </a:p>
        </p:txBody>
      </p:sp>
    </p:spTree>
    <p:extLst>
      <p:ext uri="{BB962C8B-B14F-4D97-AF65-F5344CB8AC3E}">
        <p14:creationId xmlns:p14="http://schemas.microsoft.com/office/powerpoint/2010/main" val="2766529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064896" cy="1498178"/>
          </a:xfrm>
        </p:spPr>
        <p:txBody>
          <a:bodyPr>
            <a:noAutofit/>
          </a:bodyPr>
          <a:lstStyle/>
          <a:p>
            <a:r>
              <a:rPr lang="en-GB" sz="3200" dirty="0"/>
              <a:t>Peer assessment: Swap your answer with a partner and critique their answer. Use </a:t>
            </a:r>
            <a:r>
              <a:rPr lang="en-GB" sz="3200" b="1" i="1" dirty="0">
                <a:solidFill>
                  <a:srgbClr val="00B050"/>
                </a:solidFill>
              </a:rPr>
              <a:t>green pen </a:t>
            </a:r>
            <a:r>
              <a:rPr lang="en-GB" sz="3200" dirty="0"/>
              <a:t>to write your feedback.</a:t>
            </a:r>
          </a:p>
        </p:txBody>
      </p:sp>
      <p:sp>
        <p:nvSpPr>
          <p:cNvPr id="3" name="Content Placeholder 2"/>
          <p:cNvSpPr>
            <a:spLocks noGrp="1"/>
          </p:cNvSpPr>
          <p:nvPr>
            <p:ph idx="1"/>
          </p:nvPr>
        </p:nvSpPr>
        <p:spPr>
          <a:xfrm>
            <a:off x="1919536" y="2034774"/>
            <a:ext cx="7620000" cy="4562578"/>
          </a:xfrm>
          <a:solidFill>
            <a:schemeClr val="accent2">
              <a:lumMod val="20000"/>
              <a:lumOff val="80000"/>
            </a:schemeClr>
          </a:solidFill>
        </p:spPr>
        <p:txBody>
          <a:bodyPr>
            <a:normAutofit fontScale="92500" lnSpcReduction="10000"/>
          </a:bodyPr>
          <a:lstStyle/>
          <a:p>
            <a:r>
              <a:rPr lang="en-GB" sz="3200" b="1" dirty="0"/>
              <a:t>Have they used </a:t>
            </a:r>
            <a:r>
              <a:rPr lang="en-GB" sz="3200" b="1" dirty="0">
                <a:solidFill>
                  <a:srgbClr val="FF0000"/>
                </a:solidFill>
              </a:rPr>
              <a:t>P</a:t>
            </a:r>
            <a:r>
              <a:rPr lang="en-GB" sz="3200" b="1" dirty="0"/>
              <a:t>.</a:t>
            </a:r>
            <a:r>
              <a:rPr lang="en-GB" sz="3200" b="1" dirty="0">
                <a:solidFill>
                  <a:srgbClr val="0070C0"/>
                </a:solidFill>
              </a:rPr>
              <a:t>E</a:t>
            </a:r>
            <a:r>
              <a:rPr lang="en-GB" sz="3200" b="1" dirty="0"/>
              <a:t>.</a:t>
            </a:r>
            <a:r>
              <a:rPr lang="en-GB" sz="3200" b="1" dirty="0">
                <a:solidFill>
                  <a:srgbClr val="00B050"/>
                </a:solidFill>
              </a:rPr>
              <a:t>T</a:t>
            </a:r>
            <a:r>
              <a:rPr lang="en-GB" sz="3200" b="1" dirty="0"/>
              <a:t>.</a:t>
            </a:r>
            <a:r>
              <a:rPr lang="en-GB" sz="3200" b="1" dirty="0">
                <a:solidFill>
                  <a:srgbClr val="7030A0"/>
                </a:solidFill>
              </a:rPr>
              <a:t>E</a:t>
            </a:r>
            <a:r>
              <a:rPr lang="en-GB" sz="3200" b="1" dirty="0"/>
              <a:t>.</a:t>
            </a:r>
            <a:r>
              <a:rPr lang="en-GB" sz="3200" b="1" dirty="0">
                <a:solidFill>
                  <a:srgbClr val="FFC000"/>
                </a:solidFill>
              </a:rPr>
              <a:t>R</a:t>
            </a:r>
            <a:r>
              <a:rPr lang="en-GB" sz="3200" b="1" dirty="0"/>
              <a:t>.  (</a:t>
            </a:r>
            <a:r>
              <a:rPr lang="en-GB" sz="3200" b="1" dirty="0">
                <a:solidFill>
                  <a:srgbClr val="FF0000"/>
                </a:solidFill>
              </a:rPr>
              <a:t>Point</a:t>
            </a:r>
            <a:r>
              <a:rPr lang="en-GB" sz="3200" b="1" dirty="0"/>
              <a:t>, </a:t>
            </a:r>
            <a:r>
              <a:rPr lang="en-GB" sz="3200" b="1" dirty="0">
                <a:solidFill>
                  <a:srgbClr val="0070C0"/>
                </a:solidFill>
              </a:rPr>
              <a:t>Evidence</a:t>
            </a:r>
            <a:r>
              <a:rPr lang="en-GB" sz="3200" b="1" dirty="0"/>
              <a:t>, </a:t>
            </a:r>
            <a:r>
              <a:rPr lang="en-GB" sz="3200" b="1" dirty="0">
                <a:solidFill>
                  <a:srgbClr val="00B050"/>
                </a:solidFill>
              </a:rPr>
              <a:t>Terminology</a:t>
            </a:r>
            <a:r>
              <a:rPr lang="en-GB" b="1" dirty="0"/>
              <a:t>, </a:t>
            </a:r>
            <a:r>
              <a:rPr lang="en-GB" sz="3200" b="1" dirty="0">
                <a:solidFill>
                  <a:srgbClr val="7030A0"/>
                </a:solidFill>
              </a:rPr>
              <a:t>Effect/Explanation</a:t>
            </a:r>
            <a:r>
              <a:rPr lang="en-GB" sz="3200" b="1" dirty="0"/>
              <a:t>, </a:t>
            </a:r>
            <a:r>
              <a:rPr lang="en-GB" sz="3200" b="1" dirty="0">
                <a:solidFill>
                  <a:srgbClr val="FFC000"/>
                </a:solidFill>
              </a:rPr>
              <a:t>Reader</a:t>
            </a:r>
            <a:r>
              <a:rPr lang="en-GB" sz="3200" b="1" dirty="0"/>
              <a:t>)</a:t>
            </a:r>
          </a:p>
          <a:p>
            <a:r>
              <a:rPr lang="en-GB" sz="3200" b="1" dirty="0"/>
              <a:t>Have they used specific subject terminology i.e. verbs, adjective, complex sentence etc. and explained their effect?</a:t>
            </a:r>
          </a:p>
          <a:p>
            <a:r>
              <a:rPr lang="en-GB" sz="3200" b="1" dirty="0"/>
              <a:t>Does their response explore and explain the language choices?</a:t>
            </a:r>
          </a:p>
          <a:p>
            <a:r>
              <a:rPr lang="en-GB" sz="3200" b="1" dirty="0"/>
              <a:t>GIVE CONSTRUCTIVE FEEDBACK explaining what they have done well and how they can improve – Aim to offer different ideas that will help to gain more marks.</a:t>
            </a:r>
            <a:endParaRPr lang="en-GB" dirty="0"/>
          </a:p>
        </p:txBody>
      </p:sp>
    </p:spTree>
    <p:extLst>
      <p:ext uri="{BB962C8B-B14F-4D97-AF65-F5344CB8AC3E}">
        <p14:creationId xmlns:p14="http://schemas.microsoft.com/office/powerpoint/2010/main" val="365512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843</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GCSE English Paper 1 Question A2</vt:lpstr>
      <vt:lpstr>Starter: Write a sub-heading – Language devices.</vt:lpstr>
      <vt:lpstr>Task: look at the extract from Wide Sargasso Sea– identify language choices that the writer has used. Remember to find and annotate 3- 4 features.</vt:lpstr>
      <vt:lpstr>Task: look at the  extract from Wide Sargasso Sea– identify language choices that the writer has used.  Remember to find and annotate 3-4 features.</vt:lpstr>
      <vt:lpstr>Task: using your annotations write a detailed response for a  question 2 answer. Use the P.E.T.E.R. structure aim for two/three features – two/three paragraphs.  </vt:lpstr>
      <vt:lpstr>Example:</vt:lpstr>
      <vt:lpstr>Self assessment: Look at your answer with a partner and critique their answer. Use green pen to write your feedback.</vt:lpstr>
      <vt:lpstr>Peer assessment: Swap your answer with a partner and critique their answer. Use green pen to write your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English Paper 1 Question A2</dc:title>
  <dc:creator>D Weatherhead</dc:creator>
  <cp:lastModifiedBy>D Weatherhead</cp:lastModifiedBy>
  <cp:revision>1</cp:revision>
  <dcterms:created xsi:type="dcterms:W3CDTF">2020-09-22T07:37:39Z</dcterms:created>
  <dcterms:modified xsi:type="dcterms:W3CDTF">2020-09-22T07:40:22Z</dcterms:modified>
</cp:coreProperties>
</file>