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4" r:id="rId2"/>
    <p:sldId id="276" r:id="rId3"/>
    <p:sldId id="277" r:id="rId4"/>
    <p:sldId id="275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4B157-F6A6-477E-A1AF-13696738B511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38C94-229B-4037-8AA2-9CCDC7375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0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500FA-37A1-45F2-8DB6-A6ACFF8DA1F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32" charset="-128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32" charset="-128"/>
              <a:cs typeface="+mn-cs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41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10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42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0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006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94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3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98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4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36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56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576" y="908720"/>
            <a:ext cx="8208912" cy="2239888"/>
          </a:xfrm>
        </p:spPr>
        <p:txBody>
          <a:bodyPr>
            <a:noAutofit/>
          </a:bodyPr>
          <a:lstStyle/>
          <a:p>
            <a:r>
              <a:rPr lang="en-GB" sz="4800" dirty="0"/>
              <a:t>Boy Tales of Childhood </a:t>
            </a:r>
            <a:r>
              <a:rPr lang="en-GB" sz="3600" dirty="0"/>
              <a:t>by Roald Dahl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7846640" cy="2300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/>
              <a:t>LO: To use persuasive techniques in my writing.</a:t>
            </a:r>
          </a:p>
          <a:p>
            <a:r>
              <a:rPr lang="en-GB" sz="3200" dirty="0"/>
              <a:t>ST: I can choose specific language to influence a reader.</a:t>
            </a:r>
          </a:p>
        </p:txBody>
      </p:sp>
    </p:spTree>
    <p:extLst>
      <p:ext uri="{BB962C8B-B14F-4D97-AF65-F5344CB8AC3E}">
        <p14:creationId xmlns:p14="http://schemas.microsoft.com/office/powerpoint/2010/main" val="10780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859216" cy="2146250"/>
          </a:xfrm>
        </p:spPr>
        <p:txBody>
          <a:bodyPr/>
          <a:lstStyle/>
          <a:p>
            <a:r>
              <a:rPr lang="en-GB" dirty="0"/>
              <a:t>Starter: When have you ever persuaded someone or seen/ read persuasion?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2508581"/>
            <a:ext cx="8820472" cy="20882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sz="6600" dirty="0"/>
              <a:t>In pairs list as many ways as you can.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4797153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4797152"/>
            <a:ext cx="26765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2" y="4624447"/>
            <a:ext cx="1872208" cy="218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84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1626495" y="44625"/>
            <a:ext cx="9036496" cy="71980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3100" b="1" dirty="0"/>
              <a:t>There are many ways to persuade using language.</a:t>
            </a:r>
            <a:br>
              <a:rPr lang="en-GB" altLang="en-US" sz="3100" b="1" dirty="0"/>
            </a:br>
            <a:r>
              <a:rPr lang="en-GB" altLang="en-US" b="1" u="sng" dirty="0"/>
              <a:t>The Persuader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1" y="981076"/>
            <a:ext cx="1438275" cy="5114925"/>
          </a:xfrm>
        </p:spPr>
        <p:txBody>
          <a:bodyPr/>
          <a:lstStyle/>
          <a:p>
            <a:pPr eaLnBrk="1" hangingPunct="1"/>
            <a:r>
              <a:rPr lang="en-GB" altLang="en-US" sz="3000" b="1">
                <a:solidFill>
                  <a:srgbClr val="800040"/>
                </a:solidFill>
              </a:rPr>
              <a:t>P</a:t>
            </a:r>
          </a:p>
          <a:p>
            <a:pPr eaLnBrk="1" hangingPunct="1"/>
            <a:r>
              <a:rPr lang="en-GB" altLang="en-US" sz="3000" b="1">
                <a:solidFill>
                  <a:srgbClr val="800040"/>
                </a:solidFill>
              </a:rPr>
              <a:t>E</a:t>
            </a:r>
          </a:p>
          <a:p>
            <a:pPr eaLnBrk="1" hangingPunct="1"/>
            <a:r>
              <a:rPr lang="en-GB" altLang="en-US" sz="3000" b="1">
                <a:solidFill>
                  <a:srgbClr val="800040"/>
                </a:solidFill>
              </a:rPr>
              <a:t>R</a:t>
            </a:r>
          </a:p>
          <a:p>
            <a:pPr eaLnBrk="1" hangingPunct="1"/>
            <a:r>
              <a:rPr lang="en-GB" altLang="en-US" sz="3000" b="1">
                <a:solidFill>
                  <a:srgbClr val="800040"/>
                </a:solidFill>
              </a:rPr>
              <a:t>S</a:t>
            </a:r>
          </a:p>
          <a:p>
            <a:pPr eaLnBrk="1" hangingPunct="1"/>
            <a:r>
              <a:rPr lang="en-GB" altLang="en-US" sz="3000" b="1">
                <a:solidFill>
                  <a:srgbClr val="800040"/>
                </a:solidFill>
              </a:rPr>
              <a:t>U</a:t>
            </a:r>
          </a:p>
          <a:p>
            <a:pPr eaLnBrk="1" hangingPunct="1"/>
            <a:r>
              <a:rPr lang="en-GB" altLang="en-US" sz="3000" b="1">
                <a:solidFill>
                  <a:srgbClr val="800040"/>
                </a:solidFill>
              </a:rPr>
              <a:t>A</a:t>
            </a:r>
          </a:p>
          <a:p>
            <a:pPr eaLnBrk="1" hangingPunct="1"/>
            <a:r>
              <a:rPr lang="en-GB" altLang="en-US" sz="3000" b="1">
                <a:solidFill>
                  <a:srgbClr val="800040"/>
                </a:solidFill>
              </a:rPr>
              <a:t>D</a:t>
            </a:r>
          </a:p>
          <a:p>
            <a:pPr eaLnBrk="1" hangingPunct="1"/>
            <a:r>
              <a:rPr lang="en-GB" altLang="en-US" sz="3000" b="1">
                <a:solidFill>
                  <a:srgbClr val="800040"/>
                </a:solidFill>
              </a:rPr>
              <a:t>E</a:t>
            </a:r>
          </a:p>
          <a:p>
            <a:pPr eaLnBrk="1" hangingPunct="1"/>
            <a:r>
              <a:rPr lang="en-GB" altLang="en-US" sz="3000" b="1">
                <a:solidFill>
                  <a:srgbClr val="800040"/>
                </a:solidFill>
              </a:rPr>
              <a:t>R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575050" y="981075"/>
            <a:ext cx="6407150" cy="50434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en-US" sz="3000" b="1" dirty="0">
                <a:solidFill>
                  <a:srgbClr val="800040"/>
                </a:solidFill>
              </a:rPr>
              <a:t>P</a:t>
            </a:r>
            <a:r>
              <a:rPr lang="en-GB" altLang="en-US" sz="3000" dirty="0"/>
              <a:t>ersonal Pronouns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3000" b="1" dirty="0">
                <a:solidFill>
                  <a:srgbClr val="800040"/>
                </a:solidFill>
              </a:rPr>
              <a:t>E</a:t>
            </a:r>
            <a:r>
              <a:rPr lang="en-GB" altLang="en-US" sz="3000" dirty="0"/>
              <a:t>motive language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3000" b="1" dirty="0">
                <a:solidFill>
                  <a:srgbClr val="800040"/>
                </a:solidFill>
              </a:rPr>
              <a:t>R</a:t>
            </a:r>
            <a:r>
              <a:rPr lang="en-GB" altLang="en-US" sz="3000" dirty="0"/>
              <a:t>hetorical Questions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3000" b="1" dirty="0">
                <a:solidFill>
                  <a:srgbClr val="800040"/>
                </a:solidFill>
              </a:rPr>
              <a:t>S</a:t>
            </a:r>
            <a:r>
              <a:rPr lang="en-GB" altLang="en-US" sz="3000" dirty="0"/>
              <a:t>tatistics and Facts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3000" b="1" dirty="0">
                <a:solidFill>
                  <a:srgbClr val="800040"/>
                </a:solidFill>
              </a:rPr>
              <a:t>U</a:t>
            </a:r>
            <a:r>
              <a:rPr lang="en-GB" altLang="en-US" sz="3000" dirty="0"/>
              <a:t>se of an authority figure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3000" b="1" dirty="0">
                <a:solidFill>
                  <a:srgbClr val="800040"/>
                </a:solidFill>
              </a:rPr>
              <a:t>A</a:t>
            </a:r>
            <a:r>
              <a:rPr lang="en-GB" altLang="en-US" sz="3000" dirty="0"/>
              <a:t>lliteration and Anecdotes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3000" b="1" dirty="0">
                <a:solidFill>
                  <a:srgbClr val="800040"/>
                </a:solidFill>
              </a:rPr>
              <a:t>D</a:t>
            </a:r>
            <a:r>
              <a:rPr lang="en-GB" altLang="en-US" sz="3000" dirty="0"/>
              <a:t>escription and Imagery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3000" b="1" dirty="0">
                <a:solidFill>
                  <a:srgbClr val="800040"/>
                </a:solidFill>
              </a:rPr>
              <a:t>E</a:t>
            </a:r>
            <a:r>
              <a:rPr lang="en-GB" altLang="en-US" sz="3000" dirty="0"/>
              <a:t>xaggeration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3000" b="1" dirty="0">
                <a:solidFill>
                  <a:srgbClr val="800040"/>
                </a:solidFill>
              </a:rPr>
              <a:t>R</a:t>
            </a:r>
            <a:r>
              <a:rPr lang="en-GB" altLang="en-US" sz="3000" dirty="0"/>
              <a:t>epetition and group of 3</a:t>
            </a:r>
          </a:p>
        </p:txBody>
      </p:sp>
    </p:spTree>
    <p:extLst>
      <p:ext uri="{BB962C8B-B14F-4D97-AF65-F5344CB8AC3E}">
        <p14:creationId xmlns:p14="http://schemas.microsoft.com/office/powerpoint/2010/main" val="93276416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6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6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76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6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6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276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27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98" decel="100000" fill="hold"/>
                                        <p:tgtEl>
                                          <p:spTgt spid="27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98" decel="100000" fill="hold"/>
                                        <p:tgtEl>
                                          <p:spTgt spid="27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98" decel="100000" fill="hold"/>
                                        <p:tgtEl>
                                          <p:spTgt spid="27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7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98" decel="100000" fill="hold"/>
                                        <p:tgtEl>
                                          <p:spTgt spid="27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76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76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98" decel="100000" fill="hold"/>
                                        <p:tgtEl>
                                          <p:spTgt spid="276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76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76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98" decel="100000" fill="hold"/>
                                        <p:tgtEl>
                                          <p:spTgt spid="276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76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6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98" decel="100000" fill="hold"/>
                                        <p:tgtEl>
                                          <p:spTgt spid="276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27656" grpId="0" build="p"/>
      <p:bldP spid="2765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Task: You must create an advertising poster for your new sweet.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800" dirty="0"/>
              <a:t>You need to make it visually attractive.</a:t>
            </a:r>
          </a:p>
          <a:p>
            <a:r>
              <a:rPr lang="en-GB" sz="2800" dirty="0"/>
              <a:t>You must use a range of persuasive techniques.</a:t>
            </a:r>
          </a:p>
          <a:p>
            <a:r>
              <a:rPr lang="en-GB" sz="2800" dirty="0"/>
              <a:t>You must come up with a tag line i.e.: </a:t>
            </a:r>
            <a:r>
              <a:rPr lang="en-GB" sz="2800" i="1" dirty="0"/>
              <a:t>A lighter way to enjoy chocolate, A Mars a day helps you work, rest and play, Get some nuts! Have a break, have a Kit Kat, Taste the rainbow... Etc.</a:t>
            </a:r>
          </a:p>
          <a:p>
            <a:r>
              <a:rPr lang="en-GB" sz="2800" dirty="0"/>
              <a:t>Include the price, weight/size of bar/pack, stockists.</a:t>
            </a:r>
          </a:p>
          <a:p>
            <a:r>
              <a:rPr lang="en-GB" sz="2800" dirty="0"/>
              <a:t>ANY OTHER INFORMATION YOU BELIEVE IS IMPORTANT!</a:t>
            </a:r>
          </a:p>
        </p:txBody>
      </p:sp>
    </p:spTree>
    <p:extLst>
      <p:ext uri="{BB962C8B-B14F-4D97-AF65-F5344CB8AC3E}">
        <p14:creationId xmlns:p14="http://schemas.microsoft.com/office/powerpoint/2010/main" val="372638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Plenary: Share your poster with the class!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1600200"/>
            <a:ext cx="9108504" cy="487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6600" dirty="0"/>
              <a:t>Whose would you buy?</a:t>
            </a:r>
          </a:p>
          <a:p>
            <a:r>
              <a:rPr lang="en-GB" sz="6600" dirty="0"/>
              <a:t>Let’s vote for the best persuasive advertisement!</a:t>
            </a:r>
          </a:p>
        </p:txBody>
      </p:sp>
    </p:spTree>
    <p:extLst>
      <p:ext uri="{BB962C8B-B14F-4D97-AF65-F5344CB8AC3E}">
        <p14:creationId xmlns:p14="http://schemas.microsoft.com/office/powerpoint/2010/main" val="3641605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225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Wingdings</vt:lpstr>
      <vt:lpstr>Clarity</vt:lpstr>
      <vt:lpstr>Boy Tales of Childhood by Roald Dahl</vt:lpstr>
      <vt:lpstr>Starter: When have you ever persuaded someone or seen/ read persuasion? </vt:lpstr>
      <vt:lpstr>There are many ways to persuade using language. The Persuader</vt:lpstr>
      <vt:lpstr>Task: You must create an advertising poster for your new sweet. </vt:lpstr>
      <vt:lpstr>Plenary: Share your poster with the class!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Tales of Childhood by Roald Dahl</dc:title>
  <dc:creator>D Weatherhead</dc:creator>
  <cp:lastModifiedBy>D Weatherhead</cp:lastModifiedBy>
  <cp:revision>1</cp:revision>
  <dcterms:created xsi:type="dcterms:W3CDTF">2020-10-07T13:40:24Z</dcterms:created>
  <dcterms:modified xsi:type="dcterms:W3CDTF">2020-10-07T13:41:34Z</dcterms:modified>
</cp:coreProperties>
</file>