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72" r:id="rId4"/>
    <p:sldId id="273" r:id="rId5"/>
    <p:sldId id="259" r:id="rId6"/>
    <p:sldId id="268" r:id="rId7"/>
    <p:sldId id="262" r:id="rId8"/>
    <p:sldId id="260" r:id="rId9"/>
    <p:sldId id="269" r:id="rId10"/>
    <p:sldId id="261" r:id="rId11"/>
    <p:sldId id="270" r:id="rId12"/>
    <p:sldId id="271" r:id="rId13"/>
    <p:sldId id="266"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34948-C6B1-411A-B79A-7B7523B05EE9}" type="datetimeFigureOut">
              <a:rPr lang="en-GB" smtClean="0"/>
              <a:t>31/10/2020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FB29D-82E1-44BA-92F2-AC4FB5E97A43}" type="slidenum">
              <a:rPr lang="en-GB" smtClean="0"/>
              <a:t>‹#›</a:t>
            </a:fld>
            <a:endParaRPr lang="en-GB"/>
          </a:p>
        </p:txBody>
      </p:sp>
    </p:spTree>
    <p:extLst>
      <p:ext uri="{BB962C8B-B14F-4D97-AF65-F5344CB8AC3E}">
        <p14:creationId xmlns:p14="http://schemas.microsoft.com/office/powerpoint/2010/main" val="174545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 sheet if needed</a:t>
            </a:r>
          </a:p>
        </p:txBody>
      </p:sp>
      <p:sp>
        <p:nvSpPr>
          <p:cNvPr id="4" name="Slide Number Placeholder 3"/>
          <p:cNvSpPr>
            <a:spLocks noGrp="1"/>
          </p:cNvSpPr>
          <p:nvPr>
            <p:ph type="sldNum" sz="quarter" idx="10"/>
          </p:nvPr>
        </p:nvSpPr>
        <p:spPr/>
        <p:txBody>
          <a:bodyPr/>
          <a:lstStyle/>
          <a:p>
            <a:fld id="{9C1FB29D-82E1-44BA-92F2-AC4FB5E97A43}" type="slidenum">
              <a:rPr lang="en-GB" smtClean="0"/>
              <a:t>6</a:t>
            </a:fld>
            <a:endParaRPr lang="en-GB"/>
          </a:p>
        </p:txBody>
      </p:sp>
    </p:spTree>
    <p:extLst>
      <p:ext uri="{BB962C8B-B14F-4D97-AF65-F5344CB8AC3E}">
        <p14:creationId xmlns:p14="http://schemas.microsoft.com/office/powerpoint/2010/main" val="368177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a:t>
            </a:r>
            <a:r>
              <a:rPr lang="en-GB" baseline="0" dirty="0"/>
              <a:t> sheet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9</a:t>
            </a:fld>
            <a:endParaRPr lang="en-GB"/>
          </a:p>
        </p:txBody>
      </p:sp>
    </p:spTree>
    <p:extLst>
      <p:ext uri="{BB962C8B-B14F-4D97-AF65-F5344CB8AC3E}">
        <p14:creationId xmlns:p14="http://schemas.microsoft.com/office/powerpoint/2010/main" val="2073839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11</a:t>
            </a:fld>
            <a:endParaRPr lang="en-GB"/>
          </a:p>
        </p:txBody>
      </p:sp>
    </p:spTree>
    <p:extLst>
      <p:ext uri="{BB962C8B-B14F-4D97-AF65-F5344CB8AC3E}">
        <p14:creationId xmlns:p14="http://schemas.microsoft.com/office/powerpoint/2010/main" val="274866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a:t>
            </a:r>
            <a:r>
              <a:rPr lang="en-GB" baseline="0"/>
              <a:t>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12</a:t>
            </a:fld>
            <a:endParaRPr lang="en-GB"/>
          </a:p>
        </p:txBody>
      </p:sp>
    </p:spTree>
    <p:extLst>
      <p:ext uri="{BB962C8B-B14F-4D97-AF65-F5344CB8AC3E}">
        <p14:creationId xmlns:p14="http://schemas.microsoft.com/office/powerpoint/2010/main" val="3114534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Alternative Homework</a:t>
            </a:r>
          </a:p>
        </p:txBody>
      </p:sp>
      <p:sp>
        <p:nvSpPr>
          <p:cNvPr id="4" name="Slide Number Placeholder 3"/>
          <p:cNvSpPr>
            <a:spLocks noGrp="1"/>
          </p:cNvSpPr>
          <p:nvPr>
            <p:ph type="sldNum" sz="quarter" idx="5"/>
          </p:nvPr>
        </p:nvSpPr>
        <p:spPr/>
        <p:txBody>
          <a:bodyPr/>
          <a:lstStyle/>
          <a:p>
            <a:fld id="{9C1FB29D-82E1-44BA-92F2-AC4FB5E97A43}" type="slidenum">
              <a:rPr lang="en-GB" smtClean="0"/>
              <a:t>13</a:t>
            </a:fld>
            <a:endParaRPr lang="en-GB"/>
          </a:p>
        </p:txBody>
      </p:sp>
    </p:spTree>
    <p:extLst>
      <p:ext uri="{BB962C8B-B14F-4D97-AF65-F5344CB8AC3E}">
        <p14:creationId xmlns:p14="http://schemas.microsoft.com/office/powerpoint/2010/main" val="9865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85203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55449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60555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12420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077233-17DC-4C11-BF1E-10212A2EC69C}" type="datetimeFigureOut">
              <a:rPr lang="en-GB" smtClean="0"/>
              <a:t>31/10/2020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6571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077233-17DC-4C11-BF1E-10212A2EC69C}" type="datetimeFigureOut">
              <a:rPr lang="en-GB" smtClean="0"/>
              <a:t>31/10/2020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5413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077233-17DC-4C11-BF1E-10212A2EC69C}" type="datetimeFigureOut">
              <a:rPr lang="en-GB" smtClean="0"/>
              <a:t>31/10/2020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31424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077233-17DC-4C11-BF1E-10212A2EC69C}" type="datetimeFigureOut">
              <a:rPr lang="en-GB" smtClean="0"/>
              <a:t>31/10/2020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61916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77233-17DC-4C11-BF1E-10212A2EC69C}" type="datetimeFigureOut">
              <a:rPr lang="en-GB" smtClean="0"/>
              <a:t>31/10/2020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13972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31/10/2020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73843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31/10/2020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87678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77233-17DC-4C11-BF1E-10212A2EC69C}" type="datetimeFigureOut">
              <a:rPr lang="en-GB" smtClean="0"/>
              <a:t>31/10/2020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78DE-34A1-4BBE-A14E-17578069D0E1}" type="slidenum">
              <a:rPr lang="en-GB" smtClean="0"/>
              <a:t>‹#›</a:t>
            </a:fld>
            <a:endParaRPr lang="en-GB"/>
          </a:p>
        </p:txBody>
      </p:sp>
    </p:spTree>
    <p:extLst>
      <p:ext uri="{BB962C8B-B14F-4D97-AF65-F5344CB8AC3E}">
        <p14:creationId xmlns:p14="http://schemas.microsoft.com/office/powerpoint/2010/main" val="11967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THREE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234827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50"/>
            <a:ext cx="12190413" cy="430556"/>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YOUR TASK: YOUR CHOICE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791334" y="2066144"/>
            <a:ext cx="3709116" cy="2571735"/>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use the weather to establish the mood and atmosphere at the beginning of the novel?</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8" name="Rectangle 7"/>
          <p:cNvSpPr/>
          <p:nvPr/>
        </p:nvSpPr>
        <p:spPr>
          <a:xfrm>
            <a:off x="4626521" y="2084229"/>
            <a:ext cx="3709116" cy="257173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present Scrooge as a cold character?</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 </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419084" y="1158308"/>
            <a:ext cx="3709116" cy="470623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i="1" dirty="0">
              <a:latin typeface="Century Gothic" panose="020B0502020202020204" pitchFamily="34" charset="0"/>
            </a:endParaRPr>
          </a:p>
          <a:p>
            <a:pPr algn="ctr"/>
            <a:r>
              <a:rPr lang="en-GB" sz="1600" i="1" dirty="0">
                <a:latin typeface="Century Gothic" panose="020B0502020202020204" pitchFamily="34" charset="0"/>
              </a:rPr>
              <a:t>‘The power of light and music to shine through the winter gloom is a visual way of showing the moral of this story. It suggests that even though cruelty seems to reign, the goodness embodied by the Christmas message can always find a way through, through the fog, through the keyhole. Scrooge, however, aggressively fights it off.’</a:t>
            </a:r>
          </a:p>
          <a:p>
            <a:pPr algn="ctr"/>
            <a:endParaRPr lang="en-GB" sz="1600" i="1" dirty="0">
              <a:latin typeface="Century Gothic" panose="020B0502020202020204" pitchFamily="34" charset="0"/>
            </a:endParaRPr>
          </a:p>
          <a:p>
            <a:pPr algn="ctr"/>
            <a:r>
              <a:rPr lang="en-GB" sz="1600" b="1" dirty="0">
                <a:latin typeface="Century Gothic" panose="020B0502020202020204" pitchFamily="34" charset="0"/>
              </a:rPr>
              <a:t>Where can you find evidence to support this idea in the section we have read?</a:t>
            </a:r>
          </a:p>
          <a:p>
            <a:pPr algn="ctr"/>
            <a:endParaRPr lang="en-GB" sz="1600" b="1" dirty="0">
              <a:latin typeface="Century Gothic" panose="020B0502020202020204" pitchFamily="34" charset="0"/>
            </a:endParaRPr>
          </a:p>
          <a:p>
            <a:pPr algn="ctr"/>
            <a:r>
              <a:rPr lang="en-GB" sz="1600" b="1" dirty="0">
                <a:latin typeface="Century Gothic" panose="020B0502020202020204" pitchFamily="34" charset="0"/>
              </a:rPr>
              <a:t>Look for images of colour, light or warmth – literal or metaphorical. Write these down in your book.</a:t>
            </a: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4" name="Right Arrow 3"/>
          <p:cNvSpPr/>
          <p:nvPr/>
        </p:nvSpPr>
        <p:spPr>
          <a:xfrm>
            <a:off x="1524000" y="458312"/>
            <a:ext cx="9164391" cy="816696"/>
          </a:xfrm>
          <a:prstGeom prst="rightArrow">
            <a:avLst/>
          </a:prstGeom>
          <a:ln w="28575">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latin typeface="Century Gothic" panose="020B0502020202020204" pitchFamily="34" charset="0"/>
              </a:rPr>
              <a:t>INCREASING CHALLENGE</a:t>
            </a:r>
          </a:p>
        </p:txBody>
      </p:sp>
      <p:pic>
        <p:nvPicPr>
          <p:cNvPr id="11" name="Picture 2"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r="82676" b="50116"/>
          <a:stretch/>
        </p:blipFill>
        <p:spPr bwMode="auto">
          <a:xfrm>
            <a:off x="1437495" y="1353702"/>
            <a:ext cx="539470" cy="8823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18628" r="61162" b="51520"/>
          <a:stretch/>
        </p:blipFill>
        <p:spPr bwMode="auto">
          <a:xfrm>
            <a:off x="5054040" y="1337367"/>
            <a:ext cx="727435" cy="9911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37828" r="40277" b="49148"/>
          <a:stretch/>
        </p:blipFill>
        <p:spPr bwMode="auto">
          <a:xfrm>
            <a:off x="7984096" y="873603"/>
            <a:ext cx="703083" cy="92752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425012" y="173765"/>
            <a:ext cx="1748107" cy="400110"/>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AO1/AO2/AO3</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10" name="TextBox 9">
            <a:extLst>
              <a:ext uri="{FF2B5EF4-FFF2-40B4-BE49-F238E27FC236}">
                <a16:creationId xmlns:a16="http://schemas.microsoft.com/office/drawing/2014/main" id="{C0327330-145A-4A7B-9288-BA81A1411CCA}"/>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13593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63013" y="358830"/>
            <a:ext cx="11356677" cy="58288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400" dirty="0">
                <a:latin typeface="Century Gothic" panose="020B0502020202020204" pitchFamily="34" charset="0"/>
              </a:rPr>
              <a:t>Dickens presents Scrooge as a character who doesn’t care about anyone else. He is only worried about looking after his business so that he continues making money. When he is asked to give money to the  poor he suggests that there are workhouses they can go to. When he is told that some of them would rather die than go to a workhouse, he says:</a:t>
            </a:r>
          </a:p>
          <a:p>
            <a:endParaRPr lang="en-GB" sz="2400" dirty="0">
              <a:latin typeface="Century Gothic" panose="020B0502020202020204" pitchFamily="34" charset="0"/>
            </a:endParaRPr>
          </a:p>
          <a:p>
            <a:r>
              <a:rPr lang="en-GB" sz="2400" i="1" dirty="0">
                <a:latin typeface="Century Gothic" panose="020B0502020202020204" pitchFamily="34" charset="0"/>
              </a:rPr>
              <a:t>‘If they would rather die,’ said Scrooge, ‘they had better do it and decrease the surplus population.’</a:t>
            </a:r>
          </a:p>
          <a:p>
            <a:endParaRPr lang="en-GB" sz="2400" i="1" dirty="0">
              <a:latin typeface="Century Gothic" panose="020B0502020202020204" pitchFamily="34" charset="0"/>
            </a:endParaRPr>
          </a:p>
          <a:p>
            <a:r>
              <a:rPr lang="en-GB" sz="2400" dirty="0">
                <a:latin typeface="Century Gothic" panose="020B0502020202020204" pitchFamily="34" charset="0"/>
              </a:rPr>
              <a:t>This shows how cold and unfeeling he is. The words ‘better do it’ suggests that he feels no concern that people would prefer death to a workhouse. It almost sounds as if he is encouraging them. He even sees it as a positive thing as it means there would be no ‘surplus’ of people. </a:t>
            </a:r>
          </a:p>
        </p:txBody>
      </p:sp>
      <p:sp>
        <p:nvSpPr>
          <p:cNvPr id="6" name="Title 1">
            <a:extLst>
              <a:ext uri="{FF2B5EF4-FFF2-40B4-BE49-F238E27FC236}">
                <a16:creationId xmlns:a16="http://schemas.microsoft.com/office/drawing/2014/main" id="{367024A5-4140-47E9-B948-8B3D9D67AF8C}"/>
              </a:ext>
            </a:extLst>
          </p:cNvPr>
          <p:cNvSpPr txBox="1">
            <a:spLocks/>
          </p:cNvSpPr>
          <p:nvPr/>
        </p:nvSpPr>
        <p:spPr>
          <a:xfrm>
            <a:off x="17184" y="5901778"/>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5" name="Title 1"/>
          <p:cNvSpPr txBox="1">
            <a:spLocks/>
          </p:cNvSpPr>
          <p:nvPr/>
        </p:nvSpPr>
        <p:spPr>
          <a:xfrm>
            <a:off x="835323" y="159949"/>
            <a:ext cx="11356677"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800" dirty="0">
                <a:solidFill>
                  <a:prstClr val="black"/>
                </a:solidFill>
                <a:latin typeface="Berlin Sans FB" panose="020E0602020502020306" pitchFamily="34" charset="0"/>
              </a:rPr>
              <a:t>HOW DOES DICKENS PRESENT SCROOGE AS A COLD CHARACTER</a:t>
            </a:r>
            <a:r>
              <a:rPr lang="en-GB" sz="3200" dirty="0">
                <a:solidFill>
                  <a:prstClr val="black"/>
                </a:solidFill>
                <a:latin typeface="Berlin Sans FB" panose="020E0602020502020306" pitchFamily="34" charset="0"/>
              </a:rPr>
              <a:t>?</a:t>
            </a:r>
            <a:endParaRPr kumimoji="0" lang="en-GB" sz="1400" b="0" i="0" u="none" strike="noStrike" kern="1200" cap="none" spc="0" normalizeH="0" baseline="0" noProof="0" dirty="0">
              <a:ln>
                <a:noFill/>
              </a:ln>
              <a:solidFill>
                <a:prstClr val="black"/>
              </a:solidFill>
              <a:effectLst/>
              <a:uLnTx/>
              <a:uFillTx/>
              <a:latin typeface="Open Sans"/>
            </a:endParaRPr>
          </a:p>
        </p:txBody>
      </p:sp>
      <p:sp>
        <p:nvSpPr>
          <p:cNvPr id="4" name="TextBox 3">
            <a:extLst>
              <a:ext uri="{FF2B5EF4-FFF2-40B4-BE49-F238E27FC236}">
                <a16:creationId xmlns:a16="http://schemas.microsoft.com/office/drawing/2014/main" id="{07E5F23F-C404-40EC-9B60-EDD668C24B65}"/>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Model Answer</a:t>
            </a:r>
          </a:p>
        </p:txBody>
      </p:sp>
    </p:spTree>
    <p:extLst>
      <p:ext uri="{BB962C8B-B14F-4D97-AF65-F5344CB8AC3E}">
        <p14:creationId xmlns:p14="http://schemas.microsoft.com/office/powerpoint/2010/main" val="89302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780618"/>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HOW DOES DICKENS PRESENT SCROOGE AS A COLD CHARACTER?</a:t>
            </a:r>
          </a:p>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WRITING FRAME</a:t>
            </a:r>
            <a:endParaRPr kumimoji="0" lang="en-GB" sz="11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767790" y="940567"/>
            <a:ext cx="11422623" cy="545276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800" dirty="0">
                <a:latin typeface="Century Gothic" panose="020B0502020202020204" pitchFamily="34" charset="0"/>
              </a:rPr>
              <a:t>Dickens presents Scrooge as ………………….. This is particularly clear when  he is talking to Bob Cratchit about having Christmas day off work. He says:</a:t>
            </a:r>
          </a:p>
          <a:p>
            <a:endParaRPr lang="en-GB" sz="2800" dirty="0">
              <a:latin typeface="Century Gothic" panose="020B0502020202020204" pitchFamily="34" charset="0"/>
            </a:endParaRPr>
          </a:p>
          <a:p>
            <a:r>
              <a:rPr lang="en-GB" sz="2800" dirty="0">
                <a:latin typeface="Century Gothic" panose="020B0502020202020204" pitchFamily="34" charset="0"/>
              </a:rPr>
              <a:t>     ‘You’ll want all day tomorrow, I suppose?’</a:t>
            </a:r>
          </a:p>
          <a:p>
            <a:endParaRPr lang="en-GB" sz="2800" dirty="0">
              <a:latin typeface="Century Gothic" panose="020B0502020202020204" pitchFamily="34" charset="0"/>
            </a:endParaRPr>
          </a:p>
          <a:p>
            <a:r>
              <a:rPr lang="en-GB" sz="2800" dirty="0">
                <a:latin typeface="Century Gothic" panose="020B0502020202020204" pitchFamily="34" charset="0"/>
              </a:rPr>
              <a:t>This gives us the impression that…………………………………………</a:t>
            </a:r>
          </a:p>
          <a:p>
            <a:r>
              <a:rPr lang="en-GB" sz="2800" dirty="0">
                <a:latin typeface="Century Gothic" panose="020B0502020202020204" pitchFamily="34" charset="0"/>
              </a:rPr>
              <a:t>The words ‘I suppose’ suggest that…………………………………………</a:t>
            </a:r>
          </a:p>
          <a:p>
            <a:r>
              <a:rPr lang="en-GB" sz="2800" dirty="0">
                <a:latin typeface="Century Gothic" panose="020B0502020202020204" pitchFamily="34" charset="0"/>
              </a:rPr>
              <a:t>Overall, this creates the impression that Scrooge is…………….</a:t>
            </a:r>
          </a:p>
          <a:p>
            <a:r>
              <a:rPr lang="en-GB" sz="2800" dirty="0">
                <a:latin typeface="Century Gothic" panose="020B0502020202020204" pitchFamily="34" charset="0"/>
              </a:rPr>
              <a:t> </a:t>
            </a:r>
          </a:p>
        </p:txBody>
      </p:sp>
      <p:sp>
        <p:nvSpPr>
          <p:cNvPr id="4" name="TextBox 3">
            <a:extLst>
              <a:ext uri="{FF2B5EF4-FFF2-40B4-BE49-F238E27FC236}">
                <a16:creationId xmlns:a16="http://schemas.microsoft.com/office/drawing/2014/main" id="{82D6D1DB-4C95-40F2-8F85-375684C0B1CB}"/>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Writing Task</a:t>
            </a:r>
          </a:p>
        </p:txBody>
      </p:sp>
      <p:sp>
        <p:nvSpPr>
          <p:cNvPr id="6" name="Title 1">
            <a:extLst>
              <a:ext uri="{FF2B5EF4-FFF2-40B4-BE49-F238E27FC236}">
                <a16:creationId xmlns:a16="http://schemas.microsoft.com/office/drawing/2014/main" id="{156AB0F8-C01B-4135-B3C4-A9300516B945}"/>
              </a:ext>
            </a:extLst>
          </p:cNvPr>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Tree>
    <p:extLst>
      <p:ext uri="{BB962C8B-B14F-4D97-AF65-F5344CB8AC3E}">
        <p14:creationId xmlns:p14="http://schemas.microsoft.com/office/powerpoint/2010/main" val="408978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Extension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707886" y="906827"/>
            <a:ext cx="11356677" cy="47362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Answer one of the following questions as an essay. Aim to write 1 ½ to 2 sides of A4.</a:t>
            </a:r>
          </a:p>
          <a:p>
            <a:pPr algn="ctr"/>
            <a:endParaRPr lang="en-GB" sz="2000" b="1" dirty="0">
              <a:latin typeface="Century Gothic" panose="020B0502020202020204" pitchFamily="34" charset="0"/>
            </a:endParaRPr>
          </a:p>
          <a:p>
            <a:pPr algn="ctr"/>
            <a:r>
              <a:rPr lang="en-GB" sz="2400" b="1" dirty="0">
                <a:latin typeface="Century Gothic" panose="020B0502020202020204" pitchFamily="34" charset="0"/>
              </a:rPr>
              <a:t>EITHER:</a:t>
            </a:r>
          </a:p>
          <a:p>
            <a:pPr marL="514350" indent="-514350" algn="ctr">
              <a:buFont typeface="+mj-lt"/>
              <a:buAutoNum type="arabicPeriod"/>
            </a:pPr>
            <a:r>
              <a:rPr lang="en-GB" sz="2400" dirty="0">
                <a:latin typeface="Century Gothic" panose="020B0502020202020204" pitchFamily="34" charset="0"/>
              </a:rPr>
              <a:t>How does Dickens use descriptions of the cold weather to powerful effect at the beginning of the novel?</a:t>
            </a:r>
          </a:p>
          <a:p>
            <a:pPr algn="ctr"/>
            <a:r>
              <a:rPr lang="en-GB" sz="2400" b="1" dirty="0">
                <a:latin typeface="Century Gothic" panose="020B0502020202020204" pitchFamily="34" charset="0"/>
              </a:rPr>
              <a:t>OR:</a:t>
            </a:r>
          </a:p>
          <a:p>
            <a:pPr algn="ctr"/>
            <a:r>
              <a:rPr lang="en-GB" sz="2400" dirty="0">
                <a:latin typeface="Century Gothic" panose="020B0502020202020204" pitchFamily="34" charset="0"/>
              </a:rPr>
              <a:t>2.   How does Dickens use the idea of coldness at the beginning of the novel?</a:t>
            </a:r>
          </a:p>
          <a:p>
            <a:pPr algn="ctr"/>
            <a:r>
              <a:rPr lang="en-GB" sz="2400" b="1" dirty="0">
                <a:latin typeface="Century Gothic" panose="020B0502020202020204" pitchFamily="34" charset="0"/>
              </a:rPr>
              <a:t>OR:</a:t>
            </a:r>
          </a:p>
          <a:p>
            <a:pPr algn="ctr"/>
            <a:r>
              <a:rPr lang="en-GB" sz="2400" dirty="0">
                <a:latin typeface="Century Gothic" panose="020B0502020202020204" pitchFamily="34" charset="0"/>
              </a:rPr>
              <a:t>(Only choose this if you completed Task 3)</a:t>
            </a:r>
          </a:p>
          <a:p>
            <a:pPr algn="ctr"/>
            <a:r>
              <a:rPr lang="en-GB" sz="2400" dirty="0">
                <a:latin typeface="Century Gothic" panose="020B0502020202020204" pitchFamily="34" charset="0"/>
              </a:rPr>
              <a:t>3.   How and why does Dickens present a contrast between warmth and cold and light and dark at the beginning of the novel?</a:t>
            </a:r>
          </a:p>
        </p:txBody>
      </p:sp>
      <p:sp>
        <p:nvSpPr>
          <p:cNvPr id="4" name="TextBox 3">
            <a:extLst>
              <a:ext uri="{FF2B5EF4-FFF2-40B4-BE49-F238E27FC236}">
                <a16:creationId xmlns:a16="http://schemas.microsoft.com/office/drawing/2014/main" id="{473855A1-3357-4EE2-A19C-16DA1D6167D3}"/>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Extension Task</a:t>
            </a:r>
          </a:p>
        </p:txBody>
      </p:sp>
    </p:spTree>
    <p:extLst>
      <p:ext uri="{BB962C8B-B14F-4D97-AF65-F5344CB8AC3E}">
        <p14:creationId xmlns:p14="http://schemas.microsoft.com/office/powerpoint/2010/main" val="245148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3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The Theme of Coldness in Stave One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845373" y="892828"/>
            <a:ext cx="6593983" cy="2976918"/>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Come up with FIVE synonyms for </a:t>
            </a:r>
            <a:r>
              <a:rPr lang="en-GB" sz="3200" dirty="0">
                <a:latin typeface="Century Gothic" panose="020B0502020202020204" pitchFamily="34" charset="0"/>
              </a:rPr>
              <a:t>‘COLD’ </a:t>
            </a:r>
            <a:r>
              <a:rPr lang="en-GB" sz="2000" dirty="0">
                <a:latin typeface="Century Gothic" panose="020B0502020202020204" pitchFamily="34" charset="0"/>
              </a:rPr>
              <a:t>on your table.</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Now discuss the following with others in your group:</a:t>
            </a:r>
          </a:p>
          <a:p>
            <a:pPr algn="ctr"/>
            <a:endParaRPr lang="en-GB" sz="2000" dirty="0">
              <a:latin typeface="Century Gothic" panose="020B0502020202020204" pitchFamily="34" charset="0"/>
            </a:endParaRPr>
          </a:p>
          <a:p>
            <a:pPr marL="285750" indent="-285750" algn="ctr">
              <a:buFontTx/>
              <a:buChar char="-"/>
            </a:pPr>
            <a:r>
              <a:rPr lang="en-GB" sz="2000" dirty="0">
                <a:latin typeface="Century Gothic" panose="020B0502020202020204" pitchFamily="34" charset="0"/>
              </a:rPr>
              <a:t>How does the idea of coldness link to this text?</a:t>
            </a:r>
          </a:p>
          <a:p>
            <a:pPr marL="285750" indent="-285750" algn="ctr">
              <a:buFontTx/>
              <a:buChar char="-"/>
            </a:pPr>
            <a:r>
              <a:rPr lang="en-GB" sz="2000" dirty="0">
                <a:latin typeface="Century Gothic" panose="020B0502020202020204" pitchFamily="34" charset="0"/>
              </a:rPr>
              <a:t>What do you associate with coldness?</a:t>
            </a:r>
          </a:p>
          <a:p>
            <a:pPr marL="285750" indent="-285750" algn="ctr">
              <a:buFontTx/>
              <a:buChar char="-"/>
            </a:pPr>
            <a:r>
              <a:rPr lang="en-GB" sz="2000" dirty="0">
                <a:latin typeface="Century Gothic" panose="020B0502020202020204" pitchFamily="34" charset="0"/>
              </a:rPr>
              <a:t>What might be the effect of using cold imagery in the novel? </a:t>
            </a:r>
          </a:p>
        </p:txBody>
      </p:sp>
      <p:pic>
        <p:nvPicPr>
          <p:cNvPr id="8"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0042" y="1011589"/>
            <a:ext cx="1891047" cy="189104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O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98490" y="2278574"/>
            <a:ext cx="3068346" cy="21556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GLO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4911" y="4001194"/>
            <a:ext cx="2346178" cy="138805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896450" y="4060951"/>
            <a:ext cx="6593983" cy="164185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Answer the following question in your books:</a:t>
            </a:r>
          </a:p>
          <a:p>
            <a:pPr algn="ctr"/>
            <a:endParaRPr lang="en-GB" sz="1600" dirty="0">
              <a:latin typeface="Century Gothic" panose="020B0502020202020204" pitchFamily="34" charset="0"/>
            </a:endParaRPr>
          </a:p>
          <a:p>
            <a:pPr algn="ctr"/>
            <a:r>
              <a:rPr lang="en-GB" sz="1600" b="1" dirty="0">
                <a:latin typeface="Century Gothic" panose="020B0502020202020204" pitchFamily="34" charset="0"/>
              </a:rPr>
              <a:t>How does Dickens use pathetic fallacy to reflect the miserly, misanthropic characteristics of Scrooge?</a:t>
            </a:r>
          </a:p>
          <a:p>
            <a:pPr algn="ctr"/>
            <a:endParaRPr lang="en-GB" sz="2000" dirty="0">
              <a:latin typeface="Century Gothic" panose="020B0502020202020204" pitchFamily="34" charset="0"/>
            </a:endParaRPr>
          </a:p>
        </p:txBody>
      </p:sp>
      <p:sp>
        <p:nvSpPr>
          <p:cNvPr id="12" name="Rectangle 11"/>
          <p:cNvSpPr/>
          <p:nvPr/>
        </p:nvSpPr>
        <p:spPr>
          <a:xfrm rot="21197344">
            <a:off x="909571" y="3896156"/>
            <a:ext cx="1370184" cy="431600"/>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latin typeface="Berlin Sans FB" panose="020E0602020502020306" pitchFamily="34" charset="0"/>
              </a:rPr>
              <a:t>EXTRA</a:t>
            </a:r>
          </a:p>
          <a:p>
            <a:pPr algn="ctr"/>
            <a:r>
              <a:rPr lang="en-GB" sz="1400" dirty="0">
                <a:latin typeface="Berlin Sans FB" panose="020E0602020502020306" pitchFamily="34" charset="0"/>
              </a:rPr>
              <a:t>CHALLENGE</a:t>
            </a:r>
          </a:p>
        </p:txBody>
      </p:sp>
      <p:sp>
        <p:nvSpPr>
          <p:cNvPr id="13" name="Rectangle 12"/>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
        <p:nvSpPr>
          <p:cNvPr id="4" name="TextBox 3">
            <a:extLst>
              <a:ext uri="{FF2B5EF4-FFF2-40B4-BE49-F238E27FC236}">
                <a16:creationId xmlns:a16="http://schemas.microsoft.com/office/drawing/2014/main" id="{C793E7B5-B4EB-49E9-A8F2-F92E2B3EE233}"/>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46409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MATCH 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83903"/>
            <a:ext cx="12190413" cy="8938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1215450"/>
            <a:ext cx="10689595" cy="4001095"/>
          </a:xfrm>
          <a:prstGeom prst="rect">
            <a:avLst/>
          </a:prstGeom>
          <a:solidFill>
            <a:schemeClr val="bg1"/>
          </a:solidFill>
        </p:spPr>
        <p:txBody>
          <a:bodyPr wrap="square" rtlCol="0">
            <a:spAutoFit/>
          </a:bodyPr>
          <a:lstStyle/>
          <a:p>
            <a:pPr marL="342900" indent="-342900">
              <a:buAutoNum type="arabicPeriod"/>
            </a:pPr>
            <a:r>
              <a:rPr lang="en-GB" sz="3200" b="0" i="0" dirty="0">
                <a:solidFill>
                  <a:srgbClr val="111111"/>
                </a:solidFill>
                <a:effectLst/>
                <a:latin typeface="Roboto"/>
              </a:rPr>
              <a:t>shaking or quivering slightly</a:t>
            </a:r>
          </a:p>
          <a:p>
            <a:pPr marL="342900" indent="-342900">
              <a:buAutoNum type="arabicPeriod"/>
            </a:pPr>
            <a:r>
              <a:rPr lang="en-GB" sz="3200" b="0" i="0" dirty="0">
                <a:solidFill>
                  <a:srgbClr val="111111"/>
                </a:solidFill>
                <a:effectLst/>
                <a:latin typeface="Roboto"/>
              </a:rPr>
              <a:t>having a stout body; somewhat fat (used especially of a man)</a:t>
            </a:r>
          </a:p>
          <a:p>
            <a:pPr marL="342900" indent="-342900">
              <a:buAutoNum type="arabicPeriod"/>
            </a:pPr>
            <a:r>
              <a:rPr lang="en-GB" sz="3200" b="0" i="0" dirty="0">
                <a:solidFill>
                  <a:srgbClr val="111111"/>
                </a:solidFill>
                <a:effectLst/>
                <a:latin typeface="Roboto"/>
              </a:rPr>
              <a:t>having or showing a dislike of other people; unsociable</a:t>
            </a:r>
          </a:p>
          <a:p>
            <a:pPr marL="342900" indent="-342900">
              <a:buAutoNum type="arabicPeriod"/>
            </a:pPr>
            <a:r>
              <a:rPr lang="en-GB" sz="3200" i="0" dirty="0">
                <a:effectLst/>
              </a:rPr>
              <a:t> </a:t>
            </a:r>
            <a:r>
              <a:rPr lang="en-GB" sz="3200" b="0" i="0" dirty="0">
                <a:solidFill>
                  <a:srgbClr val="111111"/>
                </a:solidFill>
                <a:effectLst/>
                <a:latin typeface="Roboto"/>
              </a:rPr>
              <a:t>causing a mood of gloom or depression.</a:t>
            </a:r>
          </a:p>
          <a:p>
            <a:pPr marL="342900" indent="-342900">
              <a:buAutoNum type="arabicPeriod"/>
            </a:pPr>
            <a:endParaRPr lang="en-GB" dirty="0"/>
          </a:p>
          <a:p>
            <a:pPr marL="342900" indent="-342900">
              <a:buAutoNum type="arabicPeriod"/>
            </a:pPr>
            <a:endParaRPr lang="en-GB" dirty="0"/>
          </a:p>
          <a:p>
            <a:endParaRPr lang="en-GB" dirty="0"/>
          </a:p>
          <a:p>
            <a:pPr algn="ctr"/>
            <a:r>
              <a:rPr lang="en-GB" sz="4000" b="1" dirty="0"/>
              <a:t>DISMAL   PORTLY    TREMULOUS    MISANTHROPIC</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CHECK YOUR ANSWERS: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57596"/>
            <a:ext cx="12190413" cy="90880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1015395"/>
            <a:ext cx="10689595" cy="4401205"/>
          </a:xfrm>
          <a:prstGeom prst="rect">
            <a:avLst/>
          </a:prstGeom>
          <a:solidFill>
            <a:schemeClr val="bg1"/>
          </a:solidFill>
        </p:spPr>
        <p:txBody>
          <a:bodyPr wrap="square" rtlCol="0">
            <a:spAutoFit/>
          </a:bodyPr>
          <a:lstStyle/>
          <a:p>
            <a:pPr marL="342900" indent="-342900">
              <a:buAutoNum type="arabicPeriod"/>
            </a:pPr>
            <a:r>
              <a:rPr lang="en-GB" sz="4000" b="1" dirty="0"/>
              <a:t>TREMULOUS: </a:t>
            </a:r>
            <a:r>
              <a:rPr lang="en-GB" sz="4000" b="0" i="0" dirty="0">
                <a:solidFill>
                  <a:srgbClr val="111111"/>
                </a:solidFill>
                <a:effectLst/>
                <a:latin typeface="Roboto"/>
              </a:rPr>
              <a:t>shaking or quivering slightly</a:t>
            </a:r>
          </a:p>
          <a:p>
            <a:pPr marL="342900" indent="-342900">
              <a:buAutoNum type="arabicPeriod"/>
            </a:pPr>
            <a:r>
              <a:rPr lang="en-GB" sz="4000" b="1" dirty="0"/>
              <a:t>PORTLY: </a:t>
            </a:r>
            <a:r>
              <a:rPr lang="en-GB" sz="4000" b="0" i="0" dirty="0">
                <a:solidFill>
                  <a:srgbClr val="111111"/>
                </a:solidFill>
                <a:effectLst/>
                <a:latin typeface="Roboto"/>
              </a:rPr>
              <a:t>having a stout body; somewhat fat (used especially of a man)</a:t>
            </a:r>
          </a:p>
          <a:p>
            <a:pPr marL="342900" indent="-342900">
              <a:buFontTx/>
              <a:buAutoNum type="arabicPeriod"/>
            </a:pPr>
            <a:r>
              <a:rPr lang="en-GB" sz="4000" b="1" dirty="0"/>
              <a:t>MISANTHROPIC: </a:t>
            </a:r>
            <a:r>
              <a:rPr lang="en-GB" sz="4000" b="0" i="0" dirty="0">
                <a:solidFill>
                  <a:srgbClr val="111111"/>
                </a:solidFill>
                <a:effectLst/>
                <a:latin typeface="Roboto"/>
              </a:rPr>
              <a:t>having or showing a dislike of other people; unsociable</a:t>
            </a:r>
          </a:p>
          <a:p>
            <a:pPr marL="342900" indent="-342900">
              <a:buAutoNum type="arabicPeriod"/>
            </a:pPr>
            <a:r>
              <a:rPr lang="en-GB" sz="4000" b="1" dirty="0"/>
              <a:t>DISMAL:</a:t>
            </a:r>
            <a:r>
              <a:rPr lang="en-GB" sz="4000" i="0" dirty="0">
                <a:effectLst/>
              </a:rPr>
              <a:t> </a:t>
            </a:r>
            <a:r>
              <a:rPr lang="en-GB" sz="4000" b="0" i="0" dirty="0">
                <a:solidFill>
                  <a:srgbClr val="111111"/>
                </a:solidFill>
                <a:effectLst/>
                <a:latin typeface="Roboto"/>
              </a:rPr>
              <a:t>causing a mood of gloom or depression.</a:t>
            </a:r>
            <a:endParaRPr lang="en-GB" sz="2400" dirty="0"/>
          </a:p>
        </p:txBody>
      </p:sp>
    </p:spTree>
    <p:extLst>
      <p:ext uri="{BB962C8B-B14F-4D97-AF65-F5344CB8AC3E}">
        <p14:creationId xmlns:p14="http://schemas.microsoft.com/office/powerpoint/2010/main" val="39166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909435" y="919513"/>
            <a:ext cx="5800457" cy="472353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a:p>
            <a:pPr algn="ctr"/>
            <a:r>
              <a:rPr lang="en-GB" sz="2000" b="1" dirty="0">
                <a:latin typeface="Century Gothic" panose="020B0502020202020204" pitchFamily="34" charset="0"/>
              </a:rPr>
              <a:t>TASK ONE: </a:t>
            </a:r>
            <a:r>
              <a:rPr lang="en-GB" sz="2000" dirty="0">
                <a:latin typeface="Century Gothic" panose="020B0502020202020204" pitchFamily="34" charset="0"/>
              </a:rPr>
              <a:t>Draw a line down the middle of a brand new page in your book. Label the left half PHYSICAL COLDNESS and the right, METAPHORICAL COLDNESS.</a:t>
            </a: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TASK TWO: </a:t>
            </a:r>
            <a:r>
              <a:rPr lang="en-GB" sz="2000" dirty="0">
                <a:latin typeface="Century Gothic" panose="020B0502020202020204" pitchFamily="34" charset="0"/>
              </a:rPr>
              <a:t>Scan from the beginning of the text to ‘mournful meditation on the threshold.’ How many references to the cold weather you can find?</a:t>
            </a: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TASK THREE: </a:t>
            </a:r>
            <a:r>
              <a:rPr lang="en-GB" sz="2000" dirty="0">
                <a:latin typeface="Century Gothic" panose="020B0502020202020204" pitchFamily="34" charset="0"/>
              </a:rPr>
              <a:t>Choose three quotations you have found and add them to the left hand side of your page. Give yourself space to write around them so you can annotate it later.</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6825801" y="1587610"/>
            <a:ext cx="5241701" cy="325835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p:nvPr/>
        </p:nvCxnSpPr>
        <p:spPr>
          <a:xfrm flipH="1">
            <a:off x="9556124" y="1624306"/>
            <a:ext cx="6438" cy="328060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6846754" y="1624306"/>
            <a:ext cx="271580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Physical Coldness</a:t>
            </a:r>
          </a:p>
        </p:txBody>
      </p:sp>
      <p:sp>
        <p:nvSpPr>
          <p:cNvPr id="12" name="Rectangle 11"/>
          <p:cNvSpPr/>
          <p:nvPr/>
        </p:nvSpPr>
        <p:spPr>
          <a:xfrm>
            <a:off x="9764110" y="1649177"/>
            <a:ext cx="2156360" cy="954107"/>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Metaphorical</a:t>
            </a:r>
          </a:p>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Coldness</a:t>
            </a:r>
          </a:p>
        </p:txBody>
      </p:sp>
      <p:pic>
        <p:nvPicPr>
          <p:cNvPr id="13"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7546" y="2870887"/>
            <a:ext cx="1278152" cy="1278152"/>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Scroo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4722" y="2707605"/>
            <a:ext cx="1628105" cy="169679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
        <p:nvSpPr>
          <p:cNvPr id="8" name="TextBox 7">
            <a:extLst>
              <a:ext uri="{FF2B5EF4-FFF2-40B4-BE49-F238E27FC236}">
                <a16:creationId xmlns:a16="http://schemas.microsoft.com/office/drawing/2014/main" id="{99B5EFB7-55F7-4941-8B8E-2CF17543CA57}"/>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223576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22"/>
                                        </p:tgtEl>
                                        <p:attrNameLst>
                                          <p:attrName>style.visibility</p:attrName>
                                        </p:attrNameLst>
                                      </p:cBhvr>
                                      <p:to>
                                        <p:strVal val="visible"/>
                                      </p:to>
                                    </p:set>
                                    <p:anim calcmode="lin" valueType="num">
                                      <p:cBhvr additive="base">
                                        <p:cTn id="27" dur="500" fill="hold"/>
                                        <p:tgtEl>
                                          <p:spTgt spid="5122"/>
                                        </p:tgtEl>
                                        <p:attrNameLst>
                                          <p:attrName>ppt_x</p:attrName>
                                        </p:attrNameLst>
                                      </p:cBhvr>
                                      <p:tavLst>
                                        <p:tav tm="0">
                                          <p:val>
                                            <p:strVal val="#ppt_x"/>
                                          </p:val>
                                        </p:tav>
                                        <p:tav tm="100000">
                                          <p:val>
                                            <p:strVal val="#ppt_x"/>
                                          </p:val>
                                        </p:tav>
                                      </p:tavLst>
                                    </p:anim>
                                    <p:anim calcmode="lin" valueType="num">
                                      <p:cBhvr additive="base">
                                        <p:cTn id="28" dur="500" fill="hold"/>
                                        <p:tgtEl>
                                          <p:spTgt spid="512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707887" y="159949"/>
            <a:ext cx="114841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200" dirty="0">
                <a:solidFill>
                  <a:prstClr val="black"/>
                </a:solidFill>
                <a:latin typeface="Berlin Sans FB" panose="020E0602020502020306" pitchFamily="34" charset="0"/>
              </a:rPr>
              <a:t>QUOTATIONS YOU COULD USE FOR PHYSICAL COLDNESS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771604" y="814752"/>
            <a:ext cx="11356677" cy="534560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600" i="1" dirty="0">
                <a:latin typeface="Century Gothic" panose="020B0502020202020204" pitchFamily="34" charset="0"/>
              </a:rPr>
              <a:t>‘Scrooge had a very small fire, but the clerk’s fire was so very much smaller that it looked like one coal’. </a:t>
            </a:r>
          </a:p>
          <a:p>
            <a:endParaRPr lang="en-GB" sz="2600" i="1" dirty="0">
              <a:latin typeface="Century Gothic" panose="020B0502020202020204" pitchFamily="34" charset="0"/>
            </a:endParaRPr>
          </a:p>
          <a:p>
            <a:r>
              <a:rPr lang="en-GB" sz="2600" i="1" dirty="0">
                <a:latin typeface="Century Gothic" panose="020B0502020202020204" pitchFamily="34" charset="0"/>
              </a:rPr>
              <a:t>‘the clerk…tried to warm himself at the candle.’ </a:t>
            </a:r>
          </a:p>
          <a:p>
            <a:endParaRPr lang="en-GB" sz="2600" i="1" dirty="0">
              <a:latin typeface="Century Gothic" panose="020B0502020202020204" pitchFamily="34" charset="0"/>
            </a:endParaRPr>
          </a:p>
          <a:p>
            <a:r>
              <a:rPr lang="en-GB" sz="2600" i="1" dirty="0">
                <a:latin typeface="Century Gothic" panose="020B0502020202020204" pitchFamily="34" charset="0"/>
              </a:rPr>
              <a:t>‘Piercing, searching, biting cold.’</a:t>
            </a:r>
          </a:p>
          <a:p>
            <a:endParaRPr lang="en-GB" sz="2600" i="1" dirty="0">
              <a:latin typeface="Century Gothic" panose="020B0502020202020204" pitchFamily="34" charset="0"/>
            </a:endParaRPr>
          </a:p>
          <a:p>
            <a:r>
              <a:rPr lang="en-GB" sz="2600" i="1" dirty="0">
                <a:latin typeface="Century Gothic" panose="020B0502020202020204" pitchFamily="34" charset="0"/>
              </a:rPr>
              <a:t>The cold became intense.’</a:t>
            </a:r>
          </a:p>
          <a:p>
            <a:endParaRPr lang="en-GB" sz="2600" b="1" i="1" dirty="0">
              <a:latin typeface="Century Gothic" panose="020B0502020202020204" pitchFamily="34" charset="0"/>
            </a:endParaRPr>
          </a:p>
          <a:p>
            <a:r>
              <a:rPr lang="en-GB" sz="2600" b="1" i="1" dirty="0">
                <a:latin typeface="Century Gothic" panose="020B0502020202020204" pitchFamily="34" charset="0"/>
              </a:rPr>
              <a:t>Referring to the church clock</a:t>
            </a:r>
            <a:r>
              <a:rPr lang="en-GB" sz="2600" i="1" dirty="0">
                <a:latin typeface="Century Gothic" panose="020B0502020202020204" pitchFamily="34" charset="0"/>
              </a:rPr>
              <a:t>) ‘…struck the hour and quarters in the clouds, with tremulous vibrations afterwards, as if its teeth were chattering in its frozen head…’</a:t>
            </a:r>
          </a:p>
        </p:txBody>
      </p:sp>
      <p:sp>
        <p:nvSpPr>
          <p:cNvPr id="6" name="Title 1">
            <a:extLst>
              <a:ext uri="{FF2B5EF4-FFF2-40B4-BE49-F238E27FC236}">
                <a16:creationId xmlns:a16="http://schemas.microsoft.com/office/drawing/2014/main" id="{BD1CB239-812C-457C-A8D9-303EEABFF972}"/>
              </a:ext>
            </a:extLst>
          </p:cNvPr>
          <p:cNvSpPr txBox="1">
            <a:spLocks/>
          </p:cNvSpPr>
          <p:nvPr/>
        </p:nvSpPr>
        <p:spPr>
          <a:xfrm>
            <a:off x="17184" y="594793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TextBox 3">
            <a:extLst>
              <a:ext uri="{FF2B5EF4-FFF2-40B4-BE49-F238E27FC236}">
                <a16:creationId xmlns:a16="http://schemas.microsoft.com/office/drawing/2014/main" id="{B5951496-CC28-4EB5-B616-4F74D742084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83054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707887" y="919514"/>
            <a:ext cx="11359617" cy="61307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Annotate the quotations you have found like the example below. Don’t forget to consider the success criteria that will help you analyse the quotations to GCSE standards.</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8" name="Rectangle 7"/>
          <p:cNvSpPr/>
          <p:nvPr/>
        </p:nvSpPr>
        <p:spPr>
          <a:xfrm>
            <a:off x="779171" y="2976361"/>
            <a:ext cx="8075054" cy="12513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i="1" dirty="0">
                <a:latin typeface="Century Gothic" panose="020B0502020202020204" pitchFamily="34" charset="0"/>
              </a:rPr>
              <a:t>(Referring to the church clock</a:t>
            </a:r>
            <a:r>
              <a:rPr lang="en-GB" sz="2000" i="1" dirty="0">
                <a:latin typeface="Century Gothic" panose="020B0502020202020204" pitchFamily="34" charset="0"/>
              </a:rPr>
              <a:t>) ‘…struck the hour and quarters </a:t>
            </a:r>
            <a:r>
              <a:rPr lang="en-GB" sz="2000" b="1" i="1" dirty="0">
                <a:solidFill>
                  <a:srgbClr val="00B050"/>
                </a:solidFill>
                <a:latin typeface="Century Gothic" panose="020B0502020202020204" pitchFamily="34" charset="0"/>
              </a:rPr>
              <a:t>in the clouds</a:t>
            </a:r>
            <a:r>
              <a:rPr lang="en-GB" sz="2000" i="1" dirty="0">
                <a:latin typeface="Century Gothic" panose="020B0502020202020204" pitchFamily="34" charset="0"/>
              </a:rPr>
              <a:t>, with tremulous vibrations afterwards, as if its </a:t>
            </a:r>
            <a:r>
              <a:rPr lang="en-GB" sz="2000" b="1" i="1" dirty="0">
                <a:solidFill>
                  <a:srgbClr val="FF0000"/>
                </a:solidFill>
                <a:latin typeface="Century Gothic" panose="020B0502020202020204" pitchFamily="34" charset="0"/>
              </a:rPr>
              <a:t>teeth were </a:t>
            </a:r>
            <a:r>
              <a:rPr lang="en-GB" sz="2000" b="1" i="1" dirty="0">
                <a:solidFill>
                  <a:srgbClr val="FFC000"/>
                </a:solidFill>
                <a:latin typeface="Century Gothic" panose="020B0502020202020204" pitchFamily="34" charset="0"/>
              </a:rPr>
              <a:t>chattering</a:t>
            </a:r>
            <a:r>
              <a:rPr lang="en-GB" sz="2000" b="1" i="1" dirty="0">
                <a:solidFill>
                  <a:srgbClr val="FF0000"/>
                </a:solidFill>
                <a:latin typeface="Century Gothic" panose="020B0502020202020204" pitchFamily="34" charset="0"/>
              </a:rPr>
              <a:t> in its frozen head</a:t>
            </a:r>
            <a:r>
              <a:rPr lang="en-GB" sz="2000" i="1" dirty="0">
                <a:latin typeface="Century Gothic" panose="020B0502020202020204" pitchFamily="34" charset="0"/>
              </a:rPr>
              <a:t>…’</a:t>
            </a:r>
          </a:p>
        </p:txBody>
      </p:sp>
      <p:sp>
        <p:nvSpPr>
          <p:cNvPr id="9" name="TextBox 8"/>
          <p:cNvSpPr txBox="1"/>
          <p:nvPr/>
        </p:nvSpPr>
        <p:spPr>
          <a:xfrm>
            <a:off x="5905425" y="1683957"/>
            <a:ext cx="2936383" cy="1200329"/>
          </a:xfrm>
          <a:prstGeom prst="rect">
            <a:avLst/>
          </a:prstGeom>
          <a:solidFill>
            <a:schemeClr val="bg1"/>
          </a:solidFill>
          <a:ln w="38100">
            <a:solidFill>
              <a:srgbClr val="00B050"/>
            </a:solidFill>
          </a:ln>
          <a:effectLst>
            <a:glow rad="228600">
              <a:schemeClr val="accent6">
                <a:satMod val="175000"/>
                <a:alpha val="40000"/>
              </a:schemeClr>
            </a:glow>
          </a:effectLst>
        </p:spPr>
        <p:txBody>
          <a:bodyPr wrap="square" rtlCol="0">
            <a:spAutoFit/>
          </a:bodyPr>
          <a:lstStyle/>
          <a:p>
            <a:pPr algn="ctr"/>
            <a:r>
              <a:rPr lang="en-GB" dirty="0">
                <a:latin typeface="Century Gothic" panose="020B0502020202020204" pitchFamily="34" charset="0"/>
              </a:rPr>
              <a:t>The use of ‘in the clouds’ suggests the tower is high as well as the density of the fog.</a:t>
            </a:r>
          </a:p>
        </p:txBody>
      </p:sp>
      <p:sp>
        <p:nvSpPr>
          <p:cNvPr id="10" name="TextBox 9"/>
          <p:cNvSpPr txBox="1"/>
          <p:nvPr/>
        </p:nvSpPr>
        <p:spPr>
          <a:xfrm>
            <a:off x="5614577" y="4398582"/>
            <a:ext cx="3518077" cy="1323439"/>
          </a:xfrm>
          <a:prstGeom prst="rect">
            <a:avLst/>
          </a:prstGeom>
          <a:ln w="38100">
            <a:solidFill>
              <a:srgbClr val="FF0000"/>
            </a:solidFill>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600" dirty="0">
                <a:latin typeface="Century Gothic" panose="020B0502020202020204" pitchFamily="34" charset="0"/>
              </a:rPr>
              <a:t>The use of personification ‘frozen head’ and the simile ‘teeth... chattering’ make the reader feel sorry for the clock as it seems to be suffering in the cold.</a:t>
            </a:r>
          </a:p>
        </p:txBody>
      </p:sp>
      <p:sp>
        <p:nvSpPr>
          <p:cNvPr id="11" name="TextBox 10"/>
          <p:cNvSpPr txBox="1"/>
          <p:nvPr/>
        </p:nvSpPr>
        <p:spPr>
          <a:xfrm>
            <a:off x="894550" y="4344980"/>
            <a:ext cx="4533363" cy="1400383"/>
          </a:xfrm>
          <a:prstGeom prst="rect">
            <a:avLst/>
          </a:prstGeom>
          <a:solidFill>
            <a:schemeClr val="bg1"/>
          </a:solidFill>
          <a:ln w="38100">
            <a:solidFill>
              <a:srgbClr val="FFC000"/>
            </a:solidFill>
          </a:ln>
          <a:effectLst>
            <a:glow rad="228600">
              <a:schemeClr val="accent4">
                <a:satMod val="175000"/>
                <a:alpha val="40000"/>
              </a:schemeClr>
            </a:glow>
          </a:effectLst>
        </p:spPr>
        <p:txBody>
          <a:bodyPr wrap="square" rtlCol="0">
            <a:spAutoFit/>
          </a:bodyPr>
          <a:lstStyle/>
          <a:p>
            <a:pPr algn="ctr"/>
            <a:r>
              <a:rPr lang="en-GB" sz="1700" dirty="0">
                <a:latin typeface="Century Gothic" panose="020B0502020202020204" pitchFamily="34" charset="0"/>
              </a:rPr>
              <a:t>The verb ‘chattering’ helps us to understand how the sound of the bell echoes after it has rung but the sound seems broken up as if the clock is trembling.</a:t>
            </a:r>
          </a:p>
        </p:txBody>
      </p:sp>
      <p:sp>
        <p:nvSpPr>
          <p:cNvPr id="12" name="TextBox 11"/>
          <p:cNvSpPr txBox="1"/>
          <p:nvPr/>
        </p:nvSpPr>
        <p:spPr>
          <a:xfrm>
            <a:off x="854775" y="1760815"/>
            <a:ext cx="4487216" cy="923330"/>
          </a:xfrm>
          <a:prstGeom prst="rect">
            <a:avLst/>
          </a:prstGeom>
          <a:solidFill>
            <a:schemeClr val="bg1"/>
          </a:solidFill>
          <a:ln w="38100">
            <a:solidFill>
              <a:schemeClr val="accent1"/>
            </a:solidFill>
          </a:ln>
          <a:effectLst>
            <a:glow rad="228600">
              <a:schemeClr val="accent1">
                <a:satMod val="175000"/>
                <a:alpha val="40000"/>
              </a:schemeClr>
            </a:glow>
          </a:effectLst>
        </p:spPr>
        <p:txBody>
          <a:bodyPr wrap="square" rtlCol="0">
            <a:spAutoFit/>
          </a:bodyPr>
          <a:lstStyle/>
          <a:p>
            <a:pPr algn="ctr"/>
            <a:r>
              <a:rPr lang="en-GB" dirty="0">
                <a:latin typeface="Century Gothic" panose="020B0502020202020204" pitchFamily="34" charset="0"/>
              </a:rPr>
              <a:t>Here Dickens conveys the intensity of the cold be making it sound as if even inanimate objects are affected.</a:t>
            </a:r>
          </a:p>
        </p:txBody>
      </p:sp>
      <p:sp>
        <p:nvSpPr>
          <p:cNvPr id="13" name="Rectangle 12"/>
          <p:cNvSpPr/>
          <p:nvPr/>
        </p:nvSpPr>
        <p:spPr>
          <a:xfrm>
            <a:off x="9380143" y="1620423"/>
            <a:ext cx="2695948" cy="41249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Have I…</a:t>
            </a:r>
          </a:p>
          <a:p>
            <a:pPr marL="342900" indent="-342900">
              <a:buFontTx/>
              <a:buChar char="-"/>
            </a:pPr>
            <a:r>
              <a:rPr lang="en-GB" sz="1400" dirty="0">
                <a:latin typeface="Century Gothic" panose="020B0502020202020204" pitchFamily="34" charset="0"/>
              </a:rPr>
              <a:t>made a clear point?</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explained why Dickens has made certain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of these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multiple interpretations of my ideas?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on the reader?</a:t>
            </a:r>
          </a:p>
        </p:txBody>
      </p:sp>
      <p:cxnSp>
        <p:nvCxnSpPr>
          <p:cNvPr id="14" name="Straight Arrow Connector 13"/>
          <p:cNvCxnSpPr/>
          <p:nvPr/>
        </p:nvCxnSpPr>
        <p:spPr>
          <a:xfrm flipH="1" flipV="1">
            <a:off x="8449194" y="2625406"/>
            <a:ext cx="114836" cy="53339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097223" y="3772905"/>
            <a:ext cx="90152" cy="7470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867957" y="4003521"/>
            <a:ext cx="373487" cy="462192"/>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3" name="Horizontal Scroll 22"/>
          <p:cNvSpPr/>
          <p:nvPr/>
        </p:nvSpPr>
        <p:spPr>
          <a:xfrm rot="21407219">
            <a:off x="9471830" y="1374437"/>
            <a:ext cx="2454589" cy="803864"/>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SUCCESS CRITERIA</a:t>
            </a:r>
          </a:p>
        </p:txBody>
      </p:sp>
      <p:sp>
        <p:nvSpPr>
          <p:cNvPr id="19" name="Rectangle 18"/>
          <p:cNvSpPr/>
          <p:nvPr/>
        </p:nvSpPr>
        <p:spPr>
          <a:xfrm>
            <a:off x="9932868" y="-6903"/>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4" name="TextBox 3">
            <a:extLst>
              <a:ext uri="{FF2B5EF4-FFF2-40B4-BE49-F238E27FC236}">
                <a16:creationId xmlns:a16="http://schemas.microsoft.com/office/drawing/2014/main" id="{903F4970-6DAF-458D-A4C7-E68D69133F3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67335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132287" y="974702"/>
            <a:ext cx="11925837" cy="75474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dirty="0">
              <a:latin typeface="Century Gothic" panose="020B0502020202020204" pitchFamily="34" charset="0"/>
            </a:endParaRPr>
          </a:p>
          <a:p>
            <a:pPr algn="ctr"/>
            <a:r>
              <a:rPr lang="en-GB" sz="2000" dirty="0">
                <a:latin typeface="Century Gothic" panose="020B0502020202020204" pitchFamily="34" charset="0"/>
              </a:rPr>
              <a:t>We have identified examples of physical coldness. How can coldness be seen as metaphorical?</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pic>
        <p:nvPicPr>
          <p:cNvPr id="3074" name="Picture 2" descr="Image result for Scroo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3649" y="2062183"/>
            <a:ext cx="3270622" cy="320929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816050" y="1877104"/>
            <a:ext cx="5495780" cy="38626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So the cold is used by Dickens to describe the physical environment, but it also mirrors the cruel and unsympathetic attitude of Scrooge to others.</a:t>
            </a:r>
          </a:p>
          <a:p>
            <a:pPr algn="ctr"/>
            <a:endParaRPr lang="en-GB" dirty="0">
              <a:latin typeface="Century Gothic" panose="020B0502020202020204" pitchFamily="34" charset="0"/>
            </a:endParaRPr>
          </a:p>
          <a:p>
            <a:pPr algn="ctr"/>
            <a:r>
              <a:rPr lang="en-GB" dirty="0">
                <a:latin typeface="Century Gothic" panose="020B0502020202020204" pitchFamily="34" charset="0"/>
              </a:rPr>
              <a:t>Look again at the same section of text to identify any words/phrases which indicate how cold, unfeeling and cruel Scrooge can be.</a:t>
            </a:r>
          </a:p>
          <a:p>
            <a:pPr algn="ctr"/>
            <a:endParaRPr lang="en-GB" dirty="0">
              <a:latin typeface="Century Gothic" panose="020B0502020202020204" pitchFamily="34" charset="0"/>
            </a:endParaRPr>
          </a:p>
          <a:p>
            <a:pPr algn="ctr"/>
            <a:r>
              <a:rPr lang="en-GB" dirty="0">
                <a:latin typeface="Century Gothic" panose="020B0502020202020204" pitchFamily="34" charset="0"/>
              </a:rPr>
              <a:t>Add at least 3 quotations (on the right hand side of the paper) which shows the ‘coldness’ of Scrooge and annotate it as you did before.</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586089" y="1854518"/>
            <a:ext cx="3461200" cy="388201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Have I…</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made a clear point?</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explained why Dickens has made certain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of these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multiple interpretations of my ideas?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on the reader?</a:t>
            </a:r>
          </a:p>
        </p:txBody>
      </p:sp>
      <p:sp>
        <p:nvSpPr>
          <p:cNvPr id="10" name="Horizontal Scroll 9"/>
          <p:cNvSpPr/>
          <p:nvPr/>
        </p:nvSpPr>
        <p:spPr>
          <a:xfrm rot="21407219">
            <a:off x="8935430" y="1591846"/>
            <a:ext cx="2762518" cy="753926"/>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SUCCESS CRITERIA</a:t>
            </a:r>
          </a:p>
        </p:txBody>
      </p:sp>
      <p:sp>
        <p:nvSpPr>
          <p:cNvPr id="12" name="Rectangle 11"/>
          <p:cNvSpPr/>
          <p:nvPr/>
        </p:nvSpPr>
        <p:spPr>
          <a:xfrm>
            <a:off x="9861240" y="-31410"/>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4" name="TextBox 3">
            <a:extLst>
              <a:ext uri="{FF2B5EF4-FFF2-40B4-BE49-F238E27FC236}">
                <a16:creationId xmlns:a16="http://schemas.microsoft.com/office/drawing/2014/main" id="{B9325FF3-0D65-4540-B333-4C8E41F8CFE9}"/>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44486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 calcmode="lin" valueType="num">
                                      <p:cBhvr additive="base">
                                        <p:cTn id="1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additive="base">
                                        <p:cTn id="2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54439" y="159949"/>
            <a:ext cx="11210126"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000" dirty="0">
                <a:solidFill>
                  <a:prstClr val="black"/>
                </a:solidFill>
                <a:latin typeface="Berlin Sans FB" panose="020E0602020502020306" pitchFamily="34" charset="0"/>
              </a:rPr>
              <a:t>QUOTATIONS YOU COULD USE FOR METAPHORICAL COLDNESS. LOOK THEM UP AND THINK ABOUT HOW THEY SHOW SCROOGE BEING COLD AND UNKIND TO OTHERS.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05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920636" y="995898"/>
            <a:ext cx="11077731" cy="464715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800" i="1" dirty="0">
                <a:latin typeface="Century Gothic" panose="020B0502020202020204" pitchFamily="34" charset="0"/>
              </a:rPr>
              <a:t>‘</a:t>
            </a:r>
            <a:r>
              <a:rPr lang="en-GB" sz="2400" i="1" dirty="0">
                <a:latin typeface="Century Gothic" panose="020B0502020202020204" pitchFamily="34" charset="0"/>
              </a:rPr>
              <a:t>What reason have you to be merry, you’re poor enough’. </a:t>
            </a:r>
          </a:p>
          <a:p>
            <a:endParaRPr lang="en-GB" sz="2400" i="1" dirty="0">
              <a:latin typeface="Century Gothic" panose="020B0502020202020204" pitchFamily="34" charset="0"/>
            </a:endParaRPr>
          </a:p>
          <a:p>
            <a:r>
              <a:rPr lang="en-GB" sz="2400" i="1" dirty="0">
                <a:latin typeface="Century Gothic" panose="020B0502020202020204" pitchFamily="34" charset="0"/>
              </a:rPr>
              <a:t>‘Are there no prisons?’ </a:t>
            </a:r>
          </a:p>
          <a:p>
            <a:endParaRPr lang="en-GB" sz="2400" i="1" dirty="0">
              <a:latin typeface="Century Gothic" panose="020B0502020202020204" pitchFamily="34" charset="0"/>
            </a:endParaRPr>
          </a:p>
          <a:p>
            <a:r>
              <a:rPr lang="en-GB" sz="2400" i="1" dirty="0">
                <a:latin typeface="Century Gothic" panose="020B0502020202020204" pitchFamily="34" charset="0"/>
              </a:rPr>
              <a:t>‘If they would rather die,’ said Scrooge, ‘they had better do it and decrease the surplus population.’ </a:t>
            </a:r>
          </a:p>
          <a:p>
            <a:endParaRPr lang="en-GB" sz="2400" i="1" dirty="0">
              <a:latin typeface="Century Gothic" panose="020B0502020202020204" pitchFamily="34" charset="0"/>
            </a:endParaRPr>
          </a:p>
          <a:p>
            <a:r>
              <a:rPr lang="en-GB" sz="2400" i="1" dirty="0">
                <a:latin typeface="Century Gothic" panose="020B0502020202020204" pitchFamily="34" charset="0"/>
              </a:rPr>
              <a:t>‘It’s not my business.’ </a:t>
            </a:r>
          </a:p>
          <a:p>
            <a:endParaRPr lang="en-GB" sz="2400" b="1" i="1" dirty="0">
              <a:latin typeface="Century Gothic" panose="020B0502020202020204" pitchFamily="34" charset="0"/>
            </a:endParaRPr>
          </a:p>
          <a:p>
            <a:r>
              <a:rPr lang="en-GB" sz="2400" i="1" dirty="0">
                <a:latin typeface="Century Gothic" panose="020B0502020202020204" pitchFamily="34" charset="0"/>
              </a:rPr>
              <a:t>‘You’ll want all day tomorrow, I suppose?’ said Scrooge.’ </a:t>
            </a:r>
          </a:p>
        </p:txBody>
      </p:sp>
      <p:sp>
        <p:nvSpPr>
          <p:cNvPr id="6" name="Title 1">
            <a:extLst>
              <a:ext uri="{FF2B5EF4-FFF2-40B4-BE49-F238E27FC236}">
                <a16:creationId xmlns:a16="http://schemas.microsoft.com/office/drawing/2014/main" id="{6C8BB3B4-35C4-49BC-A8E9-5160B11684C8}"/>
              </a:ext>
            </a:extLst>
          </p:cNvPr>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TextBox 3">
            <a:extLst>
              <a:ext uri="{FF2B5EF4-FFF2-40B4-BE49-F238E27FC236}">
                <a16:creationId xmlns:a16="http://schemas.microsoft.com/office/drawing/2014/main" id="{7348205C-8747-42F7-A609-D452F3B7CD70}"/>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979371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1852</Words>
  <Application>Microsoft Office PowerPoint</Application>
  <PresentationFormat>Widescreen</PresentationFormat>
  <Paragraphs>237</Paragraphs>
  <Slides>14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Berlin Sans FB</vt:lpstr>
      <vt:lpstr>Calibri</vt:lpstr>
      <vt:lpstr>Calibri Light</vt:lpstr>
      <vt:lpstr>Century Gothic</vt:lpstr>
      <vt:lpstr>Open Sans</vt:lpstr>
      <vt:lpstr>Roboto</vt:lpstr>
      <vt:lpstr>Office Theme</vt:lpstr>
      <vt:lpstr>sso</vt:lpstr>
      <vt:lpstr>sso</vt:lpstr>
      <vt:lpstr>sso</vt:lpstr>
      <vt:lpstr>sso</vt:lpstr>
      <vt:lpstr>sso</vt:lpstr>
      <vt:lpstr>sso</vt:lpstr>
      <vt:lpstr>sso</vt:lpstr>
      <vt:lpstr>sso</vt:lpstr>
      <vt:lpstr>sso</vt:lpstr>
      <vt:lpstr>sso</vt:lpstr>
      <vt:lpstr>sso</vt:lpstr>
      <vt:lpstr>sso</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Amanda Allen</cp:lastModifiedBy>
  <cp:revision>38</cp:revision>
  <dcterms:created xsi:type="dcterms:W3CDTF">2017-08-19T18:30:15Z</dcterms:created>
  <dcterms:modified xsi:type="dcterms:W3CDTF">2020-10-31T15:56:21Z</dcterms:modified>
</cp:coreProperties>
</file>