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67" r:id="rId5"/>
    <p:sldId id="268" r:id="rId6"/>
    <p:sldId id="259" r:id="rId7"/>
    <p:sldId id="260" r:id="rId8"/>
    <p:sldId id="261" r:id="rId9"/>
    <p:sldId id="263" r:id="rId10"/>
    <p:sldId id="264" r:id="rId11"/>
    <p:sldId id="265" r:id="rId12"/>
    <p:sldId id="269" r:id="rId13"/>
    <p:sldId id="266"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5" d="100"/>
          <a:sy n="85" d="100"/>
        </p:scale>
        <p:origin x="3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716D1-AB24-4612-8F92-595D22908C24}"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E5A91-733E-4C74-B944-7D345DE06EB1}" type="slidenum">
              <a:rPr lang="en-GB" smtClean="0"/>
              <a:t>‹#›</a:t>
            </a:fld>
            <a:endParaRPr lang="en-GB"/>
          </a:p>
        </p:txBody>
      </p:sp>
    </p:spTree>
    <p:extLst>
      <p:ext uri="{BB962C8B-B14F-4D97-AF65-F5344CB8AC3E}">
        <p14:creationId xmlns:p14="http://schemas.microsoft.com/office/powerpoint/2010/main" val="399327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for students.</a:t>
            </a:r>
          </a:p>
        </p:txBody>
      </p:sp>
      <p:sp>
        <p:nvSpPr>
          <p:cNvPr id="4" name="Slide Number Placeholder 3"/>
          <p:cNvSpPr>
            <a:spLocks noGrp="1"/>
          </p:cNvSpPr>
          <p:nvPr>
            <p:ph type="sldNum" sz="quarter" idx="5"/>
          </p:nvPr>
        </p:nvSpPr>
        <p:spPr/>
        <p:txBody>
          <a:bodyPr/>
          <a:lstStyle/>
          <a:p>
            <a:fld id="{A26E5A91-733E-4C74-B944-7D345DE06EB1}" type="slidenum">
              <a:rPr lang="en-GB" smtClean="0"/>
              <a:t>4</a:t>
            </a:fld>
            <a:endParaRPr lang="en-GB"/>
          </a:p>
        </p:txBody>
      </p:sp>
    </p:spTree>
    <p:extLst>
      <p:ext uri="{BB962C8B-B14F-4D97-AF65-F5344CB8AC3E}">
        <p14:creationId xmlns:p14="http://schemas.microsoft.com/office/powerpoint/2010/main" val="58331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6E5A91-733E-4C74-B944-7D345DE06EB1}" type="slidenum">
              <a:rPr lang="en-GB" smtClean="0"/>
              <a:t>5</a:t>
            </a:fld>
            <a:endParaRPr lang="en-GB"/>
          </a:p>
        </p:txBody>
      </p:sp>
    </p:spTree>
    <p:extLst>
      <p:ext uri="{BB962C8B-B14F-4D97-AF65-F5344CB8AC3E}">
        <p14:creationId xmlns:p14="http://schemas.microsoft.com/office/powerpoint/2010/main" val="323215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to create a mind map of ideas before feeding back.</a:t>
            </a:r>
          </a:p>
        </p:txBody>
      </p:sp>
      <p:sp>
        <p:nvSpPr>
          <p:cNvPr id="4" name="Slide Number Placeholder 3"/>
          <p:cNvSpPr>
            <a:spLocks noGrp="1"/>
          </p:cNvSpPr>
          <p:nvPr>
            <p:ph type="sldNum" sz="quarter" idx="5"/>
          </p:nvPr>
        </p:nvSpPr>
        <p:spPr/>
        <p:txBody>
          <a:bodyPr/>
          <a:lstStyle/>
          <a:p>
            <a:fld id="{A26E5A91-733E-4C74-B944-7D345DE06EB1}" type="slidenum">
              <a:rPr lang="en-GB" smtClean="0"/>
              <a:t>8</a:t>
            </a:fld>
            <a:endParaRPr lang="en-GB"/>
          </a:p>
        </p:txBody>
      </p:sp>
    </p:spTree>
    <p:extLst>
      <p:ext uri="{BB962C8B-B14F-4D97-AF65-F5344CB8AC3E}">
        <p14:creationId xmlns:p14="http://schemas.microsoft.com/office/powerpoint/2010/main" val="353965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Winston Churchill German Surrender: Watch and discuss https://youtu.be/sizo0APsLkY?list=PL4A1446D924B9C895</a:t>
            </a:r>
          </a:p>
        </p:txBody>
      </p:sp>
      <p:sp>
        <p:nvSpPr>
          <p:cNvPr id="4" name="Slide Number Placeholder 3"/>
          <p:cNvSpPr>
            <a:spLocks noGrp="1"/>
          </p:cNvSpPr>
          <p:nvPr>
            <p:ph type="sldNum" sz="quarter" idx="10"/>
          </p:nvPr>
        </p:nvSpPr>
        <p:spPr/>
        <p:txBody>
          <a:bodyPr/>
          <a:lstStyle/>
          <a:p>
            <a:fld id="{A26E5A91-733E-4C74-B944-7D345DE06EB1}" type="slidenum">
              <a:rPr lang="en-GB" smtClean="0"/>
              <a:t>10</a:t>
            </a:fld>
            <a:endParaRPr lang="en-GB"/>
          </a:p>
        </p:txBody>
      </p:sp>
    </p:spTree>
    <p:extLst>
      <p:ext uri="{BB962C8B-B14F-4D97-AF65-F5344CB8AC3E}">
        <p14:creationId xmlns:p14="http://schemas.microsoft.com/office/powerpoint/2010/main" val="311965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MLK I have a dream: Watch and discuss https://youtu.be/3vDWWy4CMhE </a:t>
            </a:r>
          </a:p>
        </p:txBody>
      </p:sp>
      <p:sp>
        <p:nvSpPr>
          <p:cNvPr id="4" name="Slide Number Placeholder 3"/>
          <p:cNvSpPr>
            <a:spLocks noGrp="1"/>
          </p:cNvSpPr>
          <p:nvPr>
            <p:ph type="sldNum" sz="quarter" idx="10"/>
          </p:nvPr>
        </p:nvSpPr>
        <p:spPr/>
        <p:txBody>
          <a:bodyPr/>
          <a:lstStyle/>
          <a:p>
            <a:fld id="{A26E5A91-733E-4C74-B944-7D345DE06EB1}" type="slidenum">
              <a:rPr lang="en-GB" smtClean="0"/>
              <a:t>11</a:t>
            </a:fld>
            <a:endParaRPr lang="en-GB"/>
          </a:p>
        </p:txBody>
      </p:sp>
    </p:spTree>
    <p:extLst>
      <p:ext uri="{BB962C8B-B14F-4D97-AF65-F5344CB8AC3E}">
        <p14:creationId xmlns:p14="http://schemas.microsoft.com/office/powerpoint/2010/main" val="368130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both videos with students – were there any similarities between them?</a:t>
            </a:r>
          </a:p>
        </p:txBody>
      </p:sp>
      <p:sp>
        <p:nvSpPr>
          <p:cNvPr id="4" name="Slide Number Placeholder 3"/>
          <p:cNvSpPr>
            <a:spLocks noGrp="1"/>
          </p:cNvSpPr>
          <p:nvPr>
            <p:ph type="sldNum" sz="quarter" idx="5"/>
          </p:nvPr>
        </p:nvSpPr>
        <p:spPr/>
        <p:txBody>
          <a:bodyPr/>
          <a:lstStyle/>
          <a:p>
            <a:fld id="{A26E5A91-733E-4C74-B944-7D345DE06EB1}" type="slidenum">
              <a:rPr lang="en-GB" smtClean="0"/>
              <a:t>12</a:t>
            </a:fld>
            <a:endParaRPr lang="en-GB"/>
          </a:p>
        </p:txBody>
      </p:sp>
    </p:spTree>
    <p:extLst>
      <p:ext uri="{BB962C8B-B14F-4D97-AF65-F5344CB8AC3E}">
        <p14:creationId xmlns:p14="http://schemas.microsoft.com/office/powerpoint/2010/main" val="109321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6E5A91-733E-4C74-B944-7D345DE06EB1}" type="slidenum">
              <a:rPr lang="en-GB" smtClean="0"/>
              <a:t>14</a:t>
            </a:fld>
            <a:endParaRPr lang="en-GB"/>
          </a:p>
        </p:txBody>
      </p:sp>
    </p:spTree>
    <p:extLst>
      <p:ext uri="{BB962C8B-B14F-4D97-AF65-F5344CB8AC3E}">
        <p14:creationId xmlns:p14="http://schemas.microsoft.com/office/powerpoint/2010/main" val="307876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9/17/2020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sizo0APsLkY?list=PL4A1446D924B9C895"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3vDWWy4CMhE"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CA9C-5080-4B97-A82E-742EDFBDFE18}"/>
              </a:ext>
            </a:extLst>
          </p:cNvPr>
          <p:cNvSpPr>
            <a:spLocks noGrp="1"/>
          </p:cNvSpPr>
          <p:nvPr>
            <p:ph type="ctrTitle"/>
          </p:nvPr>
        </p:nvSpPr>
        <p:spPr/>
        <p:txBody>
          <a:bodyPr/>
          <a:lstStyle/>
          <a:p>
            <a:r>
              <a:rPr lang="en-GB" dirty="0"/>
              <a:t>Lesson 3: cicero &amp; </a:t>
            </a:r>
            <a:br>
              <a:rPr lang="en-GB" dirty="0"/>
            </a:br>
            <a:r>
              <a:rPr lang="en-GB" dirty="0"/>
              <a:t>speeches</a:t>
            </a:r>
          </a:p>
        </p:txBody>
      </p:sp>
      <p:sp>
        <p:nvSpPr>
          <p:cNvPr id="3" name="Subtitle 2">
            <a:extLst>
              <a:ext uri="{FF2B5EF4-FFF2-40B4-BE49-F238E27FC236}">
                <a16:creationId xmlns:a16="http://schemas.microsoft.com/office/drawing/2014/main" id="{2F98EE64-03A2-4BA2-AA36-7ECF0110C709}"/>
              </a:ext>
            </a:extLst>
          </p:cNvPr>
          <p:cNvSpPr>
            <a:spLocks noGrp="1"/>
          </p:cNvSpPr>
          <p:nvPr>
            <p:ph type="subTitle" idx="1"/>
          </p:nvPr>
        </p:nvSpPr>
        <p:spPr/>
        <p:txBody>
          <a:bodyPr/>
          <a:lstStyle/>
          <a:p>
            <a:r>
              <a:rPr lang="en-GB" dirty="0"/>
              <a:t>LO: To understand how and why speeches are used and their impact. </a:t>
            </a:r>
          </a:p>
        </p:txBody>
      </p:sp>
    </p:spTree>
    <p:extLst>
      <p:ext uri="{BB962C8B-B14F-4D97-AF65-F5344CB8AC3E}">
        <p14:creationId xmlns:p14="http://schemas.microsoft.com/office/powerpoint/2010/main" val="347326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34E5-415B-449C-B044-D0A7DE2CD391}"/>
              </a:ext>
            </a:extLst>
          </p:cNvPr>
          <p:cNvSpPr>
            <a:spLocks noGrp="1"/>
          </p:cNvSpPr>
          <p:nvPr>
            <p:ph type="title"/>
          </p:nvPr>
        </p:nvSpPr>
        <p:spPr/>
        <p:txBody>
          <a:bodyPr/>
          <a:lstStyle/>
          <a:p>
            <a:endParaRPr lang="en-GB"/>
          </a:p>
        </p:txBody>
      </p:sp>
      <p:pic>
        <p:nvPicPr>
          <p:cNvPr id="4" name="sizo0APsLkY">
            <a:hlinkClick r:id="" action="ppaction://media"/>
            <a:extLst>
              <a:ext uri="{FF2B5EF4-FFF2-40B4-BE49-F238E27FC236}">
                <a16:creationId xmlns:a16="http://schemas.microsoft.com/office/drawing/2014/main" id="{14A6C422-168A-4431-880E-65C79AB48533}"/>
              </a:ext>
            </a:extLst>
          </p:cNvPr>
          <p:cNvPicPr>
            <a:picLocks noGrp="1" noRot="1" noChangeAspect="1"/>
          </p:cNvPicPr>
          <p:nvPr>
            <p:ph idx="1"/>
            <a:videoFile r:link="rId1"/>
          </p:nvPr>
        </p:nvPicPr>
        <p:blipFill>
          <a:blip r:embed="rId4"/>
          <a:stretch>
            <a:fillRect/>
          </a:stretch>
        </p:blipFill>
        <p:spPr>
          <a:xfrm>
            <a:off x="337624" y="149117"/>
            <a:ext cx="11479237" cy="6549095"/>
          </a:xfrm>
          <a:prstGeom prst="rect">
            <a:avLst/>
          </a:prstGeom>
        </p:spPr>
      </p:pic>
    </p:spTree>
    <p:extLst>
      <p:ext uri="{BB962C8B-B14F-4D97-AF65-F5344CB8AC3E}">
        <p14:creationId xmlns:p14="http://schemas.microsoft.com/office/powerpoint/2010/main" val="361888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EA4D-5236-45DF-8B43-0E7E2470D84E}"/>
              </a:ext>
            </a:extLst>
          </p:cNvPr>
          <p:cNvSpPr>
            <a:spLocks noGrp="1"/>
          </p:cNvSpPr>
          <p:nvPr>
            <p:ph type="title"/>
          </p:nvPr>
        </p:nvSpPr>
        <p:spPr>
          <a:xfrm>
            <a:off x="1024128" y="173736"/>
            <a:ext cx="9720072" cy="1499616"/>
          </a:xfrm>
        </p:spPr>
        <p:txBody>
          <a:bodyPr/>
          <a:lstStyle/>
          <a:p>
            <a:endParaRPr lang="en-GB" dirty="0"/>
          </a:p>
        </p:txBody>
      </p:sp>
      <p:pic>
        <p:nvPicPr>
          <p:cNvPr id="6" name="3vDWWy4CMhE">
            <a:hlinkClick r:id="" action="ppaction://media"/>
            <a:extLst>
              <a:ext uri="{FF2B5EF4-FFF2-40B4-BE49-F238E27FC236}">
                <a16:creationId xmlns:a16="http://schemas.microsoft.com/office/drawing/2014/main" id="{C0B9537E-4714-4B26-A57C-EF62E63A7B67}"/>
              </a:ext>
            </a:extLst>
          </p:cNvPr>
          <p:cNvPicPr>
            <a:picLocks noGrp="1" noRot="1" noChangeAspect="1"/>
          </p:cNvPicPr>
          <p:nvPr>
            <p:ph idx="1"/>
            <a:videoFile r:link="rId1"/>
          </p:nvPr>
        </p:nvPicPr>
        <p:blipFill>
          <a:blip r:embed="rId4"/>
          <a:stretch>
            <a:fillRect/>
          </a:stretch>
        </p:blipFill>
        <p:spPr>
          <a:xfrm>
            <a:off x="300540" y="173736"/>
            <a:ext cx="11620538" cy="6536553"/>
          </a:xfrm>
          <a:prstGeom prst="rect">
            <a:avLst/>
          </a:prstGeom>
        </p:spPr>
      </p:pic>
    </p:spTree>
    <p:extLst>
      <p:ext uri="{BB962C8B-B14F-4D97-AF65-F5344CB8AC3E}">
        <p14:creationId xmlns:p14="http://schemas.microsoft.com/office/powerpoint/2010/main" val="423641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4D7A-CD50-4E62-8A05-4FEB226A84CE}"/>
              </a:ext>
            </a:extLst>
          </p:cNvPr>
          <p:cNvSpPr>
            <a:spLocks noGrp="1"/>
          </p:cNvSpPr>
          <p:nvPr>
            <p:ph type="title"/>
          </p:nvPr>
        </p:nvSpPr>
        <p:spPr>
          <a:xfrm>
            <a:off x="-291202" y="499051"/>
            <a:ext cx="12483202" cy="1499616"/>
          </a:xfrm>
        </p:spPr>
        <p:txBody>
          <a:bodyPr/>
          <a:lstStyle/>
          <a:p>
            <a:pPr algn="ctr"/>
            <a:r>
              <a:rPr lang="en-GB" dirty="0"/>
              <a:t>What makes a powerful speech?  FEEDBACK </a:t>
            </a:r>
          </a:p>
        </p:txBody>
      </p:sp>
      <p:sp>
        <p:nvSpPr>
          <p:cNvPr id="5" name="TextBox 4">
            <a:extLst>
              <a:ext uri="{FF2B5EF4-FFF2-40B4-BE49-F238E27FC236}">
                <a16:creationId xmlns:a16="http://schemas.microsoft.com/office/drawing/2014/main" id="{05E821E9-0E94-423B-B257-2AECF24F1AE9}"/>
              </a:ext>
            </a:extLst>
          </p:cNvPr>
          <p:cNvSpPr txBox="1"/>
          <p:nvPr/>
        </p:nvSpPr>
        <p:spPr>
          <a:xfrm>
            <a:off x="707887" y="6488668"/>
            <a:ext cx="7019778" cy="369332"/>
          </a:xfrm>
          <a:prstGeom prst="rect">
            <a:avLst/>
          </a:prstGeom>
          <a:noFill/>
        </p:spPr>
        <p:txBody>
          <a:bodyPr wrap="square" rtlCol="0">
            <a:spAutoFit/>
          </a:bodyPr>
          <a:lstStyle/>
          <a:p>
            <a:r>
              <a:rPr lang="en-GB" dirty="0"/>
              <a:t>LO: To understand how and why speeches are used and their impact. </a:t>
            </a:r>
          </a:p>
        </p:txBody>
      </p:sp>
      <p:sp>
        <p:nvSpPr>
          <p:cNvPr id="6" name="TextBox 5">
            <a:extLst>
              <a:ext uri="{FF2B5EF4-FFF2-40B4-BE49-F238E27FC236}">
                <a16:creationId xmlns:a16="http://schemas.microsoft.com/office/drawing/2014/main" id="{376F317C-4E54-44DF-88CF-D2E8B4FD12AC}"/>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
        <p:nvSpPr>
          <p:cNvPr id="3" name="TextBox 2">
            <a:extLst>
              <a:ext uri="{FF2B5EF4-FFF2-40B4-BE49-F238E27FC236}">
                <a16:creationId xmlns:a16="http://schemas.microsoft.com/office/drawing/2014/main" id="{F1BD66E5-C40D-4948-BA80-AF55EEF9E34F}"/>
              </a:ext>
            </a:extLst>
          </p:cNvPr>
          <p:cNvSpPr txBox="1"/>
          <p:nvPr/>
        </p:nvSpPr>
        <p:spPr>
          <a:xfrm>
            <a:off x="1237957" y="1871003"/>
            <a:ext cx="10592972" cy="3970318"/>
          </a:xfrm>
          <a:prstGeom prst="rect">
            <a:avLst/>
          </a:prstGeom>
          <a:noFill/>
        </p:spPr>
        <p:txBody>
          <a:bodyPr wrap="square" rtlCol="0">
            <a:spAutoFit/>
          </a:bodyPr>
          <a:lstStyle/>
          <a:p>
            <a:r>
              <a:rPr lang="en-GB" sz="3600" dirty="0"/>
              <a:t>As you watch the following two speeches make notes on:</a:t>
            </a:r>
          </a:p>
          <a:p>
            <a:endParaRPr lang="en-GB" sz="3600" dirty="0"/>
          </a:p>
          <a:p>
            <a:pPr marL="285750" indent="-285750">
              <a:buFont typeface="Arial" panose="020B0604020202020204" pitchFamily="34" charset="0"/>
              <a:buChar char="•"/>
            </a:pPr>
            <a:r>
              <a:rPr lang="en-GB" sz="3600" dirty="0"/>
              <a:t>The content – what are they trying to persuade you about?</a:t>
            </a:r>
          </a:p>
          <a:p>
            <a:pPr marL="285750" indent="-285750">
              <a:buFont typeface="Arial" panose="020B0604020202020204" pitchFamily="34" charset="0"/>
              <a:buChar char="•"/>
            </a:pPr>
            <a:r>
              <a:rPr lang="en-GB" sz="3600" dirty="0"/>
              <a:t>The choice of language</a:t>
            </a:r>
          </a:p>
          <a:p>
            <a:pPr marL="285750" indent="-285750">
              <a:buFont typeface="Arial" panose="020B0604020202020204" pitchFamily="34" charset="0"/>
              <a:buChar char="•"/>
            </a:pPr>
            <a:r>
              <a:rPr lang="en-GB" sz="3600" dirty="0"/>
              <a:t>The use of persuasive devices</a:t>
            </a:r>
          </a:p>
          <a:p>
            <a:pPr marL="285750" indent="-285750">
              <a:buFont typeface="Arial" panose="020B0604020202020204" pitchFamily="34" charset="0"/>
              <a:buChar char="•"/>
            </a:pPr>
            <a:r>
              <a:rPr lang="en-GB" sz="3600" dirty="0"/>
              <a:t>The use of structure in the speech</a:t>
            </a:r>
          </a:p>
        </p:txBody>
      </p:sp>
    </p:spTree>
    <p:extLst>
      <p:ext uri="{BB962C8B-B14F-4D97-AF65-F5344CB8AC3E}">
        <p14:creationId xmlns:p14="http://schemas.microsoft.com/office/powerpoint/2010/main" val="140656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31B4-3A39-4579-9875-5E77E701E2A1}"/>
              </a:ext>
            </a:extLst>
          </p:cNvPr>
          <p:cNvSpPr>
            <a:spLocks noGrp="1"/>
          </p:cNvSpPr>
          <p:nvPr>
            <p:ph type="title"/>
          </p:nvPr>
        </p:nvSpPr>
        <p:spPr>
          <a:xfrm>
            <a:off x="1024128" y="249708"/>
            <a:ext cx="6108192" cy="1835124"/>
          </a:xfrm>
        </p:spPr>
        <p:txBody>
          <a:bodyPr>
            <a:normAutofit/>
          </a:bodyPr>
          <a:lstStyle/>
          <a:p>
            <a:r>
              <a:rPr lang="en-GB" sz="6700" dirty="0"/>
              <a:t>CICERO &amp; MLK </a:t>
            </a:r>
            <a:r>
              <a:rPr lang="en-GB" dirty="0"/>
              <a:t>BOOKLETS: P5</a:t>
            </a:r>
          </a:p>
        </p:txBody>
      </p:sp>
      <p:pic>
        <p:nvPicPr>
          <p:cNvPr id="4" name="Content Placeholder 3">
            <a:extLst>
              <a:ext uri="{FF2B5EF4-FFF2-40B4-BE49-F238E27FC236}">
                <a16:creationId xmlns:a16="http://schemas.microsoft.com/office/drawing/2014/main" id="{BCC8C5B6-26BB-47EB-9D29-37C1A8BA416B}"/>
              </a:ext>
            </a:extLst>
          </p:cNvPr>
          <p:cNvPicPr>
            <a:picLocks noGrp="1" noChangeAspect="1"/>
          </p:cNvPicPr>
          <p:nvPr>
            <p:ph idx="1"/>
          </p:nvPr>
        </p:nvPicPr>
        <p:blipFill rotWithShape="1">
          <a:blip r:embed="rId2"/>
          <a:srcRect l="18490" t="21157" r="53198" b="7153"/>
          <a:stretch/>
        </p:blipFill>
        <p:spPr>
          <a:xfrm>
            <a:off x="7230794" y="0"/>
            <a:ext cx="4961206" cy="6759526"/>
          </a:xfrm>
          <a:prstGeom prst="rect">
            <a:avLst/>
          </a:prstGeom>
        </p:spPr>
      </p:pic>
      <p:sp>
        <p:nvSpPr>
          <p:cNvPr id="5" name="TextBox 4">
            <a:extLst>
              <a:ext uri="{FF2B5EF4-FFF2-40B4-BE49-F238E27FC236}">
                <a16:creationId xmlns:a16="http://schemas.microsoft.com/office/drawing/2014/main" id="{85066F8A-5125-40DC-8A9F-F5C8C5324D78}"/>
              </a:ext>
            </a:extLst>
          </p:cNvPr>
          <p:cNvSpPr txBox="1"/>
          <p:nvPr/>
        </p:nvSpPr>
        <p:spPr>
          <a:xfrm>
            <a:off x="886265" y="1930088"/>
            <a:ext cx="5345723" cy="4678204"/>
          </a:xfrm>
          <a:prstGeom prst="rect">
            <a:avLst/>
          </a:prstGeom>
          <a:noFill/>
        </p:spPr>
        <p:txBody>
          <a:bodyPr wrap="square" rtlCol="0">
            <a:spAutoFit/>
          </a:bodyPr>
          <a:lstStyle/>
          <a:p>
            <a:pPr algn="ctr"/>
            <a:r>
              <a:rPr lang="en-GB" sz="2800" dirty="0"/>
              <a:t>In pairs, read the speeches out loud to each other in the way you think they would have been said. </a:t>
            </a:r>
          </a:p>
          <a:p>
            <a:pPr algn="ctr"/>
            <a:endParaRPr lang="en-GB" sz="2800" dirty="0"/>
          </a:p>
          <a:p>
            <a:pPr algn="ctr"/>
            <a:r>
              <a:rPr lang="en-GB" sz="2800" dirty="0">
                <a:solidFill>
                  <a:schemeClr val="accent2"/>
                </a:solidFill>
              </a:rPr>
              <a:t>What similarities/differences are there? </a:t>
            </a:r>
          </a:p>
          <a:p>
            <a:pPr algn="ctr"/>
            <a:r>
              <a:rPr lang="en-GB" sz="2800" dirty="0">
                <a:solidFill>
                  <a:srgbClr val="00B050"/>
                </a:solidFill>
              </a:rPr>
              <a:t>What words have the most impact? Why? </a:t>
            </a:r>
            <a:br>
              <a:rPr lang="en-GB" sz="2800" dirty="0"/>
            </a:br>
            <a:r>
              <a:rPr lang="en-GB" sz="2800" dirty="0">
                <a:solidFill>
                  <a:srgbClr val="002060"/>
                </a:solidFill>
              </a:rPr>
              <a:t>What devices do Cicero and MLK use to get their ideas across?</a:t>
            </a:r>
          </a:p>
          <a:p>
            <a:endParaRPr lang="en-GB" dirty="0"/>
          </a:p>
        </p:txBody>
      </p:sp>
      <p:sp>
        <p:nvSpPr>
          <p:cNvPr id="6" name="TextBox 5">
            <a:extLst>
              <a:ext uri="{FF2B5EF4-FFF2-40B4-BE49-F238E27FC236}">
                <a16:creationId xmlns:a16="http://schemas.microsoft.com/office/drawing/2014/main" id="{5AC54F85-0AD4-482A-8083-C54B14BAD130}"/>
              </a:ext>
            </a:extLst>
          </p:cNvPr>
          <p:cNvSpPr txBox="1"/>
          <p:nvPr/>
        </p:nvSpPr>
        <p:spPr>
          <a:xfrm>
            <a:off x="707887" y="6488668"/>
            <a:ext cx="7019778" cy="369332"/>
          </a:xfrm>
          <a:prstGeom prst="rect">
            <a:avLst/>
          </a:prstGeom>
          <a:noFill/>
        </p:spPr>
        <p:txBody>
          <a:bodyPr wrap="square" rtlCol="0">
            <a:spAutoFit/>
          </a:bodyPr>
          <a:lstStyle/>
          <a:p>
            <a:r>
              <a:rPr lang="en-GB" dirty="0"/>
              <a:t>LO: To understand how and why speeches are used and their impact. </a:t>
            </a:r>
          </a:p>
        </p:txBody>
      </p:sp>
      <p:sp>
        <p:nvSpPr>
          <p:cNvPr id="7" name="TextBox 6">
            <a:extLst>
              <a:ext uri="{FF2B5EF4-FFF2-40B4-BE49-F238E27FC236}">
                <a16:creationId xmlns:a16="http://schemas.microsoft.com/office/drawing/2014/main" id="{29C4C806-8F4D-460E-8693-38FEF04DF0B5}"/>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412766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028C-1771-4FC5-9297-0A247B59CAF3}"/>
              </a:ext>
            </a:extLst>
          </p:cNvPr>
          <p:cNvSpPr>
            <a:spLocks noGrp="1"/>
          </p:cNvSpPr>
          <p:nvPr>
            <p:ph type="title"/>
          </p:nvPr>
        </p:nvSpPr>
        <p:spPr>
          <a:xfrm>
            <a:off x="3524308" y="1292755"/>
            <a:ext cx="9720072" cy="1499616"/>
          </a:xfrm>
        </p:spPr>
        <p:txBody>
          <a:bodyPr/>
          <a:lstStyle/>
          <a:p>
            <a:pPr algn="ctr"/>
            <a:r>
              <a:rPr lang="en-GB" dirty="0"/>
              <a:t>How are cicero and </a:t>
            </a:r>
            <a:r>
              <a:rPr lang="en-GB" dirty="0" err="1"/>
              <a:t>mlk</a:t>
            </a:r>
            <a:r>
              <a:rPr lang="en-GB" dirty="0"/>
              <a:t> similar? </a:t>
            </a:r>
          </a:p>
        </p:txBody>
      </p:sp>
      <p:sp>
        <p:nvSpPr>
          <p:cNvPr id="5" name="TextBox 4">
            <a:extLst>
              <a:ext uri="{FF2B5EF4-FFF2-40B4-BE49-F238E27FC236}">
                <a16:creationId xmlns:a16="http://schemas.microsoft.com/office/drawing/2014/main" id="{FA812A92-F108-462A-976E-44BE27BBD2D2}"/>
              </a:ext>
            </a:extLst>
          </p:cNvPr>
          <p:cNvSpPr txBox="1"/>
          <p:nvPr/>
        </p:nvSpPr>
        <p:spPr>
          <a:xfrm>
            <a:off x="689316" y="6488668"/>
            <a:ext cx="7019778" cy="369332"/>
          </a:xfrm>
          <a:prstGeom prst="rect">
            <a:avLst/>
          </a:prstGeom>
          <a:noFill/>
        </p:spPr>
        <p:txBody>
          <a:bodyPr wrap="square" rtlCol="0">
            <a:spAutoFit/>
          </a:bodyPr>
          <a:lstStyle/>
          <a:p>
            <a:r>
              <a:rPr lang="en-GB" dirty="0"/>
              <a:t>LO: To understand how and why speeches are used and their impact. </a:t>
            </a:r>
          </a:p>
        </p:txBody>
      </p:sp>
      <p:sp>
        <p:nvSpPr>
          <p:cNvPr id="3" name="Oval 2">
            <a:extLst>
              <a:ext uri="{FF2B5EF4-FFF2-40B4-BE49-F238E27FC236}">
                <a16:creationId xmlns:a16="http://schemas.microsoft.com/office/drawing/2014/main" id="{21FA5F7D-3283-4EAE-9436-316AF2FAC05C}"/>
              </a:ext>
            </a:extLst>
          </p:cNvPr>
          <p:cNvSpPr/>
          <p:nvPr/>
        </p:nvSpPr>
        <p:spPr>
          <a:xfrm>
            <a:off x="4459459" y="3238993"/>
            <a:ext cx="3657600" cy="2166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Cicero</a:t>
            </a:r>
          </a:p>
          <a:p>
            <a:pPr algn="ctr"/>
            <a:r>
              <a:rPr lang="en-GB" sz="4000" dirty="0"/>
              <a:t> &amp;</a:t>
            </a:r>
          </a:p>
          <a:p>
            <a:pPr algn="ctr"/>
            <a:r>
              <a:rPr lang="en-GB" sz="4000" dirty="0"/>
              <a:t> MLK</a:t>
            </a:r>
          </a:p>
        </p:txBody>
      </p:sp>
      <p:sp>
        <p:nvSpPr>
          <p:cNvPr id="6" name="TextBox 5">
            <a:extLst>
              <a:ext uri="{FF2B5EF4-FFF2-40B4-BE49-F238E27FC236}">
                <a16:creationId xmlns:a16="http://schemas.microsoft.com/office/drawing/2014/main" id="{C9ABA697-3467-408E-8E73-AC1EA13560E9}"/>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pic>
        <p:nvPicPr>
          <p:cNvPr id="8" name="Picture 2" descr="Image result for cicero">
            <a:extLst>
              <a:ext uri="{FF2B5EF4-FFF2-40B4-BE49-F238E27FC236}">
                <a16:creationId xmlns:a16="http://schemas.microsoft.com/office/drawing/2014/main" id="{3893058C-A877-4D85-B542-D86A8A53E00D}"/>
              </a:ext>
            </a:extLst>
          </p:cNvPr>
          <p:cNvPicPr>
            <a:picLocks noChangeAspect="1"/>
          </p:cNvPicPr>
          <p:nvPr/>
        </p:nvPicPr>
        <p:blipFill rotWithShape="1">
          <a:blip r:embed="rId3">
            <a:extLst>
              <a:ext uri="{28A0092B-C50C-407E-A947-70E740481C1C}">
                <a14:useLocalDpi xmlns:a14="http://schemas.microsoft.com/office/drawing/2010/main" val="0"/>
              </a:ext>
            </a:extLst>
          </a:blip>
          <a:srcRect t="19096" r="2" b="36097"/>
          <a:stretch/>
        </p:blipFill>
        <p:spPr>
          <a:xfrm>
            <a:off x="8264157" y="4322205"/>
            <a:ext cx="3805358" cy="2351129"/>
          </a:xfrm>
          <a:prstGeom prst="rect">
            <a:avLst/>
          </a:prstGeom>
        </p:spPr>
      </p:pic>
      <p:pic>
        <p:nvPicPr>
          <p:cNvPr id="9" name="Content Placeholder 3" descr="A person wearing a suit and tie&#10;&#10;Description generated with very high confidence">
            <a:extLst>
              <a:ext uri="{FF2B5EF4-FFF2-40B4-BE49-F238E27FC236}">
                <a16:creationId xmlns:a16="http://schemas.microsoft.com/office/drawing/2014/main" id="{A9E428D1-0E2E-42EF-A190-BC6976F9EA83}"/>
              </a:ext>
            </a:extLst>
          </p:cNvPr>
          <p:cNvPicPr>
            <a:picLocks noChangeAspect="1"/>
          </p:cNvPicPr>
          <p:nvPr/>
        </p:nvPicPr>
        <p:blipFill rotWithShape="1">
          <a:blip r:embed="rId4"/>
          <a:srcRect r="3337"/>
          <a:stretch/>
        </p:blipFill>
        <p:spPr>
          <a:xfrm>
            <a:off x="856689" y="1012109"/>
            <a:ext cx="3841920" cy="2416890"/>
          </a:xfrm>
          <a:prstGeom prst="rect">
            <a:avLst/>
          </a:prstGeom>
        </p:spPr>
      </p:pic>
      <p:sp>
        <p:nvSpPr>
          <p:cNvPr id="4" name="Rectangle 3">
            <a:extLst>
              <a:ext uri="{FF2B5EF4-FFF2-40B4-BE49-F238E27FC236}">
                <a16:creationId xmlns:a16="http://schemas.microsoft.com/office/drawing/2014/main" id="{AF2E804D-AF76-41FD-B3A2-101B6F23234A}"/>
              </a:ext>
            </a:extLst>
          </p:cNvPr>
          <p:cNvSpPr/>
          <p:nvPr/>
        </p:nvSpPr>
        <p:spPr>
          <a:xfrm>
            <a:off x="689315" y="242321"/>
            <a:ext cx="11380199" cy="646331"/>
          </a:xfrm>
          <a:prstGeom prst="rect">
            <a:avLst/>
          </a:prstGeom>
        </p:spPr>
        <p:txBody>
          <a:bodyPr wrap="square">
            <a:spAutoFit/>
          </a:bodyPr>
          <a:lstStyle/>
          <a:p>
            <a:r>
              <a:rPr lang="en-GB" sz="2800" dirty="0"/>
              <a:t> </a:t>
            </a:r>
            <a:r>
              <a:rPr lang="en-GB" sz="3600" b="1" dirty="0"/>
              <a:t>PLENARY: </a:t>
            </a:r>
            <a:r>
              <a:rPr lang="en-GB" sz="2800" dirty="0"/>
              <a:t>ADD TO YOUR EARLIER MINDMAP IN A </a:t>
            </a:r>
            <a:r>
              <a:rPr lang="en-GB" sz="2800" dirty="0">
                <a:solidFill>
                  <a:srgbClr val="FF0000"/>
                </a:solidFill>
              </a:rPr>
              <a:t>D</a:t>
            </a:r>
            <a:r>
              <a:rPr lang="en-GB" sz="2800" dirty="0">
                <a:solidFill>
                  <a:srgbClr val="FFC000"/>
                </a:solidFill>
              </a:rPr>
              <a:t>I</a:t>
            </a:r>
            <a:r>
              <a:rPr lang="en-GB" sz="2800" dirty="0">
                <a:solidFill>
                  <a:srgbClr val="FFFF00"/>
                </a:solidFill>
              </a:rPr>
              <a:t>F</a:t>
            </a:r>
            <a:r>
              <a:rPr lang="en-GB" sz="2800" dirty="0">
                <a:solidFill>
                  <a:srgbClr val="92D050"/>
                </a:solidFill>
              </a:rPr>
              <a:t>F</a:t>
            </a:r>
            <a:r>
              <a:rPr lang="en-GB" sz="2800" dirty="0">
                <a:solidFill>
                  <a:srgbClr val="00B050"/>
                </a:solidFill>
              </a:rPr>
              <a:t>E</a:t>
            </a:r>
            <a:r>
              <a:rPr lang="en-GB" sz="2800" dirty="0">
                <a:solidFill>
                  <a:srgbClr val="00B0F0"/>
                </a:solidFill>
              </a:rPr>
              <a:t>R</a:t>
            </a:r>
            <a:r>
              <a:rPr lang="en-GB" sz="2800" dirty="0">
                <a:solidFill>
                  <a:srgbClr val="0070C0"/>
                </a:solidFill>
              </a:rPr>
              <a:t>E</a:t>
            </a:r>
            <a:r>
              <a:rPr lang="en-GB" sz="2800" dirty="0">
                <a:solidFill>
                  <a:srgbClr val="7030A0"/>
                </a:solidFill>
              </a:rPr>
              <a:t>N</a:t>
            </a:r>
            <a:r>
              <a:rPr lang="en-GB" sz="2800" dirty="0">
                <a:solidFill>
                  <a:srgbClr val="FF0000"/>
                </a:solidFill>
              </a:rPr>
              <a:t>T</a:t>
            </a:r>
            <a:r>
              <a:rPr lang="en-GB" sz="2800" dirty="0"/>
              <a:t> </a:t>
            </a:r>
            <a:r>
              <a:rPr lang="en-GB" sz="2800" dirty="0">
                <a:solidFill>
                  <a:srgbClr val="FFC000"/>
                </a:solidFill>
              </a:rPr>
              <a:t>C</a:t>
            </a:r>
            <a:r>
              <a:rPr lang="en-GB" sz="2800" dirty="0">
                <a:solidFill>
                  <a:srgbClr val="FFFF00"/>
                </a:solidFill>
              </a:rPr>
              <a:t>O</a:t>
            </a:r>
            <a:r>
              <a:rPr lang="en-GB" sz="2800" dirty="0">
                <a:solidFill>
                  <a:srgbClr val="92D050"/>
                </a:solidFill>
              </a:rPr>
              <a:t>L</a:t>
            </a:r>
            <a:r>
              <a:rPr lang="en-GB" sz="2800" dirty="0">
                <a:solidFill>
                  <a:srgbClr val="00B050"/>
                </a:solidFill>
              </a:rPr>
              <a:t>O</a:t>
            </a:r>
            <a:r>
              <a:rPr lang="en-GB" sz="2800" dirty="0">
                <a:solidFill>
                  <a:srgbClr val="00B0F0"/>
                </a:solidFill>
              </a:rPr>
              <a:t>U</a:t>
            </a:r>
            <a:r>
              <a:rPr lang="en-GB" sz="2800" dirty="0">
                <a:solidFill>
                  <a:srgbClr val="7030A0"/>
                </a:solidFill>
              </a:rPr>
              <a:t>R</a:t>
            </a:r>
          </a:p>
        </p:txBody>
      </p:sp>
    </p:spTree>
    <p:extLst>
      <p:ext uri="{BB962C8B-B14F-4D97-AF65-F5344CB8AC3E}">
        <p14:creationId xmlns:p14="http://schemas.microsoft.com/office/powerpoint/2010/main" val="419740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1101-BBF2-4465-BFCF-6F2C09EEBAE8}"/>
              </a:ext>
            </a:extLst>
          </p:cNvPr>
          <p:cNvSpPr>
            <a:spLocks noGrp="1"/>
          </p:cNvSpPr>
          <p:nvPr>
            <p:ph type="title"/>
          </p:nvPr>
        </p:nvSpPr>
        <p:spPr>
          <a:xfrm>
            <a:off x="1024128" y="0"/>
            <a:ext cx="9720072" cy="1499616"/>
          </a:xfrm>
        </p:spPr>
        <p:txBody>
          <a:bodyPr>
            <a:normAutofit/>
          </a:bodyPr>
          <a:lstStyle/>
          <a:p>
            <a:r>
              <a:rPr lang="en-GB" sz="7200" dirty="0"/>
              <a:t>Starter: Revisited</a:t>
            </a:r>
          </a:p>
        </p:txBody>
      </p:sp>
      <p:sp>
        <p:nvSpPr>
          <p:cNvPr id="3" name="Content Placeholder 2">
            <a:extLst>
              <a:ext uri="{FF2B5EF4-FFF2-40B4-BE49-F238E27FC236}">
                <a16:creationId xmlns:a16="http://schemas.microsoft.com/office/drawing/2014/main" id="{4EE54233-A26A-4344-BF69-8272E59BD650}"/>
              </a:ext>
            </a:extLst>
          </p:cNvPr>
          <p:cNvSpPr>
            <a:spLocks noGrp="1"/>
          </p:cNvSpPr>
          <p:nvPr>
            <p:ph idx="1"/>
          </p:nvPr>
        </p:nvSpPr>
        <p:spPr>
          <a:xfrm>
            <a:off x="1024128" y="1280160"/>
            <a:ext cx="10863072" cy="5029200"/>
          </a:xfrm>
        </p:spPr>
        <p:txBody>
          <a:bodyPr>
            <a:normAutofit/>
          </a:bodyPr>
          <a:lstStyle/>
          <a:p>
            <a:r>
              <a:rPr lang="en-GB" sz="3200" dirty="0"/>
              <a:t>Think about the four different speeches we have looked at.  How would you now edit your speech from the starter activity based on what you have learnt today?</a:t>
            </a:r>
          </a:p>
          <a:p>
            <a:endParaRPr lang="en-GB" dirty="0"/>
          </a:p>
          <a:p>
            <a:r>
              <a:rPr lang="en-GB" sz="3200" dirty="0"/>
              <a:t>Things to consider:</a:t>
            </a:r>
          </a:p>
          <a:p>
            <a:pPr marL="285750" indent="-285750">
              <a:buFont typeface="Arial" panose="020B0604020202020204" pitchFamily="34" charset="0"/>
              <a:buChar char="•"/>
            </a:pPr>
            <a:r>
              <a:rPr lang="en-GB" sz="2800" dirty="0"/>
              <a:t>The content – what references/allusions could you use?</a:t>
            </a:r>
          </a:p>
          <a:p>
            <a:pPr marL="285750" indent="-285750">
              <a:buFont typeface="Arial" panose="020B0604020202020204" pitchFamily="34" charset="0"/>
              <a:buChar char="•"/>
            </a:pPr>
            <a:r>
              <a:rPr lang="en-GB" sz="2800" dirty="0"/>
              <a:t>The choice of language</a:t>
            </a:r>
          </a:p>
          <a:p>
            <a:pPr marL="285750" indent="-285750">
              <a:buFont typeface="Arial" panose="020B0604020202020204" pitchFamily="34" charset="0"/>
              <a:buChar char="•"/>
            </a:pPr>
            <a:r>
              <a:rPr lang="en-GB" sz="2800" dirty="0"/>
              <a:t>The use of persuasive devices</a:t>
            </a:r>
          </a:p>
          <a:p>
            <a:pPr marL="285750" indent="-285750">
              <a:buFont typeface="Arial" panose="020B0604020202020204" pitchFamily="34" charset="0"/>
              <a:buChar char="•"/>
            </a:pPr>
            <a:r>
              <a:rPr lang="en-GB" sz="2800" dirty="0"/>
              <a:t>The use of structure in the speech</a:t>
            </a:r>
          </a:p>
          <a:p>
            <a:endParaRPr lang="en-GB" dirty="0"/>
          </a:p>
        </p:txBody>
      </p:sp>
      <p:sp>
        <p:nvSpPr>
          <p:cNvPr id="4" name="TextBox 3">
            <a:extLst>
              <a:ext uri="{FF2B5EF4-FFF2-40B4-BE49-F238E27FC236}">
                <a16:creationId xmlns:a16="http://schemas.microsoft.com/office/drawing/2014/main" id="{D11D6FAB-8837-4921-9689-2EDFB374EE2D}"/>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Extension Task</a:t>
            </a:r>
          </a:p>
        </p:txBody>
      </p:sp>
      <p:sp>
        <p:nvSpPr>
          <p:cNvPr id="5" name="TextBox 4">
            <a:extLst>
              <a:ext uri="{FF2B5EF4-FFF2-40B4-BE49-F238E27FC236}">
                <a16:creationId xmlns:a16="http://schemas.microsoft.com/office/drawing/2014/main" id="{CAA6BDB5-7217-4E41-92A6-1E0CDE4960E2}"/>
              </a:ext>
            </a:extLst>
          </p:cNvPr>
          <p:cNvSpPr txBox="1"/>
          <p:nvPr/>
        </p:nvSpPr>
        <p:spPr>
          <a:xfrm>
            <a:off x="689316" y="6488668"/>
            <a:ext cx="7019778" cy="369332"/>
          </a:xfrm>
          <a:prstGeom prst="rect">
            <a:avLst/>
          </a:prstGeom>
          <a:noFill/>
        </p:spPr>
        <p:txBody>
          <a:bodyPr wrap="square" rtlCol="0">
            <a:spAutoFit/>
          </a:bodyPr>
          <a:lstStyle/>
          <a:p>
            <a:r>
              <a:rPr lang="en-GB" dirty="0"/>
              <a:t>LO: To understand how and why speeches are used and their impact. </a:t>
            </a:r>
          </a:p>
        </p:txBody>
      </p:sp>
    </p:spTree>
    <p:extLst>
      <p:ext uri="{BB962C8B-B14F-4D97-AF65-F5344CB8AC3E}">
        <p14:creationId xmlns:p14="http://schemas.microsoft.com/office/powerpoint/2010/main" val="33807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5F0E2-E041-4D89-B990-16864A4E3AA2}"/>
              </a:ext>
            </a:extLst>
          </p:cNvPr>
          <p:cNvSpPr>
            <a:spLocks noGrp="1"/>
          </p:cNvSpPr>
          <p:nvPr>
            <p:ph type="title"/>
          </p:nvPr>
        </p:nvSpPr>
        <p:spPr>
          <a:xfrm>
            <a:off x="1024128" y="585216"/>
            <a:ext cx="10324984" cy="1499616"/>
          </a:xfrm>
        </p:spPr>
        <p:txBody>
          <a:bodyPr>
            <a:normAutofit fontScale="90000"/>
          </a:bodyPr>
          <a:lstStyle/>
          <a:p>
            <a:r>
              <a:rPr lang="en-GB" sz="8000" dirty="0"/>
              <a:t>Starter       cicero &amp; </a:t>
            </a:r>
            <a:br>
              <a:rPr lang="en-GB" sz="8000" dirty="0"/>
            </a:br>
            <a:r>
              <a:rPr lang="en-GB" sz="8000" dirty="0"/>
              <a:t>speeches </a:t>
            </a:r>
          </a:p>
        </p:txBody>
      </p:sp>
      <p:sp>
        <p:nvSpPr>
          <p:cNvPr id="3" name="Content Placeholder 2">
            <a:extLst>
              <a:ext uri="{FF2B5EF4-FFF2-40B4-BE49-F238E27FC236}">
                <a16:creationId xmlns:a16="http://schemas.microsoft.com/office/drawing/2014/main" id="{455E8A16-A852-4F80-BCC7-D8B67407B024}"/>
              </a:ext>
            </a:extLst>
          </p:cNvPr>
          <p:cNvSpPr>
            <a:spLocks noGrp="1"/>
          </p:cNvSpPr>
          <p:nvPr>
            <p:ph idx="1"/>
          </p:nvPr>
        </p:nvSpPr>
        <p:spPr>
          <a:xfrm>
            <a:off x="1629039" y="1842867"/>
            <a:ext cx="9720073" cy="1202788"/>
          </a:xfrm>
        </p:spPr>
        <p:txBody>
          <a:bodyPr>
            <a:normAutofit fontScale="92500" lnSpcReduction="10000"/>
          </a:bodyPr>
          <a:lstStyle/>
          <a:p>
            <a:pPr marL="0" indent="0" algn="ctr">
              <a:buNone/>
            </a:pPr>
            <a:r>
              <a:rPr lang="en-GB" sz="4900" dirty="0"/>
              <a:t>Create a 1 minute speech about an aspect of school you’d like to change</a:t>
            </a:r>
            <a:r>
              <a:rPr lang="en-GB" dirty="0"/>
              <a:t>.  </a:t>
            </a:r>
          </a:p>
        </p:txBody>
      </p:sp>
      <p:sp>
        <p:nvSpPr>
          <p:cNvPr id="4" name="TextBox 3">
            <a:extLst>
              <a:ext uri="{FF2B5EF4-FFF2-40B4-BE49-F238E27FC236}">
                <a16:creationId xmlns:a16="http://schemas.microsoft.com/office/drawing/2014/main" id="{FC01F5A5-F8C1-48C1-9B4C-8098C19F1B04}"/>
              </a:ext>
            </a:extLst>
          </p:cNvPr>
          <p:cNvSpPr txBox="1"/>
          <p:nvPr/>
        </p:nvSpPr>
        <p:spPr>
          <a:xfrm>
            <a:off x="707887" y="6488668"/>
            <a:ext cx="7019778" cy="369332"/>
          </a:xfrm>
          <a:prstGeom prst="rect">
            <a:avLst/>
          </a:prstGeom>
          <a:noFill/>
        </p:spPr>
        <p:txBody>
          <a:bodyPr wrap="square" rtlCol="0">
            <a:spAutoFit/>
          </a:bodyPr>
          <a:lstStyle/>
          <a:p>
            <a:r>
              <a:rPr lang="en-GB" dirty="0"/>
              <a:t>LO: To understand how and why speeches are used and their impact. </a:t>
            </a:r>
          </a:p>
        </p:txBody>
      </p:sp>
      <p:sp>
        <p:nvSpPr>
          <p:cNvPr id="5" name="Oval 4">
            <a:extLst>
              <a:ext uri="{FF2B5EF4-FFF2-40B4-BE49-F238E27FC236}">
                <a16:creationId xmlns:a16="http://schemas.microsoft.com/office/drawing/2014/main" id="{886454CD-F8BA-48B4-8E9A-CBAD6D99E7E5}"/>
              </a:ext>
            </a:extLst>
          </p:cNvPr>
          <p:cNvSpPr/>
          <p:nvPr/>
        </p:nvSpPr>
        <p:spPr>
          <a:xfrm>
            <a:off x="8435553" y="3588585"/>
            <a:ext cx="3282835" cy="2921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Any </a:t>
            </a:r>
          </a:p>
          <a:p>
            <a:pPr algn="ctr"/>
            <a:r>
              <a:rPr lang="en-GB" sz="4000" dirty="0"/>
              <a:t>volunteers to read theirs?</a:t>
            </a:r>
          </a:p>
        </p:txBody>
      </p:sp>
      <p:sp>
        <p:nvSpPr>
          <p:cNvPr id="6" name="TextBox 5">
            <a:extLst>
              <a:ext uri="{FF2B5EF4-FFF2-40B4-BE49-F238E27FC236}">
                <a16:creationId xmlns:a16="http://schemas.microsoft.com/office/drawing/2014/main" id="{C9FC2649-4E37-4A25-B0F9-88D68BBD1D47}"/>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pic>
        <p:nvPicPr>
          <p:cNvPr id="1026" name="Picture 2" descr="How to Deliver a Powerful Speech in Less than 10 Minutes | Inc.com">
            <a:extLst>
              <a:ext uri="{FF2B5EF4-FFF2-40B4-BE49-F238E27FC236}">
                <a16:creationId xmlns:a16="http://schemas.microsoft.com/office/drawing/2014/main" id="{F3E960A4-A193-4D5D-BB09-B33E5D146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076" y="3372701"/>
            <a:ext cx="6251290" cy="290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00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C064-BDFD-4C7F-9F09-8DE27D440F8D}"/>
              </a:ext>
            </a:extLst>
          </p:cNvPr>
          <p:cNvSpPr>
            <a:spLocks noGrp="1"/>
          </p:cNvSpPr>
          <p:nvPr>
            <p:ph type="title"/>
          </p:nvPr>
        </p:nvSpPr>
        <p:spPr/>
        <p:txBody>
          <a:bodyPr/>
          <a:lstStyle/>
          <a:p>
            <a:r>
              <a:rPr lang="en-GB" dirty="0"/>
              <a:t>ADD TO YOUR timeline</a:t>
            </a:r>
          </a:p>
        </p:txBody>
      </p:sp>
      <p:sp>
        <p:nvSpPr>
          <p:cNvPr id="3" name="Content Placeholder 2">
            <a:extLst>
              <a:ext uri="{FF2B5EF4-FFF2-40B4-BE49-F238E27FC236}">
                <a16:creationId xmlns:a16="http://schemas.microsoft.com/office/drawing/2014/main" id="{18D76DCA-8595-4128-A799-7F758AB46FC4}"/>
              </a:ext>
            </a:extLst>
          </p:cNvPr>
          <p:cNvSpPr>
            <a:spLocks noGrp="1"/>
          </p:cNvSpPr>
          <p:nvPr>
            <p:ph idx="1"/>
          </p:nvPr>
        </p:nvSpPr>
        <p:spPr>
          <a:xfrm>
            <a:off x="1263279" y="4673012"/>
            <a:ext cx="10040112" cy="1762126"/>
          </a:xfrm>
        </p:spPr>
        <p:txBody>
          <a:bodyPr>
            <a:normAutofit/>
          </a:bodyPr>
          <a:lstStyle/>
          <a:p>
            <a:pPr algn="ctr"/>
            <a:r>
              <a:rPr lang="en-GB" dirty="0"/>
              <a:t>Today our primary extract is by famous Roman </a:t>
            </a:r>
            <a:r>
              <a:rPr lang="en-GB" u="sng" dirty="0">
                <a:solidFill>
                  <a:srgbClr val="FF0000"/>
                </a:solidFill>
              </a:rPr>
              <a:t>orator</a:t>
            </a:r>
            <a:r>
              <a:rPr lang="en-GB" dirty="0">
                <a:solidFill>
                  <a:srgbClr val="FF0000"/>
                </a:solidFill>
              </a:rPr>
              <a:t> </a:t>
            </a:r>
            <a:r>
              <a:rPr lang="en-GB" dirty="0"/>
              <a:t>Cicero. It was performed on his return to Rome in 77BC, where he addresses the people. </a:t>
            </a:r>
            <a:br>
              <a:rPr lang="en-GB" dirty="0"/>
            </a:br>
            <a:r>
              <a:rPr lang="en-GB" dirty="0"/>
              <a:t>Our secondary extract is by Martin Luther King. It is an extract from his famous ‘I’ve been to the mountain top’ speech (1968) in which he encourages the black community to overcome their struggles for equality. </a:t>
            </a:r>
          </a:p>
          <a:p>
            <a:endParaRPr lang="en-GB" dirty="0"/>
          </a:p>
        </p:txBody>
      </p:sp>
      <p:sp>
        <p:nvSpPr>
          <p:cNvPr id="4" name="Rectangle 3">
            <a:extLst>
              <a:ext uri="{FF2B5EF4-FFF2-40B4-BE49-F238E27FC236}">
                <a16:creationId xmlns:a16="http://schemas.microsoft.com/office/drawing/2014/main" id="{16905C97-E768-46BD-9AEF-7D653BF9CAF2}"/>
              </a:ext>
            </a:extLst>
          </p:cNvPr>
          <p:cNvSpPr/>
          <p:nvPr/>
        </p:nvSpPr>
        <p:spPr>
          <a:xfrm>
            <a:off x="1726882" y="2466975"/>
            <a:ext cx="1714500" cy="5524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ea typeface="Calibri" panose="020F0502020204030204" pitchFamily="34" charset="0"/>
                <a:cs typeface="Times New Roman" panose="02020603050405020304" pitchFamily="18" charset="0"/>
              </a:rPr>
              <a:t>Ancient </a:t>
            </a:r>
            <a:br>
              <a:rPr lang="en-GB" sz="1400">
                <a:effectLst/>
                <a:ea typeface="Calibri" panose="020F0502020204030204" pitchFamily="34" charset="0"/>
                <a:cs typeface="Times New Roman" panose="02020603050405020304" pitchFamily="18" charset="0"/>
              </a:rPr>
            </a:br>
            <a:r>
              <a:rPr lang="en-GB" sz="1400">
                <a:effectLst/>
                <a:ea typeface="Calibri" panose="020F0502020204030204" pitchFamily="34" charset="0"/>
                <a:cs typeface="Times New Roman" panose="02020603050405020304" pitchFamily="18" charset="0"/>
              </a:rPr>
              <a:t>Literature</a:t>
            </a:r>
            <a:endParaRPr lang="en-GB" sz="1100">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58330DB-9359-4D53-A050-0A491CD3FD0D}"/>
              </a:ext>
            </a:extLst>
          </p:cNvPr>
          <p:cNvSpPr/>
          <p:nvPr/>
        </p:nvSpPr>
        <p:spPr>
          <a:xfrm>
            <a:off x="3441382" y="2466975"/>
            <a:ext cx="1828800" cy="552450"/>
          </a:xfrm>
          <a:prstGeom prst="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ea typeface="Calibri" panose="020F0502020204030204" pitchFamily="34" charset="0"/>
                <a:cs typeface="Times New Roman" panose="02020603050405020304" pitchFamily="18" charset="0"/>
              </a:rPr>
              <a:t>Middle Ages/</a:t>
            </a:r>
            <a:br>
              <a:rPr lang="en-GB" sz="1400">
                <a:effectLst/>
                <a:ea typeface="Calibri" panose="020F0502020204030204" pitchFamily="34" charset="0"/>
                <a:cs typeface="Times New Roman" panose="02020603050405020304" pitchFamily="18" charset="0"/>
              </a:rPr>
            </a:br>
            <a:r>
              <a:rPr lang="en-GB" sz="1400">
                <a:effectLst/>
                <a:ea typeface="Calibri" panose="020F0502020204030204" pitchFamily="34" charset="0"/>
                <a:cs typeface="Times New Roman" panose="02020603050405020304" pitchFamily="18" charset="0"/>
              </a:rPr>
              <a:t>Renaissance</a:t>
            </a:r>
            <a:endParaRPr lang="en-GB" sz="110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A473EA0-06CA-4221-9D47-9627AFB147C4}"/>
              </a:ext>
            </a:extLst>
          </p:cNvPr>
          <p:cNvSpPr/>
          <p:nvPr/>
        </p:nvSpPr>
        <p:spPr>
          <a:xfrm>
            <a:off x="5270182" y="2466975"/>
            <a:ext cx="1828800" cy="55245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ea typeface="Calibri" panose="020F0502020204030204" pitchFamily="34" charset="0"/>
                <a:cs typeface="Times New Roman" panose="02020603050405020304" pitchFamily="18" charset="0"/>
              </a:rPr>
              <a:t>The Georgians &amp;</a:t>
            </a:r>
            <a:br>
              <a:rPr lang="en-GB" sz="1400">
                <a:effectLst/>
                <a:ea typeface="Calibri" panose="020F0502020204030204" pitchFamily="34" charset="0"/>
                <a:cs typeface="Times New Roman" panose="02020603050405020304" pitchFamily="18" charset="0"/>
              </a:rPr>
            </a:br>
            <a:r>
              <a:rPr lang="en-GB" sz="1400">
                <a:effectLst/>
                <a:ea typeface="Calibri" panose="020F0502020204030204" pitchFamily="34" charset="0"/>
                <a:cs typeface="Times New Roman" panose="02020603050405020304" pitchFamily="18" charset="0"/>
              </a:rPr>
              <a:t>Victorians</a:t>
            </a:r>
            <a:endParaRPr lang="en-GB" sz="110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3B78E1C-5F10-45CB-B1E4-50A5FE889CCD}"/>
              </a:ext>
            </a:extLst>
          </p:cNvPr>
          <p:cNvSpPr/>
          <p:nvPr/>
        </p:nvSpPr>
        <p:spPr>
          <a:xfrm>
            <a:off x="7098982" y="2466975"/>
            <a:ext cx="1828800" cy="55245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ea typeface="Calibri" panose="020F0502020204030204" pitchFamily="34" charset="0"/>
                <a:cs typeface="Times New Roman" panose="02020603050405020304" pitchFamily="18" charset="0"/>
              </a:rPr>
              <a:t>The Twentieth </a:t>
            </a:r>
            <a:br>
              <a:rPr lang="en-GB" sz="1400">
                <a:effectLst/>
                <a:ea typeface="Calibri" panose="020F0502020204030204" pitchFamily="34" charset="0"/>
                <a:cs typeface="Times New Roman" panose="02020603050405020304" pitchFamily="18" charset="0"/>
              </a:rPr>
            </a:br>
            <a:r>
              <a:rPr lang="en-GB" sz="1400">
                <a:effectLst/>
                <a:ea typeface="Calibri" panose="020F0502020204030204" pitchFamily="34" charset="0"/>
                <a:cs typeface="Times New Roman" panose="02020603050405020304" pitchFamily="18" charset="0"/>
              </a:rPr>
              <a:t>Century</a:t>
            </a:r>
            <a:endParaRPr lang="en-GB" sz="1100">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B9AA6A9-556B-4EF9-A1FC-D001DAC76BF5}"/>
              </a:ext>
            </a:extLst>
          </p:cNvPr>
          <p:cNvSpPr/>
          <p:nvPr/>
        </p:nvSpPr>
        <p:spPr>
          <a:xfrm>
            <a:off x="8927782" y="2466975"/>
            <a:ext cx="1638300" cy="552450"/>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effectLst/>
                <a:ea typeface="Calibri" panose="020F0502020204030204" pitchFamily="34" charset="0"/>
                <a:cs typeface="Times New Roman" panose="02020603050405020304" pitchFamily="18" charset="0"/>
              </a:rPr>
              <a:t>Representing </a:t>
            </a:r>
            <a:br>
              <a:rPr lang="en-GB" sz="1400">
                <a:effectLst/>
                <a:ea typeface="Calibri" panose="020F0502020204030204" pitchFamily="34" charset="0"/>
                <a:cs typeface="Times New Roman" panose="02020603050405020304" pitchFamily="18" charset="0"/>
              </a:rPr>
            </a:br>
            <a:r>
              <a:rPr lang="en-GB" sz="1400">
                <a:effectLst/>
                <a:ea typeface="Calibri" panose="020F0502020204030204" pitchFamily="34" charset="0"/>
                <a:cs typeface="Times New Roman" panose="02020603050405020304" pitchFamily="18" charset="0"/>
              </a:rPr>
              <a:t>change</a:t>
            </a:r>
            <a:endParaRPr lang="en-GB" sz="1100">
              <a:effectLst/>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969482B9-4B82-4EA4-B5F0-5922073F3F8B}"/>
              </a:ext>
            </a:extLst>
          </p:cNvPr>
          <p:cNvCxnSpPr/>
          <p:nvPr/>
        </p:nvCxnSpPr>
        <p:spPr>
          <a:xfrm>
            <a:off x="2286952" y="3016250"/>
            <a:ext cx="0" cy="55245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 Box 10">
            <a:extLst>
              <a:ext uri="{FF2B5EF4-FFF2-40B4-BE49-F238E27FC236}">
                <a16:creationId xmlns:a16="http://schemas.microsoft.com/office/drawing/2014/main" id="{A638BD54-6190-433F-AABF-23B2715E4A79}"/>
              </a:ext>
            </a:extLst>
          </p:cNvPr>
          <p:cNvSpPr txBox="1"/>
          <p:nvPr/>
        </p:nvSpPr>
        <p:spPr>
          <a:xfrm>
            <a:off x="1625916" y="3571874"/>
            <a:ext cx="1368743" cy="1000125"/>
          </a:xfrm>
          <a:prstGeom prst="rect">
            <a:avLst/>
          </a:prstGeom>
          <a:solidFill>
            <a:schemeClr val="lt1"/>
          </a:solidFill>
          <a:ln w="63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Cicero ‘To the Citizens after his return’ (57BC)</a:t>
            </a:r>
          </a:p>
        </p:txBody>
      </p:sp>
      <p:cxnSp>
        <p:nvCxnSpPr>
          <p:cNvPr id="13" name="Straight Connector 12">
            <a:extLst>
              <a:ext uri="{FF2B5EF4-FFF2-40B4-BE49-F238E27FC236}">
                <a16:creationId xmlns:a16="http://schemas.microsoft.com/office/drawing/2014/main" id="{C8953F96-BFCB-4038-9873-93FA1CBA4FC2}"/>
              </a:ext>
            </a:extLst>
          </p:cNvPr>
          <p:cNvCxnSpPr/>
          <p:nvPr/>
        </p:nvCxnSpPr>
        <p:spPr>
          <a:xfrm flipV="1">
            <a:off x="8117205" y="2103882"/>
            <a:ext cx="0" cy="476250"/>
          </a:xfrm>
          <a:prstGeom prst="line">
            <a:avLst/>
          </a:prstGeom>
          <a:ln>
            <a:solidFill>
              <a:srgbClr val="009999"/>
            </a:solidFill>
          </a:ln>
        </p:spPr>
        <p:style>
          <a:lnRef idx="1">
            <a:schemeClr val="dk1"/>
          </a:lnRef>
          <a:fillRef idx="0">
            <a:schemeClr val="dk1"/>
          </a:fillRef>
          <a:effectRef idx="0">
            <a:schemeClr val="dk1"/>
          </a:effectRef>
          <a:fontRef idx="minor">
            <a:schemeClr val="tx1"/>
          </a:fontRef>
        </p:style>
      </p:cxnSp>
      <p:sp>
        <p:nvSpPr>
          <p:cNvPr id="14" name="Text Box 52">
            <a:extLst>
              <a:ext uri="{FF2B5EF4-FFF2-40B4-BE49-F238E27FC236}">
                <a16:creationId xmlns:a16="http://schemas.microsoft.com/office/drawing/2014/main" id="{606E8001-4888-4531-B0A7-34BDE18D65EF}"/>
              </a:ext>
            </a:extLst>
          </p:cNvPr>
          <p:cNvSpPr txBox="1"/>
          <p:nvPr/>
        </p:nvSpPr>
        <p:spPr>
          <a:xfrm>
            <a:off x="7315200" y="822960"/>
            <a:ext cx="1392555" cy="1261872"/>
          </a:xfrm>
          <a:prstGeom prst="rect">
            <a:avLst/>
          </a:prstGeom>
          <a:solidFill>
            <a:schemeClr val="lt1"/>
          </a:solidFill>
          <a:ln w="6350">
            <a:solidFill>
              <a:srgbClr val="00999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4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‘I’ve been to the Mountain Top speech’ Martin Luther King (1968</a:t>
            </a:r>
            <a:r>
              <a:rPr lang="en-GB" sz="11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B42FEA3-2AD9-4832-92EA-4FF644D1467E}"/>
              </a:ext>
            </a:extLst>
          </p:cNvPr>
          <p:cNvSpPr txBox="1"/>
          <p:nvPr/>
        </p:nvSpPr>
        <p:spPr>
          <a:xfrm>
            <a:off x="991699" y="6488668"/>
            <a:ext cx="7019778" cy="369332"/>
          </a:xfrm>
          <a:prstGeom prst="rect">
            <a:avLst/>
          </a:prstGeom>
          <a:noFill/>
        </p:spPr>
        <p:txBody>
          <a:bodyPr wrap="square" rtlCol="0">
            <a:spAutoFit/>
          </a:bodyPr>
          <a:lstStyle/>
          <a:p>
            <a:r>
              <a:rPr lang="en-GB" dirty="0"/>
              <a:t>LO: To understand how and why speeches are used and their impact. </a:t>
            </a:r>
          </a:p>
        </p:txBody>
      </p:sp>
      <p:sp>
        <p:nvSpPr>
          <p:cNvPr id="16" name="TextBox 15">
            <a:extLst>
              <a:ext uri="{FF2B5EF4-FFF2-40B4-BE49-F238E27FC236}">
                <a16:creationId xmlns:a16="http://schemas.microsoft.com/office/drawing/2014/main" id="{E19C335C-0C9A-4ABB-A2D8-5AFBED4696E6}"/>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Draw It</a:t>
            </a:r>
          </a:p>
        </p:txBody>
      </p:sp>
    </p:spTree>
    <p:extLst>
      <p:ext uri="{BB962C8B-B14F-4D97-AF65-F5344CB8AC3E}">
        <p14:creationId xmlns:p14="http://schemas.microsoft.com/office/powerpoint/2010/main" val="223796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83F4-A556-42B0-B238-3D9A833B894F}"/>
              </a:ext>
            </a:extLst>
          </p:cNvPr>
          <p:cNvSpPr>
            <a:spLocks noGrp="1"/>
          </p:cNvSpPr>
          <p:nvPr>
            <p:ph type="title"/>
          </p:nvPr>
        </p:nvSpPr>
        <p:spPr>
          <a:xfrm>
            <a:off x="917682" y="-201168"/>
            <a:ext cx="10356635" cy="1499616"/>
          </a:xfrm>
        </p:spPr>
        <p:txBody>
          <a:bodyPr/>
          <a:lstStyle/>
          <a:p>
            <a:r>
              <a:rPr lang="en-GB" dirty="0"/>
              <a:t>Match the key vocabulary to the definitions</a:t>
            </a:r>
          </a:p>
        </p:txBody>
      </p:sp>
      <p:sp>
        <p:nvSpPr>
          <p:cNvPr id="3" name="Content Placeholder 2">
            <a:extLst>
              <a:ext uri="{FF2B5EF4-FFF2-40B4-BE49-F238E27FC236}">
                <a16:creationId xmlns:a16="http://schemas.microsoft.com/office/drawing/2014/main" id="{2B8996D3-B0D7-4E6A-B7DD-01FFD3E171F2}"/>
              </a:ext>
            </a:extLst>
          </p:cNvPr>
          <p:cNvSpPr>
            <a:spLocks noGrp="1"/>
          </p:cNvSpPr>
          <p:nvPr>
            <p:ph idx="1"/>
          </p:nvPr>
        </p:nvSpPr>
        <p:spPr>
          <a:xfrm>
            <a:off x="1041008" y="1055078"/>
            <a:ext cx="10860259" cy="4121834"/>
          </a:xfrm>
        </p:spPr>
        <p:txBody>
          <a:bodyPr>
            <a:normAutofit lnSpcReduction="10000"/>
          </a:bodyPr>
          <a:lstStyle/>
          <a:p>
            <a:pPr marL="457200" indent="-457200">
              <a:buFont typeface="+mj-lt"/>
              <a:buAutoNum type="arabicPeriod"/>
            </a:pPr>
            <a:r>
              <a:rPr lang="en-GB" sz="2800" dirty="0"/>
              <a:t>Agreement or harmony between people or groups.</a:t>
            </a:r>
          </a:p>
          <a:p>
            <a:pPr marL="457200" indent="-457200">
              <a:buFont typeface="+mj-lt"/>
              <a:buAutoNum type="arabicPeriod"/>
            </a:pPr>
            <a:r>
              <a:rPr lang="en-GB" sz="2800" dirty="0"/>
              <a:t>A public speaker, especially one who is eloquent or skilled.</a:t>
            </a:r>
          </a:p>
          <a:p>
            <a:pPr marL="457200" indent="-457200">
              <a:buFont typeface="+mj-lt"/>
              <a:buAutoNum type="arabicPeriod"/>
            </a:pPr>
            <a:r>
              <a:rPr lang="en-GB" sz="2800" dirty="0"/>
              <a:t>One of the two annually elected chief magistrates who jointly ruled the republic.</a:t>
            </a:r>
          </a:p>
          <a:p>
            <a:pPr marL="457200" indent="-457200">
              <a:buFont typeface="+mj-lt"/>
              <a:buAutoNum type="arabicPeriod"/>
            </a:pPr>
            <a:r>
              <a:rPr lang="en-GB" sz="2800" dirty="0"/>
              <a:t>A state in which power is held by the people and their elected representatives, and which has an elected president rather than a monarch.</a:t>
            </a:r>
          </a:p>
          <a:p>
            <a:pPr marL="457200" indent="-457200">
              <a:buFont typeface="+mj-lt"/>
              <a:buAutoNum type="arabicPeriod"/>
            </a:pPr>
            <a:r>
              <a:rPr lang="en-GB" sz="2800" dirty="0"/>
              <a:t>The refusal to comply with certain laws considered unjust, as a peaceful form of political protest.</a:t>
            </a:r>
          </a:p>
          <a:p>
            <a:endParaRPr lang="en-GB" dirty="0"/>
          </a:p>
        </p:txBody>
      </p:sp>
      <p:sp>
        <p:nvSpPr>
          <p:cNvPr id="4" name="TextBox 3">
            <a:extLst>
              <a:ext uri="{FF2B5EF4-FFF2-40B4-BE49-F238E27FC236}">
                <a16:creationId xmlns:a16="http://schemas.microsoft.com/office/drawing/2014/main" id="{366AB8EF-AECC-4726-89FB-84F26AA6BA69}"/>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5" name="TextBox 4">
            <a:extLst>
              <a:ext uri="{FF2B5EF4-FFF2-40B4-BE49-F238E27FC236}">
                <a16:creationId xmlns:a16="http://schemas.microsoft.com/office/drawing/2014/main" id="{09B4930A-096B-4B3E-AA41-84D70D6B6DFB}"/>
              </a:ext>
            </a:extLst>
          </p:cNvPr>
          <p:cNvSpPr txBox="1"/>
          <p:nvPr/>
        </p:nvSpPr>
        <p:spPr>
          <a:xfrm>
            <a:off x="707887" y="6510528"/>
            <a:ext cx="7019778" cy="369332"/>
          </a:xfrm>
          <a:prstGeom prst="rect">
            <a:avLst/>
          </a:prstGeom>
          <a:noFill/>
        </p:spPr>
        <p:txBody>
          <a:bodyPr wrap="square" rtlCol="0">
            <a:spAutoFit/>
          </a:bodyPr>
          <a:lstStyle/>
          <a:p>
            <a:r>
              <a:rPr lang="en-GB" dirty="0"/>
              <a:t>LO: To understand how and why speeches are used and their impact. </a:t>
            </a:r>
          </a:p>
        </p:txBody>
      </p:sp>
      <p:sp>
        <p:nvSpPr>
          <p:cNvPr id="6" name="Rectangle 5">
            <a:extLst>
              <a:ext uri="{FF2B5EF4-FFF2-40B4-BE49-F238E27FC236}">
                <a16:creationId xmlns:a16="http://schemas.microsoft.com/office/drawing/2014/main" id="{C2DACE6F-C063-4BC5-A93D-70C707EE91CF}"/>
              </a:ext>
            </a:extLst>
          </p:cNvPr>
          <p:cNvSpPr/>
          <p:nvPr/>
        </p:nvSpPr>
        <p:spPr>
          <a:xfrm>
            <a:off x="917681" y="5659054"/>
            <a:ext cx="11124263" cy="646331"/>
          </a:xfrm>
          <a:prstGeom prst="rect">
            <a:avLst/>
          </a:prstGeom>
        </p:spPr>
        <p:txBody>
          <a:bodyPr wrap="square">
            <a:spAutoFit/>
          </a:bodyPr>
          <a:lstStyle/>
          <a:p>
            <a:r>
              <a:rPr lang="en-GB" sz="3600" b="1" dirty="0"/>
              <a:t>Consul   Orator   Civil Disobedience   Concord    Republic</a:t>
            </a:r>
          </a:p>
        </p:txBody>
      </p:sp>
    </p:spTree>
    <p:extLst>
      <p:ext uri="{BB962C8B-B14F-4D97-AF65-F5344CB8AC3E}">
        <p14:creationId xmlns:p14="http://schemas.microsoft.com/office/powerpoint/2010/main" val="263746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83F4-A556-42B0-B238-3D9A833B894F}"/>
              </a:ext>
            </a:extLst>
          </p:cNvPr>
          <p:cNvSpPr>
            <a:spLocks noGrp="1"/>
          </p:cNvSpPr>
          <p:nvPr>
            <p:ph type="title"/>
          </p:nvPr>
        </p:nvSpPr>
        <p:spPr>
          <a:xfrm>
            <a:off x="917682" y="-201168"/>
            <a:ext cx="10356635" cy="1499616"/>
          </a:xfrm>
        </p:spPr>
        <p:txBody>
          <a:bodyPr/>
          <a:lstStyle/>
          <a:p>
            <a:r>
              <a:rPr lang="en-GB" dirty="0"/>
              <a:t>Check Your answers:</a:t>
            </a:r>
          </a:p>
        </p:txBody>
      </p:sp>
      <p:sp>
        <p:nvSpPr>
          <p:cNvPr id="3" name="Content Placeholder 2">
            <a:extLst>
              <a:ext uri="{FF2B5EF4-FFF2-40B4-BE49-F238E27FC236}">
                <a16:creationId xmlns:a16="http://schemas.microsoft.com/office/drawing/2014/main" id="{2B8996D3-B0D7-4E6A-B7DD-01FFD3E171F2}"/>
              </a:ext>
            </a:extLst>
          </p:cNvPr>
          <p:cNvSpPr>
            <a:spLocks noGrp="1"/>
          </p:cNvSpPr>
          <p:nvPr>
            <p:ph idx="1"/>
          </p:nvPr>
        </p:nvSpPr>
        <p:spPr>
          <a:xfrm>
            <a:off x="1041008" y="1055077"/>
            <a:ext cx="10860259" cy="5303519"/>
          </a:xfrm>
        </p:spPr>
        <p:txBody>
          <a:bodyPr>
            <a:normAutofit fontScale="85000" lnSpcReduction="10000"/>
          </a:bodyPr>
          <a:lstStyle/>
          <a:p>
            <a:pPr marL="457200" indent="-457200">
              <a:buFont typeface="+mj-lt"/>
              <a:buAutoNum type="arabicPeriod"/>
            </a:pPr>
            <a:r>
              <a:rPr lang="en-GB" sz="3800" b="1" dirty="0"/>
              <a:t>CONCORD</a:t>
            </a:r>
            <a:r>
              <a:rPr lang="en-GB" sz="3800" dirty="0"/>
              <a:t>: Agreement or harmony between people or groups.</a:t>
            </a:r>
          </a:p>
          <a:p>
            <a:pPr marL="457200" indent="-457200">
              <a:buFont typeface="+mj-lt"/>
              <a:buAutoNum type="arabicPeriod"/>
            </a:pPr>
            <a:r>
              <a:rPr lang="en-GB" sz="3800" b="1" dirty="0"/>
              <a:t>ORATOR: </a:t>
            </a:r>
            <a:r>
              <a:rPr lang="en-GB" sz="3800" dirty="0"/>
              <a:t>A public speaker, especially one who is eloquent or skilled.</a:t>
            </a:r>
          </a:p>
          <a:p>
            <a:pPr marL="457200" indent="-457200">
              <a:buFont typeface="+mj-lt"/>
              <a:buAutoNum type="arabicPeriod"/>
            </a:pPr>
            <a:r>
              <a:rPr lang="en-GB" sz="3800" b="1" dirty="0"/>
              <a:t>CONSUL: </a:t>
            </a:r>
            <a:r>
              <a:rPr lang="en-GB" sz="3800" dirty="0"/>
              <a:t>One of the two annually elected chief magistrates who jointly ruled the republic.</a:t>
            </a:r>
          </a:p>
          <a:p>
            <a:pPr marL="457200" indent="-457200">
              <a:buFont typeface="+mj-lt"/>
              <a:buAutoNum type="arabicPeriod"/>
            </a:pPr>
            <a:r>
              <a:rPr lang="en-GB" sz="3800" b="1" dirty="0"/>
              <a:t>REPUBLIC: </a:t>
            </a:r>
            <a:r>
              <a:rPr lang="en-GB" sz="3800" dirty="0"/>
              <a:t>A state in which power is held by the people and their elected representatives, and which has an elected president rather than a monarch.</a:t>
            </a:r>
          </a:p>
          <a:p>
            <a:pPr marL="457200" indent="-457200">
              <a:buFont typeface="+mj-lt"/>
              <a:buAutoNum type="arabicPeriod"/>
            </a:pPr>
            <a:r>
              <a:rPr lang="en-GB" sz="3800" b="1" dirty="0"/>
              <a:t>CIVIL DISOBEDIENCE: </a:t>
            </a:r>
            <a:r>
              <a:rPr lang="en-GB" sz="3800" dirty="0"/>
              <a:t>The refusal to comply with certain laws considered unjust, as a peaceful form of political protest.</a:t>
            </a:r>
          </a:p>
          <a:p>
            <a:endParaRPr lang="en-GB" dirty="0"/>
          </a:p>
        </p:txBody>
      </p:sp>
      <p:sp>
        <p:nvSpPr>
          <p:cNvPr id="4" name="TextBox 3">
            <a:extLst>
              <a:ext uri="{FF2B5EF4-FFF2-40B4-BE49-F238E27FC236}">
                <a16:creationId xmlns:a16="http://schemas.microsoft.com/office/drawing/2014/main" id="{366AB8EF-AECC-4726-89FB-84F26AA6BA69}"/>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09B4930A-096B-4B3E-AA41-84D70D6B6DFB}"/>
              </a:ext>
            </a:extLst>
          </p:cNvPr>
          <p:cNvSpPr txBox="1"/>
          <p:nvPr/>
        </p:nvSpPr>
        <p:spPr>
          <a:xfrm>
            <a:off x="707887" y="6510528"/>
            <a:ext cx="7019778" cy="369332"/>
          </a:xfrm>
          <a:prstGeom prst="rect">
            <a:avLst/>
          </a:prstGeom>
          <a:noFill/>
        </p:spPr>
        <p:txBody>
          <a:bodyPr wrap="square" rtlCol="0">
            <a:spAutoFit/>
          </a:bodyPr>
          <a:lstStyle/>
          <a:p>
            <a:r>
              <a:rPr lang="en-GB" dirty="0"/>
              <a:t>LO: To understand how and why speeches are used and their impact. </a:t>
            </a:r>
          </a:p>
        </p:txBody>
      </p:sp>
    </p:spTree>
    <p:extLst>
      <p:ext uri="{BB962C8B-B14F-4D97-AF65-F5344CB8AC3E}">
        <p14:creationId xmlns:p14="http://schemas.microsoft.com/office/powerpoint/2010/main" val="197368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4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2" descr="Image result for cicero"/>
          <p:cNvPicPr>
            <a:picLocks noChangeAspect="1"/>
          </p:cNvPicPr>
          <p:nvPr/>
        </p:nvPicPr>
        <p:blipFill rotWithShape="1">
          <a:blip r:embed="rId2">
            <a:extLst>
              <a:ext uri="{28A0092B-C50C-407E-A947-70E740481C1C}">
                <a14:useLocalDpi xmlns:a14="http://schemas.microsoft.com/office/drawing/2010/main" val="0"/>
              </a:ext>
            </a:extLst>
          </a:blip>
          <a:srcRect t="19096" r="2" b="36097"/>
          <a:stretch/>
        </p:blipFill>
        <p:spPr>
          <a:xfrm>
            <a:off x="737941" y="321733"/>
            <a:ext cx="6647911" cy="4107392"/>
          </a:xfrm>
          <a:prstGeom prst="rect">
            <a:avLst/>
          </a:prstGeom>
        </p:spPr>
      </p:pic>
      <p:sp>
        <p:nvSpPr>
          <p:cNvPr id="2" name="Title 1">
            <a:extLst>
              <a:ext uri="{FF2B5EF4-FFF2-40B4-BE49-F238E27FC236}">
                <a16:creationId xmlns:a16="http://schemas.microsoft.com/office/drawing/2014/main" id="{8D8C5EA0-FFE4-48C8-890E-F9A159846C8C}"/>
              </a:ext>
            </a:extLst>
          </p:cNvPr>
          <p:cNvSpPr>
            <a:spLocks noGrp="1"/>
          </p:cNvSpPr>
          <p:nvPr>
            <p:ph type="title"/>
          </p:nvPr>
        </p:nvSpPr>
        <p:spPr>
          <a:xfrm>
            <a:off x="737941" y="4572000"/>
            <a:ext cx="6647912" cy="1964266"/>
          </a:xfrm>
          <a:solidFill>
            <a:schemeClr val="accent1"/>
          </a:solidFill>
          <a:ln>
            <a:solidFill>
              <a:schemeClr val="accent1"/>
            </a:solidFill>
          </a:ln>
        </p:spPr>
        <p:txBody>
          <a:bodyPr>
            <a:normAutofit/>
          </a:bodyPr>
          <a:lstStyle/>
          <a:p>
            <a:pPr algn="r"/>
            <a:r>
              <a:rPr lang="en-GB" dirty="0">
                <a:solidFill>
                  <a:srgbClr val="FFFFFF"/>
                </a:solidFill>
              </a:rPr>
              <a:t>Marcus Tullius CICERO</a:t>
            </a:r>
          </a:p>
        </p:txBody>
      </p:sp>
      <p:sp>
        <p:nvSpPr>
          <p:cNvPr id="1031" name="Content Placeholder 1030"/>
          <p:cNvSpPr>
            <a:spLocks noGrp="1"/>
          </p:cNvSpPr>
          <p:nvPr>
            <p:ph idx="1"/>
          </p:nvPr>
        </p:nvSpPr>
        <p:spPr>
          <a:xfrm>
            <a:off x="8029319" y="917725"/>
            <a:ext cx="3424739" cy="4852362"/>
          </a:xfrm>
        </p:spPr>
        <p:txBody>
          <a:bodyPr anchor="ctr">
            <a:normAutofit lnSpcReduction="10000"/>
          </a:bodyPr>
          <a:lstStyle/>
          <a:p>
            <a:pPr marL="0" indent="0">
              <a:buNone/>
            </a:pPr>
            <a:r>
              <a:rPr lang="en-GB" dirty="0">
                <a:solidFill>
                  <a:srgbClr val="FFFFFF"/>
                </a:solidFill>
              </a:rPr>
              <a:t>Marcus Tullius Cicero was a Roman politician and lawyer, who served as consul in the year 63 BC. </a:t>
            </a:r>
            <a:br>
              <a:rPr lang="en-GB" dirty="0">
                <a:solidFill>
                  <a:srgbClr val="FFFFFF"/>
                </a:solidFill>
              </a:rPr>
            </a:br>
            <a:br>
              <a:rPr lang="en-GB" dirty="0">
                <a:solidFill>
                  <a:srgbClr val="FFFFFF"/>
                </a:solidFill>
              </a:rPr>
            </a:br>
            <a:r>
              <a:rPr lang="en-GB" dirty="0">
                <a:solidFill>
                  <a:srgbClr val="FFFFFF"/>
                </a:solidFill>
              </a:rPr>
              <a:t>He is considered one of Rome's greatest orators and prose writers.</a:t>
            </a:r>
          </a:p>
          <a:p>
            <a:pPr marL="0" indent="0">
              <a:buNone/>
            </a:pPr>
            <a:r>
              <a:rPr lang="en-GB" dirty="0">
                <a:solidFill>
                  <a:srgbClr val="FFFFFF"/>
                </a:solidFill>
              </a:rPr>
              <a:t>In 58BC, Cicero was exiled after a disagreement with Caesar. </a:t>
            </a:r>
          </a:p>
          <a:p>
            <a:pPr marL="0" indent="0">
              <a:buNone/>
            </a:pPr>
            <a:r>
              <a:rPr lang="en-GB" dirty="0">
                <a:solidFill>
                  <a:srgbClr val="FFFFFF"/>
                </a:solidFill>
              </a:rPr>
              <a:t>He returned the following year but continued to have a disruptive political career. He was assassinated in 43BC. </a:t>
            </a:r>
            <a:endParaRPr lang="en-US" dirty="0">
              <a:solidFill>
                <a:srgbClr val="FFFFFF"/>
              </a:solidFill>
            </a:endParaRPr>
          </a:p>
        </p:txBody>
      </p:sp>
      <p:sp>
        <p:nvSpPr>
          <p:cNvPr id="15" name="TextBox 14">
            <a:extLst>
              <a:ext uri="{FF2B5EF4-FFF2-40B4-BE49-F238E27FC236}">
                <a16:creationId xmlns:a16="http://schemas.microsoft.com/office/drawing/2014/main" id="{E92315A9-D17E-4EEA-9DDF-E94A9FF8978A}"/>
              </a:ext>
            </a:extLst>
          </p:cNvPr>
          <p:cNvSpPr txBox="1"/>
          <p:nvPr/>
        </p:nvSpPr>
        <p:spPr>
          <a:xfrm>
            <a:off x="707887" y="6521324"/>
            <a:ext cx="7019778" cy="369332"/>
          </a:xfrm>
          <a:prstGeom prst="rect">
            <a:avLst/>
          </a:prstGeom>
          <a:noFill/>
        </p:spPr>
        <p:txBody>
          <a:bodyPr wrap="square" rtlCol="0">
            <a:spAutoFit/>
          </a:bodyPr>
          <a:lstStyle/>
          <a:p>
            <a:r>
              <a:rPr lang="en-GB" dirty="0"/>
              <a:t>LO: To understand how and why speeches are used and their impact. </a:t>
            </a:r>
          </a:p>
        </p:txBody>
      </p:sp>
      <p:sp>
        <p:nvSpPr>
          <p:cNvPr id="8" name="TextBox 7">
            <a:extLst>
              <a:ext uri="{FF2B5EF4-FFF2-40B4-BE49-F238E27FC236}">
                <a16:creationId xmlns:a16="http://schemas.microsoft.com/office/drawing/2014/main" id="{FE610E03-E571-4438-B3D3-C05455F33E90}"/>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Contextual Information</a:t>
            </a:r>
          </a:p>
        </p:txBody>
      </p:sp>
    </p:spTree>
    <p:extLst>
      <p:ext uri="{BB962C8B-B14F-4D97-AF65-F5344CB8AC3E}">
        <p14:creationId xmlns:p14="http://schemas.microsoft.com/office/powerpoint/2010/main" val="91792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person wearing a suit and tie&#10;&#10;Description generated with very high confidence"/>
          <p:cNvPicPr>
            <a:picLocks noChangeAspect="1"/>
          </p:cNvPicPr>
          <p:nvPr/>
        </p:nvPicPr>
        <p:blipFill rotWithShape="1">
          <a:blip r:embed="rId2"/>
          <a:srcRect r="3337"/>
          <a:stretch/>
        </p:blipFill>
        <p:spPr>
          <a:xfrm>
            <a:off x="856689" y="321733"/>
            <a:ext cx="6529164" cy="4107392"/>
          </a:xfrm>
          <a:prstGeom prst="rect">
            <a:avLst/>
          </a:prstGeom>
        </p:spPr>
      </p:pic>
      <p:sp>
        <p:nvSpPr>
          <p:cNvPr id="2" name="Title 1">
            <a:extLst>
              <a:ext uri="{FF2B5EF4-FFF2-40B4-BE49-F238E27FC236}">
                <a16:creationId xmlns:a16="http://schemas.microsoft.com/office/drawing/2014/main" id="{4C836C96-6F68-4A38-8169-3D3237E5A477}"/>
              </a:ext>
            </a:extLst>
          </p:cNvPr>
          <p:cNvSpPr>
            <a:spLocks noGrp="1"/>
          </p:cNvSpPr>
          <p:nvPr>
            <p:ph type="title"/>
          </p:nvPr>
        </p:nvSpPr>
        <p:spPr>
          <a:xfrm>
            <a:off x="436098" y="4767072"/>
            <a:ext cx="6682347" cy="1625210"/>
          </a:xfrm>
        </p:spPr>
        <p:txBody>
          <a:bodyPr>
            <a:normAutofit/>
          </a:bodyPr>
          <a:lstStyle/>
          <a:p>
            <a:pPr algn="r"/>
            <a:r>
              <a:rPr lang="en-GB" dirty="0">
                <a:solidFill>
                  <a:srgbClr val="FFFFFF"/>
                </a:solidFill>
              </a:rPr>
              <a:t>MARTIN LUTHER KING </a:t>
            </a:r>
            <a:r>
              <a:rPr lang="en-GB" dirty="0" err="1">
                <a:solidFill>
                  <a:srgbClr val="FFFFFF"/>
                </a:solidFill>
              </a:rPr>
              <a:t>jr</a:t>
            </a:r>
            <a:endParaRPr lang="en-GB" dirty="0">
              <a:solidFill>
                <a:srgbClr val="FFFFFF"/>
              </a:solidFill>
            </a:endParaRPr>
          </a:p>
        </p:txBody>
      </p:sp>
      <p:sp>
        <p:nvSpPr>
          <p:cNvPr id="9" name="Content Placeholder 8"/>
          <p:cNvSpPr>
            <a:spLocks noGrp="1"/>
          </p:cNvSpPr>
          <p:nvPr>
            <p:ph idx="1"/>
          </p:nvPr>
        </p:nvSpPr>
        <p:spPr>
          <a:xfrm>
            <a:off x="7990091" y="691720"/>
            <a:ext cx="3424739" cy="5474557"/>
          </a:xfrm>
        </p:spPr>
        <p:txBody>
          <a:bodyPr anchor="ctr">
            <a:normAutofit fontScale="92500"/>
          </a:bodyPr>
          <a:lstStyle/>
          <a:p>
            <a:r>
              <a:rPr lang="en-GB" dirty="0">
                <a:solidFill>
                  <a:srgbClr val="FFFFFF"/>
                </a:solidFill>
              </a:rPr>
              <a:t>Martin Luther King Jr., 1929 –1968) was an American Baptist minister and activist who became the most visible spokesperson and leader in the Civil Rights Movement. </a:t>
            </a:r>
          </a:p>
          <a:p>
            <a:r>
              <a:rPr lang="en-GB" dirty="0">
                <a:solidFill>
                  <a:srgbClr val="FFFFFF"/>
                </a:solidFill>
              </a:rPr>
              <a:t>He is best known for his role in the advancement of civil rights using the tactics of nonviolence and civil disobedience based on his Christian beliefs. </a:t>
            </a:r>
          </a:p>
          <a:p>
            <a:r>
              <a:rPr lang="en-GB" dirty="0">
                <a:solidFill>
                  <a:srgbClr val="FFFFFF"/>
                </a:solidFill>
              </a:rPr>
              <a:t>In 1968, King was planning a national occupation of Washington, D.C., to be called the Poor People's Campaign, when he was assassinated by James Earl Ray on April 4 in Memphis, Tennessee</a:t>
            </a:r>
            <a:endParaRPr lang="en-US" dirty="0">
              <a:solidFill>
                <a:srgbClr val="FFFFFF"/>
              </a:solidFill>
            </a:endParaRPr>
          </a:p>
        </p:txBody>
      </p:sp>
      <p:sp>
        <p:nvSpPr>
          <p:cNvPr id="10" name="TextBox 9">
            <a:extLst>
              <a:ext uri="{FF2B5EF4-FFF2-40B4-BE49-F238E27FC236}">
                <a16:creationId xmlns:a16="http://schemas.microsoft.com/office/drawing/2014/main" id="{4C92A92E-A2EE-4695-986D-50958F8BF22E}"/>
              </a:ext>
            </a:extLst>
          </p:cNvPr>
          <p:cNvSpPr txBox="1"/>
          <p:nvPr/>
        </p:nvSpPr>
        <p:spPr>
          <a:xfrm>
            <a:off x="736216" y="6525660"/>
            <a:ext cx="7019778" cy="369332"/>
          </a:xfrm>
          <a:prstGeom prst="rect">
            <a:avLst/>
          </a:prstGeom>
          <a:noFill/>
        </p:spPr>
        <p:txBody>
          <a:bodyPr wrap="square" rtlCol="0">
            <a:spAutoFit/>
          </a:bodyPr>
          <a:lstStyle/>
          <a:p>
            <a:r>
              <a:rPr lang="en-GB" dirty="0"/>
              <a:t>LO: To understand how and why speeches are used and their impact. </a:t>
            </a:r>
          </a:p>
        </p:txBody>
      </p:sp>
      <p:sp>
        <p:nvSpPr>
          <p:cNvPr id="8" name="TextBox 7">
            <a:extLst>
              <a:ext uri="{FF2B5EF4-FFF2-40B4-BE49-F238E27FC236}">
                <a16:creationId xmlns:a16="http://schemas.microsoft.com/office/drawing/2014/main" id="{23ED1AE9-CE9C-431B-BB88-19B34996B42E}"/>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a:solidFill>
                  <a:schemeClr val="bg1"/>
                </a:solidFill>
                <a:latin typeface="Century Gothic" panose="020B0502020202020204" pitchFamily="34" charset="0"/>
              </a:rPr>
              <a:t>Contextual Information</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141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028C-1771-4FC5-9297-0A247B59CAF3}"/>
              </a:ext>
            </a:extLst>
          </p:cNvPr>
          <p:cNvSpPr>
            <a:spLocks noGrp="1"/>
          </p:cNvSpPr>
          <p:nvPr>
            <p:ph type="title"/>
          </p:nvPr>
        </p:nvSpPr>
        <p:spPr>
          <a:xfrm>
            <a:off x="-161427" y="-132208"/>
            <a:ext cx="9720072" cy="1499616"/>
          </a:xfrm>
        </p:spPr>
        <p:txBody>
          <a:bodyPr/>
          <a:lstStyle/>
          <a:p>
            <a:pPr algn="ctr"/>
            <a:r>
              <a:rPr lang="en-GB" dirty="0"/>
              <a:t>How are cicero and </a:t>
            </a:r>
            <a:r>
              <a:rPr lang="en-GB" dirty="0" err="1"/>
              <a:t>mlk</a:t>
            </a:r>
            <a:r>
              <a:rPr lang="en-GB" dirty="0"/>
              <a:t> similar? </a:t>
            </a:r>
          </a:p>
        </p:txBody>
      </p:sp>
      <p:sp>
        <p:nvSpPr>
          <p:cNvPr id="5" name="TextBox 4">
            <a:extLst>
              <a:ext uri="{FF2B5EF4-FFF2-40B4-BE49-F238E27FC236}">
                <a16:creationId xmlns:a16="http://schemas.microsoft.com/office/drawing/2014/main" id="{FA812A92-F108-462A-976E-44BE27BBD2D2}"/>
              </a:ext>
            </a:extLst>
          </p:cNvPr>
          <p:cNvSpPr txBox="1"/>
          <p:nvPr/>
        </p:nvSpPr>
        <p:spPr>
          <a:xfrm>
            <a:off x="689316" y="6488668"/>
            <a:ext cx="7019778" cy="369332"/>
          </a:xfrm>
          <a:prstGeom prst="rect">
            <a:avLst/>
          </a:prstGeom>
          <a:noFill/>
        </p:spPr>
        <p:txBody>
          <a:bodyPr wrap="square" rtlCol="0">
            <a:spAutoFit/>
          </a:bodyPr>
          <a:lstStyle/>
          <a:p>
            <a:r>
              <a:rPr lang="en-GB" dirty="0"/>
              <a:t>LO: To understand how and why speeches are used and their impact. </a:t>
            </a:r>
          </a:p>
        </p:txBody>
      </p:sp>
      <p:sp>
        <p:nvSpPr>
          <p:cNvPr id="3" name="Oval 2">
            <a:extLst>
              <a:ext uri="{FF2B5EF4-FFF2-40B4-BE49-F238E27FC236}">
                <a16:creationId xmlns:a16="http://schemas.microsoft.com/office/drawing/2014/main" id="{21FA5F7D-3283-4EAE-9436-316AF2FAC05C}"/>
              </a:ext>
            </a:extLst>
          </p:cNvPr>
          <p:cNvSpPr/>
          <p:nvPr/>
        </p:nvSpPr>
        <p:spPr>
          <a:xfrm>
            <a:off x="4459459" y="3238993"/>
            <a:ext cx="3657600" cy="2166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Cicero</a:t>
            </a:r>
          </a:p>
          <a:p>
            <a:pPr algn="ctr"/>
            <a:r>
              <a:rPr lang="en-GB" sz="4000" dirty="0"/>
              <a:t> &amp;</a:t>
            </a:r>
          </a:p>
          <a:p>
            <a:pPr algn="ctr"/>
            <a:r>
              <a:rPr lang="en-GB" sz="4000" dirty="0"/>
              <a:t> MLK</a:t>
            </a:r>
          </a:p>
        </p:txBody>
      </p:sp>
      <p:sp>
        <p:nvSpPr>
          <p:cNvPr id="6" name="TextBox 5">
            <a:extLst>
              <a:ext uri="{FF2B5EF4-FFF2-40B4-BE49-F238E27FC236}">
                <a16:creationId xmlns:a16="http://schemas.microsoft.com/office/drawing/2014/main" id="{C9ABA697-3467-408E-8E73-AC1EA13560E9}"/>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pic>
        <p:nvPicPr>
          <p:cNvPr id="8" name="Picture 2" descr="Image result for cicero">
            <a:extLst>
              <a:ext uri="{FF2B5EF4-FFF2-40B4-BE49-F238E27FC236}">
                <a16:creationId xmlns:a16="http://schemas.microsoft.com/office/drawing/2014/main" id="{3893058C-A877-4D85-B542-D86A8A53E00D}"/>
              </a:ext>
            </a:extLst>
          </p:cNvPr>
          <p:cNvPicPr>
            <a:picLocks noChangeAspect="1"/>
          </p:cNvPicPr>
          <p:nvPr/>
        </p:nvPicPr>
        <p:blipFill rotWithShape="1">
          <a:blip r:embed="rId3">
            <a:extLst>
              <a:ext uri="{28A0092B-C50C-407E-A947-70E740481C1C}">
                <a14:useLocalDpi xmlns:a14="http://schemas.microsoft.com/office/drawing/2010/main" val="0"/>
              </a:ext>
            </a:extLst>
          </a:blip>
          <a:srcRect t="19096" r="2" b="36097"/>
          <a:stretch/>
        </p:blipFill>
        <p:spPr>
          <a:xfrm>
            <a:off x="8264157" y="4322205"/>
            <a:ext cx="3805358" cy="2351129"/>
          </a:xfrm>
          <a:prstGeom prst="rect">
            <a:avLst/>
          </a:prstGeom>
        </p:spPr>
      </p:pic>
      <p:pic>
        <p:nvPicPr>
          <p:cNvPr id="9" name="Content Placeholder 3" descr="A person wearing a suit and tie&#10;&#10;Description generated with very high confidence">
            <a:extLst>
              <a:ext uri="{FF2B5EF4-FFF2-40B4-BE49-F238E27FC236}">
                <a16:creationId xmlns:a16="http://schemas.microsoft.com/office/drawing/2014/main" id="{A9E428D1-0E2E-42EF-A190-BC6976F9EA83}"/>
              </a:ext>
            </a:extLst>
          </p:cNvPr>
          <p:cNvPicPr>
            <a:picLocks noChangeAspect="1"/>
          </p:cNvPicPr>
          <p:nvPr/>
        </p:nvPicPr>
        <p:blipFill rotWithShape="1">
          <a:blip r:embed="rId4"/>
          <a:srcRect r="3337"/>
          <a:stretch/>
        </p:blipFill>
        <p:spPr>
          <a:xfrm>
            <a:off x="856689" y="1012109"/>
            <a:ext cx="3841920" cy="2416890"/>
          </a:xfrm>
          <a:prstGeom prst="rect">
            <a:avLst/>
          </a:prstGeom>
        </p:spPr>
      </p:pic>
    </p:spTree>
    <p:extLst>
      <p:ext uri="{BB962C8B-B14F-4D97-AF65-F5344CB8AC3E}">
        <p14:creationId xmlns:p14="http://schemas.microsoft.com/office/powerpoint/2010/main" val="174616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4D7A-CD50-4E62-8A05-4FEB226A84CE}"/>
              </a:ext>
            </a:extLst>
          </p:cNvPr>
          <p:cNvSpPr>
            <a:spLocks noGrp="1"/>
          </p:cNvSpPr>
          <p:nvPr>
            <p:ph type="title"/>
          </p:nvPr>
        </p:nvSpPr>
        <p:spPr>
          <a:xfrm>
            <a:off x="-291202" y="499051"/>
            <a:ext cx="9720072" cy="1499616"/>
          </a:xfrm>
        </p:spPr>
        <p:txBody>
          <a:bodyPr/>
          <a:lstStyle/>
          <a:p>
            <a:pPr algn="ctr"/>
            <a:r>
              <a:rPr lang="en-GB" dirty="0"/>
              <a:t>What makes a powerful speech? </a:t>
            </a:r>
          </a:p>
        </p:txBody>
      </p:sp>
      <p:sp>
        <p:nvSpPr>
          <p:cNvPr id="5" name="TextBox 4">
            <a:extLst>
              <a:ext uri="{FF2B5EF4-FFF2-40B4-BE49-F238E27FC236}">
                <a16:creationId xmlns:a16="http://schemas.microsoft.com/office/drawing/2014/main" id="{05E821E9-0E94-423B-B257-2AECF24F1AE9}"/>
              </a:ext>
            </a:extLst>
          </p:cNvPr>
          <p:cNvSpPr txBox="1"/>
          <p:nvPr/>
        </p:nvSpPr>
        <p:spPr>
          <a:xfrm>
            <a:off x="707887" y="6488668"/>
            <a:ext cx="7019778" cy="369332"/>
          </a:xfrm>
          <a:prstGeom prst="rect">
            <a:avLst/>
          </a:prstGeom>
          <a:noFill/>
        </p:spPr>
        <p:txBody>
          <a:bodyPr wrap="square" rtlCol="0">
            <a:spAutoFit/>
          </a:bodyPr>
          <a:lstStyle/>
          <a:p>
            <a:r>
              <a:rPr lang="en-GB" dirty="0"/>
              <a:t>LO: To understand how and why speeches are used and their impact. </a:t>
            </a:r>
          </a:p>
        </p:txBody>
      </p:sp>
      <p:sp>
        <p:nvSpPr>
          <p:cNvPr id="6" name="TextBox 5">
            <a:extLst>
              <a:ext uri="{FF2B5EF4-FFF2-40B4-BE49-F238E27FC236}">
                <a16:creationId xmlns:a16="http://schemas.microsoft.com/office/drawing/2014/main" id="{376F317C-4E54-44DF-88CF-D2E8B4FD12AC}"/>
              </a:ext>
            </a:extLst>
          </p:cNvPr>
          <p:cNvSpPr txBox="1"/>
          <p:nvPr/>
        </p:nvSpPr>
        <p:spPr>
          <a:xfrm rot="16200000">
            <a:off x="-3075058" y="3075056"/>
            <a:ext cx="6858002" cy="707886"/>
          </a:xfrm>
          <a:prstGeom prst="rect">
            <a:avLst/>
          </a:prstGeom>
          <a:solidFill>
            <a:srgbClr val="FF000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
        <p:nvSpPr>
          <p:cNvPr id="3" name="TextBox 2">
            <a:extLst>
              <a:ext uri="{FF2B5EF4-FFF2-40B4-BE49-F238E27FC236}">
                <a16:creationId xmlns:a16="http://schemas.microsoft.com/office/drawing/2014/main" id="{F1BD66E5-C40D-4948-BA80-AF55EEF9E34F}"/>
              </a:ext>
            </a:extLst>
          </p:cNvPr>
          <p:cNvSpPr txBox="1"/>
          <p:nvPr/>
        </p:nvSpPr>
        <p:spPr>
          <a:xfrm>
            <a:off x="1237957" y="1871003"/>
            <a:ext cx="10592972" cy="3970318"/>
          </a:xfrm>
          <a:prstGeom prst="rect">
            <a:avLst/>
          </a:prstGeom>
          <a:noFill/>
        </p:spPr>
        <p:txBody>
          <a:bodyPr wrap="square" rtlCol="0">
            <a:spAutoFit/>
          </a:bodyPr>
          <a:lstStyle/>
          <a:p>
            <a:r>
              <a:rPr lang="en-GB" sz="3600" dirty="0"/>
              <a:t>As you watch the following two speeches make notes on:</a:t>
            </a:r>
          </a:p>
          <a:p>
            <a:endParaRPr lang="en-GB" sz="3600" dirty="0"/>
          </a:p>
          <a:p>
            <a:pPr marL="285750" indent="-285750">
              <a:buFont typeface="Arial" panose="020B0604020202020204" pitchFamily="34" charset="0"/>
              <a:buChar char="•"/>
            </a:pPr>
            <a:r>
              <a:rPr lang="en-GB" sz="3600" dirty="0"/>
              <a:t>The content – what are they trying to persuade you about?</a:t>
            </a:r>
          </a:p>
          <a:p>
            <a:pPr marL="285750" indent="-285750">
              <a:buFont typeface="Arial" panose="020B0604020202020204" pitchFamily="34" charset="0"/>
              <a:buChar char="•"/>
            </a:pPr>
            <a:r>
              <a:rPr lang="en-GB" sz="3600" dirty="0"/>
              <a:t>The choice of language</a:t>
            </a:r>
          </a:p>
          <a:p>
            <a:pPr marL="285750" indent="-285750">
              <a:buFont typeface="Arial" panose="020B0604020202020204" pitchFamily="34" charset="0"/>
              <a:buChar char="•"/>
            </a:pPr>
            <a:r>
              <a:rPr lang="en-GB" sz="3600" dirty="0"/>
              <a:t>The use of persuasive devices</a:t>
            </a:r>
          </a:p>
          <a:p>
            <a:pPr marL="285750" indent="-285750">
              <a:buFont typeface="Arial" panose="020B0604020202020204" pitchFamily="34" charset="0"/>
              <a:buChar char="•"/>
            </a:pPr>
            <a:r>
              <a:rPr lang="en-GB" sz="3600" dirty="0"/>
              <a:t>The use of structure in the speech</a:t>
            </a:r>
          </a:p>
        </p:txBody>
      </p:sp>
    </p:spTree>
    <p:extLst>
      <p:ext uri="{BB962C8B-B14F-4D97-AF65-F5344CB8AC3E}">
        <p14:creationId xmlns:p14="http://schemas.microsoft.com/office/powerpoint/2010/main" val="1363236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505046"/>
      </a:dk2>
      <a:lt2>
        <a:srgbClr val="EEECE1"/>
      </a:lt2>
      <a:accent1>
        <a:srgbClr val="FF0000"/>
      </a:accent1>
      <a:accent2>
        <a:srgbClr val="FFBD47"/>
      </a:accent2>
      <a:accent3>
        <a:srgbClr val="E84C22"/>
      </a:accent3>
      <a:accent4>
        <a:srgbClr val="FF8427"/>
      </a:accent4>
      <a:accent5>
        <a:srgbClr val="CC9900"/>
      </a:accent5>
      <a:accent6>
        <a:srgbClr val="B22600"/>
      </a:accent6>
      <a:hlink>
        <a:srgbClr val="CC9900"/>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197</TotalTime>
  <Words>1032</Words>
  <Application>Microsoft Office PowerPoint</Application>
  <PresentationFormat>Widescreen</PresentationFormat>
  <Paragraphs>108</Paragraphs>
  <Slides>15</Slides>
  <Notes>7</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Times New Roman</vt:lpstr>
      <vt:lpstr>Tw Cen MT</vt:lpstr>
      <vt:lpstr>Tw Cen MT Condensed</vt:lpstr>
      <vt:lpstr>Wingdings 3</vt:lpstr>
      <vt:lpstr>Integral</vt:lpstr>
      <vt:lpstr>Lesson 3: cicero &amp;  speeches</vt:lpstr>
      <vt:lpstr>Starter       cicero &amp;  speeches </vt:lpstr>
      <vt:lpstr>ADD TO YOUR timeline</vt:lpstr>
      <vt:lpstr>Match the key vocabulary to the definitions</vt:lpstr>
      <vt:lpstr>Check Your answers:</vt:lpstr>
      <vt:lpstr>Marcus Tullius CICERO</vt:lpstr>
      <vt:lpstr>MARTIN LUTHER KING jr</vt:lpstr>
      <vt:lpstr>How are cicero and mlk similar? </vt:lpstr>
      <vt:lpstr>What makes a powerful speech? </vt:lpstr>
      <vt:lpstr>PowerPoint Presentation</vt:lpstr>
      <vt:lpstr>PowerPoint Presentation</vt:lpstr>
      <vt:lpstr>What makes a powerful speech?  FEEDBACK </vt:lpstr>
      <vt:lpstr>CICERO &amp; MLK BOOKLETS: P5</vt:lpstr>
      <vt:lpstr>How are cicero and mlk similar? </vt:lpstr>
      <vt:lpstr>Starter: Revisited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cicero &amp;  speeches</dc:title>
  <dc:creator>Lauran Hampshire - Dell</dc:creator>
  <cp:lastModifiedBy>S Ryan</cp:lastModifiedBy>
  <cp:revision>20</cp:revision>
  <dcterms:created xsi:type="dcterms:W3CDTF">2017-07-25T11:45:54Z</dcterms:created>
  <dcterms:modified xsi:type="dcterms:W3CDTF">2020-09-17T14:17:17Z</dcterms:modified>
</cp:coreProperties>
</file>