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3" r:id="rId2"/>
    <p:sldId id="258" r:id="rId3"/>
    <p:sldId id="259" r:id="rId4"/>
    <p:sldId id="274" r:id="rId5"/>
    <p:sldId id="262" r:id="rId6"/>
    <p:sldId id="275" r:id="rId7"/>
    <p:sldId id="276" r:id="rId8"/>
    <p:sldId id="277" r:id="rId9"/>
    <p:sldId id="278" r:id="rId10"/>
    <p:sldId id="279" r:id="rId11"/>
    <p:sldId id="280" r:id="rId12"/>
    <p:sldId id="281" r:id="rId13"/>
    <p:sldId id="282" r:id="rId14"/>
    <p:sldId id="283"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B35D1"/>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3961" autoAdjust="0"/>
  </p:normalViewPr>
  <p:slideViewPr>
    <p:cSldViewPr snapToGrid="0">
      <p:cViewPr varScale="1">
        <p:scale>
          <a:sx n="69" d="100"/>
          <a:sy n="69" d="100"/>
        </p:scale>
        <p:origin x="-69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24/03/2020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3</a:t>
            </a:r>
            <a:endParaRPr lang="en-GB" dirty="0"/>
          </a:p>
        </p:txBody>
      </p:sp>
      <p:sp>
        <p:nvSpPr>
          <p:cNvPr id="4" name="Slide Number Placeholder 3"/>
          <p:cNvSpPr>
            <a:spLocks noGrp="1"/>
          </p:cNvSpPr>
          <p:nvPr>
            <p:ph type="sldNum" sz="quarter" idx="10"/>
          </p:nvPr>
        </p:nvSpPr>
        <p:spPr/>
        <p:txBody>
          <a:bodyPr/>
          <a:lstStyle/>
          <a:p>
            <a:fld id="{80DCDBC8-2859-47A2-BD45-D97F617738AE}" type="slidenum">
              <a:rPr lang="en-GB" smtClean="0"/>
              <a:t>1</a:t>
            </a:fld>
            <a:endParaRPr lang="en-GB"/>
          </a:p>
        </p:txBody>
      </p:sp>
    </p:spTree>
    <p:extLst>
      <p:ext uri="{BB962C8B-B14F-4D97-AF65-F5344CB8AC3E}">
        <p14:creationId xmlns:p14="http://schemas.microsoft.com/office/powerpoint/2010/main" val="415428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can be used as a really good starter and last for at least 30 minutes – see resource in folder for printing.</a:t>
            </a:r>
            <a:endParaRPr lang="en-US" dirty="0"/>
          </a:p>
        </p:txBody>
      </p:sp>
      <p:sp>
        <p:nvSpPr>
          <p:cNvPr id="4" name="Slide Number Placeholder 3"/>
          <p:cNvSpPr>
            <a:spLocks noGrp="1"/>
          </p:cNvSpPr>
          <p:nvPr>
            <p:ph type="sldNum" sz="quarter" idx="10"/>
          </p:nvPr>
        </p:nvSpPr>
        <p:spPr/>
        <p:txBody>
          <a:bodyPr/>
          <a:lstStyle/>
          <a:p>
            <a:fld id="{30DDEA47-6A0F-48FA-929F-7425DD0BB50B}" type="slidenum">
              <a:rPr lang="en-GB" smtClean="0"/>
              <a:t>2</a:t>
            </a:fld>
            <a:endParaRPr lang="en-GB" dirty="0"/>
          </a:p>
        </p:txBody>
      </p:sp>
    </p:spTree>
    <p:extLst>
      <p:ext uri="{BB962C8B-B14F-4D97-AF65-F5344CB8AC3E}">
        <p14:creationId xmlns:p14="http://schemas.microsoft.com/office/powerpoint/2010/main" val="247907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5</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See extract in folder - resources</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10</a:t>
            </a:fld>
            <a:endParaRPr lang="en-GB"/>
          </a:p>
        </p:txBody>
      </p:sp>
    </p:spTree>
    <p:extLst>
      <p:ext uri="{BB962C8B-B14F-4D97-AF65-F5344CB8AC3E}">
        <p14:creationId xmlns:p14="http://schemas.microsoft.com/office/powerpoint/2010/main" val="31586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students to draw circle or print off the template in resources</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11</a:t>
            </a:fld>
            <a:endParaRPr lang="en-GB"/>
          </a:p>
        </p:txBody>
      </p:sp>
    </p:spTree>
    <p:extLst>
      <p:ext uri="{BB962C8B-B14F-4D97-AF65-F5344CB8AC3E}">
        <p14:creationId xmlns:p14="http://schemas.microsoft.com/office/powerpoint/2010/main" val="153184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Homework is optional - Print</a:t>
            </a:r>
            <a:r>
              <a:rPr lang="en-GB" baseline="0" dirty="0" smtClean="0"/>
              <a:t> off this slide to give out as homework.</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15</a:t>
            </a:fld>
            <a:endParaRPr lang="en-GB" dirty="0"/>
          </a:p>
        </p:txBody>
      </p:sp>
    </p:spTree>
    <p:extLst>
      <p:ext uri="{BB962C8B-B14F-4D97-AF65-F5344CB8AC3E}">
        <p14:creationId xmlns:p14="http://schemas.microsoft.com/office/powerpoint/2010/main" val="185020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24/03/2020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24/03/2020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24/03/2020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24/03/2020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24/03/2020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24/03/2020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24/03/2020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12192000" cy="6858000"/>
          </a:xfrm>
          <a:prstGeom prst="rect">
            <a:avLst/>
          </a:prstGeom>
        </p:spPr>
      </p:pic>
      <p:sp>
        <p:nvSpPr>
          <p:cNvPr id="10" name="Rounded Rectangle 9"/>
          <p:cNvSpPr/>
          <p:nvPr/>
        </p:nvSpPr>
        <p:spPr>
          <a:xfrm>
            <a:off x="8822028" y="1648496"/>
            <a:ext cx="3052293" cy="38572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smtClean="0"/>
              <a:t>Success Criteria:</a:t>
            </a:r>
          </a:p>
          <a:p>
            <a:pPr algn="ctr"/>
            <a:endParaRPr lang="en-GB" b="1" u="sng" dirty="0"/>
          </a:p>
          <a:p>
            <a:pPr marL="285750" indent="-285750">
              <a:buFont typeface="Arial" panose="020B0604020202020204" pitchFamily="34" charset="0"/>
              <a:buChar char="•"/>
            </a:pPr>
            <a:r>
              <a:rPr lang="en-GB" dirty="0" smtClean="0">
                <a:solidFill>
                  <a:srgbClr val="FF0000"/>
                </a:solidFill>
              </a:rPr>
              <a:t>To identify how Romeo’s attitude towards love develops.</a:t>
            </a:r>
          </a:p>
          <a:p>
            <a:pPr marL="285750" indent="-285750">
              <a:buFont typeface="Arial" panose="020B0604020202020204" pitchFamily="34" charset="0"/>
              <a:buChar char="•"/>
            </a:pPr>
            <a:r>
              <a:rPr lang="en-GB" dirty="0" smtClean="0">
                <a:solidFill>
                  <a:schemeClr val="accent2"/>
                </a:solidFill>
              </a:rPr>
              <a:t>To compare the language used to describe the love he feels.</a:t>
            </a:r>
          </a:p>
          <a:p>
            <a:pPr marL="285750" indent="-285750">
              <a:buFont typeface="Arial" panose="020B0604020202020204" pitchFamily="34" charset="0"/>
              <a:buChar char="•"/>
            </a:pPr>
            <a:r>
              <a:rPr lang="en-GB" dirty="0" smtClean="0">
                <a:solidFill>
                  <a:srgbClr val="00B050"/>
                </a:solidFill>
              </a:rPr>
              <a:t>To explore how ideas of love have stayed the same/ altered and how relevant the play is to today’s audience.</a:t>
            </a:r>
            <a:endParaRPr lang="en-GB" dirty="0">
              <a:solidFill>
                <a:srgbClr val="00B050"/>
              </a:solidFill>
            </a:endParaRPr>
          </a:p>
        </p:txBody>
      </p:sp>
      <p:sp>
        <p:nvSpPr>
          <p:cNvPr id="5" name="Subtitle 2"/>
          <p:cNvSpPr txBox="1">
            <a:spLocks/>
          </p:cNvSpPr>
          <p:nvPr/>
        </p:nvSpPr>
        <p:spPr>
          <a:xfrm>
            <a:off x="1523999" y="5705341"/>
            <a:ext cx="9144000" cy="115481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1800" b="1" u="sng" dirty="0" smtClean="0"/>
              <a:t>Learning Objectives:</a:t>
            </a:r>
          </a:p>
          <a:p>
            <a:pPr marL="0" indent="0" algn="ctr">
              <a:lnSpc>
                <a:spcPct val="100000"/>
              </a:lnSpc>
              <a:spcBef>
                <a:spcPts val="0"/>
              </a:spcBef>
              <a:buNone/>
            </a:pPr>
            <a:r>
              <a:rPr lang="en-GB" sz="1800" dirty="0"/>
              <a:t>AO2: Analyse the </a:t>
            </a:r>
            <a:r>
              <a:rPr lang="en-GB" sz="1800" dirty="0" smtClean="0"/>
              <a:t>language used </a:t>
            </a:r>
            <a:r>
              <a:rPr lang="en-GB" sz="1800" dirty="0"/>
              <a:t>by a writer to create meanings and </a:t>
            </a:r>
            <a:r>
              <a:rPr lang="en-GB" sz="1800" dirty="0" smtClean="0"/>
              <a:t>effects.</a:t>
            </a:r>
          </a:p>
          <a:p>
            <a:pPr marL="0" indent="0" algn="ctr">
              <a:lnSpc>
                <a:spcPct val="100000"/>
              </a:lnSpc>
              <a:spcBef>
                <a:spcPts val="0"/>
              </a:spcBef>
              <a:buNone/>
            </a:pPr>
            <a:r>
              <a:rPr lang="en-GB" sz="1800" dirty="0"/>
              <a:t>AO3: Show understanding of the relationships between texts and the contexts in which they were written.</a:t>
            </a:r>
            <a:endParaRPr lang="en-GB" sz="1800" b="1" u="sng" dirty="0"/>
          </a:p>
        </p:txBody>
      </p:sp>
      <p:sp>
        <p:nvSpPr>
          <p:cNvPr id="6" name="Rounded Rectangular Callout 5"/>
          <p:cNvSpPr/>
          <p:nvPr/>
        </p:nvSpPr>
        <p:spPr>
          <a:xfrm>
            <a:off x="0" y="-1"/>
            <a:ext cx="2395470" cy="1856509"/>
          </a:xfrm>
          <a:prstGeom prst="wedgeRoundRectCallout">
            <a:avLst>
              <a:gd name="adj1" fmla="val 38844"/>
              <a:gd name="adj2" fmla="val 74662"/>
              <a:gd name="adj3" fmla="val 16667"/>
            </a:avLst>
          </a:prstGeom>
          <a:solidFill>
            <a:srgbClr val="FB35D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b="1" u="sng" dirty="0" smtClean="0">
                <a:latin typeface="Comic Sans MS" panose="030F0702030302020204" pitchFamily="66" charset="0"/>
              </a:rPr>
              <a:t>Key Words:</a:t>
            </a:r>
          </a:p>
          <a:p>
            <a:pPr algn="ctr"/>
            <a:r>
              <a:rPr lang="en-GB" dirty="0" smtClean="0">
                <a:latin typeface="Comic Sans MS" panose="030F0702030302020204" pitchFamily="66" charset="0"/>
              </a:rPr>
              <a:t>Mature</a:t>
            </a:r>
          </a:p>
          <a:p>
            <a:pPr algn="ctr"/>
            <a:r>
              <a:rPr lang="en-GB" dirty="0" smtClean="0">
                <a:latin typeface="Comic Sans MS" panose="030F0702030302020204" pitchFamily="66" charset="0"/>
              </a:rPr>
              <a:t>Attitude</a:t>
            </a:r>
          </a:p>
          <a:p>
            <a:pPr algn="ctr"/>
            <a:r>
              <a:rPr lang="en-GB" dirty="0" smtClean="0">
                <a:latin typeface="Comic Sans MS" panose="030F0702030302020204" pitchFamily="66" charset="0"/>
              </a:rPr>
              <a:t>Oxymoron</a:t>
            </a:r>
          </a:p>
          <a:p>
            <a:pPr algn="ctr"/>
            <a:r>
              <a:rPr lang="en-GB" dirty="0" smtClean="0">
                <a:latin typeface="Comic Sans MS" panose="030F0702030302020204" pitchFamily="66" charset="0"/>
              </a:rPr>
              <a:t>Infer/deduce</a:t>
            </a:r>
          </a:p>
          <a:p>
            <a:pPr algn="ctr"/>
            <a:r>
              <a:rPr lang="en-GB" dirty="0" smtClean="0">
                <a:latin typeface="Comic Sans MS" panose="030F0702030302020204" pitchFamily="66" charset="0"/>
              </a:rPr>
              <a:t>contradictions</a:t>
            </a:r>
            <a:endParaRPr lang="en-GB" dirty="0">
              <a:latin typeface="Comic Sans MS" panose="030F0702030302020204" pitchFamily="66" charset="0"/>
            </a:endParaRPr>
          </a:p>
        </p:txBody>
      </p:sp>
      <p:sp>
        <p:nvSpPr>
          <p:cNvPr id="7" name="Title 1"/>
          <p:cNvSpPr txBox="1">
            <a:spLocks/>
          </p:cNvSpPr>
          <p:nvPr/>
        </p:nvSpPr>
        <p:spPr>
          <a:xfrm>
            <a:off x="1818042" y="3915784"/>
            <a:ext cx="6263237" cy="1043492"/>
          </a:xfrm>
          <a:prstGeom prst="rect">
            <a:avLst/>
          </a:prstGeom>
          <a:solidFill>
            <a:schemeClr val="bg1">
              <a:alpha val="40000"/>
            </a:schemeClr>
          </a:solidFill>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smtClean="0">
                <a:latin typeface="AR BERKLEY" panose="02000000000000000000" pitchFamily="2" charset="0"/>
              </a:rPr>
              <a:t>‘Romeo + Juliet’</a:t>
            </a:r>
            <a:endParaRPr lang="en-GB" sz="7200" b="1" dirty="0">
              <a:latin typeface="AR BERKLEY" panose="02000000000000000000" pitchFamily="2" charset="0"/>
            </a:endParaRPr>
          </a:p>
        </p:txBody>
      </p:sp>
      <p:sp>
        <p:nvSpPr>
          <p:cNvPr id="8" name="Rounded Rectangle 7"/>
          <p:cNvSpPr/>
          <p:nvPr/>
        </p:nvSpPr>
        <p:spPr>
          <a:xfrm>
            <a:off x="9775065" y="0"/>
            <a:ext cx="2416935" cy="9530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smtClean="0"/>
              <a:t>Theme – Love (Relationship)</a:t>
            </a:r>
            <a:endParaRPr lang="en-GB" dirty="0"/>
          </a:p>
        </p:txBody>
      </p:sp>
    </p:spTree>
    <p:extLst>
      <p:ext uri="{BB962C8B-B14F-4D97-AF65-F5344CB8AC3E}">
        <p14:creationId xmlns:p14="http://schemas.microsoft.com/office/powerpoint/2010/main" val="116008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15" name="Rectangle 3"/>
          <p:cNvSpPr txBox="1">
            <a:spLocks noChangeArrowheads="1"/>
          </p:cNvSpPr>
          <p:nvPr/>
        </p:nvSpPr>
        <p:spPr>
          <a:xfrm>
            <a:off x="6096000" y="476518"/>
            <a:ext cx="5543867" cy="5375642"/>
          </a:xfrm>
          <a:prstGeom prst="rect">
            <a:avLst/>
          </a:prstGeom>
        </p:spPr>
        <p:style>
          <a:lnRef idx="2">
            <a:schemeClr val="accent3"/>
          </a:lnRef>
          <a:fillRef idx="1">
            <a:schemeClr val="lt1"/>
          </a:fillRef>
          <a:effectRef idx="0">
            <a:schemeClr val="accent3"/>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GB" sz="2000" smtClean="0"/>
              <a:t>Alas, that love, whose view is muffled still,</a:t>
            </a:r>
          </a:p>
          <a:p>
            <a:pPr marL="0" indent="0">
              <a:buFontTx/>
              <a:buNone/>
              <a:defRPr/>
            </a:pPr>
            <a:r>
              <a:rPr lang="en-GB" sz="2000" smtClean="0"/>
              <a:t>Should, without eyes, see pathways to his will!</a:t>
            </a:r>
          </a:p>
          <a:p>
            <a:pPr marL="0" indent="0">
              <a:buFontTx/>
              <a:buNone/>
              <a:defRPr/>
            </a:pPr>
            <a:r>
              <a:rPr lang="en-GB" sz="2000" smtClean="0"/>
              <a:t>Where shall we dine?—O me! What fray was here?</a:t>
            </a:r>
          </a:p>
          <a:p>
            <a:pPr marL="0" indent="0">
              <a:buFontTx/>
              <a:buNone/>
              <a:defRPr/>
            </a:pPr>
            <a:r>
              <a:rPr lang="en-GB" sz="2000" smtClean="0"/>
              <a:t>Yet tell me not, for I have heard it all.</a:t>
            </a:r>
          </a:p>
          <a:p>
            <a:pPr marL="0" indent="0">
              <a:buFontTx/>
              <a:buNone/>
              <a:defRPr/>
            </a:pPr>
            <a:r>
              <a:rPr lang="en-GB" sz="2000" smtClean="0"/>
              <a:t>Here’s much to do with hate but more with love.</a:t>
            </a:r>
          </a:p>
          <a:p>
            <a:pPr marL="0" indent="0">
              <a:buFontTx/>
              <a:buNone/>
              <a:defRPr/>
            </a:pPr>
            <a:r>
              <a:rPr lang="en-GB" sz="2000" smtClean="0"/>
              <a:t>Why then, O brawling love, O loving hate,</a:t>
            </a:r>
          </a:p>
          <a:p>
            <a:pPr marL="0" indent="0">
              <a:buFontTx/>
              <a:buNone/>
              <a:defRPr/>
            </a:pPr>
            <a:r>
              <a:rPr lang="en-GB" sz="2000" smtClean="0"/>
              <a:t>O anything of nothing first created!</a:t>
            </a:r>
          </a:p>
          <a:p>
            <a:pPr marL="0" indent="0">
              <a:buFontTx/>
              <a:buNone/>
              <a:defRPr/>
            </a:pPr>
            <a:r>
              <a:rPr lang="en-GB" sz="2000" smtClean="0"/>
              <a:t>O heavy lightness, serious vanity,</a:t>
            </a:r>
          </a:p>
          <a:p>
            <a:pPr marL="0" indent="0">
              <a:buFontTx/>
              <a:buNone/>
              <a:defRPr/>
            </a:pPr>
            <a:r>
              <a:rPr lang="en-GB" sz="2000" smtClean="0"/>
              <a:t>Misshapen chaos of well-seeming forms!</a:t>
            </a:r>
          </a:p>
          <a:p>
            <a:pPr marL="0" indent="0">
              <a:buFontTx/>
              <a:buNone/>
              <a:defRPr/>
            </a:pPr>
            <a:r>
              <a:rPr lang="en-GB" sz="2000" smtClean="0"/>
              <a:t>Feather of lead, bright smoke, cold fire, sick health,</a:t>
            </a:r>
          </a:p>
          <a:p>
            <a:pPr marL="0" indent="0">
              <a:buFontTx/>
              <a:buNone/>
              <a:defRPr/>
            </a:pPr>
            <a:r>
              <a:rPr lang="en-GB" sz="2000" smtClean="0"/>
              <a:t>Still-waking sleep, that is not what it is!</a:t>
            </a:r>
          </a:p>
          <a:p>
            <a:pPr marL="0" indent="0">
              <a:buFontTx/>
              <a:buNone/>
              <a:defRPr/>
            </a:pPr>
            <a:r>
              <a:rPr lang="en-GB" sz="2000" smtClean="0"/>
              <a:t>This love feel I, that feel no love in this.</a:t>
            </a:r>
          </a:p>
          <a:p>
            <a:pPr marL="0" indent="0">
              <a:buFontTx/>
              <a:buNone/>
              <a:defRPr/>
            </a:pPr>
            <a:r>
              <a:rPr lang="en-GB" sz="2000" smtClean="0"/>
              <a:t>Dost thou not laugh?</a:t>
            </a:r>
          </a:p>
          <a:p>
            <a:pPr>
              <a:defRPr/>
            </a:pPr>
            <a:endParaRPr lang="en-US" dirty="0" smtClean="0"/>
          </a:p>
        </p:txBody>
      </p:sp>
      <p:sp>
        <p:nvSpPr>
          <p:cNvPr id="16" name="AutoShape 4"/>
          <p:cNvSpPr>
            <a:spLocks noChangeArrowheads="1"/>
          </p:cNvSpPr>
          <p:nvPr/>
        </p:nvSpPr>
        <p:spPr bwMode="auto">
          <a:xfrm>
            <a:off x="1272540" y="1983239"/>
            <a:ext cx="3581400" cy="2362200"/>
          </a:xfrm>
          <a:prstGeom prst="wedgeEllipseCallout">
            <a:avLst>
              <a:gd name="adj1" fmla="val 68113"/>
              <a:gd name="adj2" fmla="val 59004"/>
            </a:avLst>
          </a:prstGeom>
          <a:solidFill>
            <a:srgbClr val="FF6699"/>
          </a:solidFill>
          <a:ln>
            <a:headEnd/>
            <a:tailEnd/>
          </a:ln>
        </p:spPr>
        <p:style>
          <a:lnRef idx="1">
            <a:schemeClr val="accent1"/>
          </a:lnRef>
          <a:fillRef idx="2">
            <a:schemeClr val="accent1"/>
          </a:fillRef>
          <a:effectRef idx="1">
            <a:schemeClr val="accent1"/>
          </a:effectRef>
          <a:fontRef idx="minor">
            <a:schemeClr val="dk1"/>
          </a:fontRef>
        </p:style>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GB" altLang="en-US" dirty="0"/>
              <a:t>What might the opposites and contradictions symbolise in this speech?</a:t>
            </a:r>
          </a:p>
        </p:txBody>
      </p:sp>
      <p:sp>
        <p:nvSpPr>
          <p:cNvPr id="7" name="Subtitle 2"/>
          <p:cNvSpPr txBox="1">
            <a:spLocks/>
          </p:cNvSpPr>
          <p:nvPr/>
        </p:nvSpPr>
        <p:spPr>
          <a:xfrm>
            <a:off x="726822" y="6065950"/>
            <a:ext cx="11465178"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9" name="TextBox 8"/>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055863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726821" y="36615"/>
            <a:ext cx="11253213" cy="1200329"/>
          </a:xfrm>
          <a:prstGeom prst="rect">
            <a:avLst/>
          </a:prstGeom>
        </p:spPr>
        <p:txBody>
          <a:bodyPr wrap="square">
            <a:spAutoFit/>
          </a:bodyPr>
          <a:lstStyle/>
          <a:p>
            <a:pPr algn="ctr"/>
            <a:r>
              <a:rPr lang="en-GB" sz="3600" b="1" dirty="0" smtClean="0"/>
              <a:t>Analyse </a:t>
            </a:r>
            <a:r>
              <a:rPr lang="en-GB" sz="3600" b="1" dirty="0"/>
              <a:t>your oxymoron: What does it show about Romeo’s feelings?</a:t>
            </a:r>
          </a:p>
        </p:txBody>
      </p:sp>
      <p:grpSp>
        <p:nvGrpSpPr>
          <p:cNvPr id="7" name="Group 6"/>
          <p:cNvGrpSpPr/>
          <p:nvPr/>
        </p:nvGrpSpPr>
        <p:grpSpPr>
          <a:xfrm>
            <a:off x="6035040" y="953034"/>
            <a:ext cx="5349240" cy="5033436"/>
            <a:chOff x="2806700" y="476250"/>
            <a:chExt cx="6337300" cy="6121400"/>
          </a:xfrm>
        </p:grpSpPr>
        <p:sp>
          <p:nvSpPr>
            <p:cNvPr id="8" name="Oval 6"/>
            <p:cNvSpPr>
              <a:spLocks noChangeArrowheads="1"/>
            </p:cNvSpPr>
            <p:nvPr/>
          </p:nvSpPr>
          <p:spPr bwMode="auto">
            <a:xfrm>
              <a:off x="2806700" y="476250"/>
              <a:ext cx="6337300" cy="611981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 name="Oval 5"/>
            <p:cNvSpPr>
              <a:spLocks noChangeArrowheads="1"/>
            </p:cNvSpPr>
            <p:nvPr/>
          </p:nvSpPr>
          <p:spPr bwMode="auto">
            <a:xfrm>
              <a:off x="3779838" y="1268413"/>
              <a:ext cx="4465637" cy="4392612"/>
            </a:xfrm>
            <a:prstGeom prst="ellipse">
              <a:avLst/>
            </a:prstGeom>
            <a:solidFill>
              <a:srgbClr val="00CCFF"/>
            </a:solidFill>
            <a:ln w="9525">
              <a:solidFill>
                <a:schemeClr val="tx1"/>
              </a:solidFill>
              <a:round/>
              <a:headEnd/>
              <a:tailEnd/>
            </a:ln>
            <a:effectLst/>
          </p:spPr>
          <p:txBody>
            <a:bodyPr wrap="none" anchor="ctr"/>
            <a:lstStyle/>
            <a:p>
              <a:pPr algn="ctr"/>
              <a:endParaRPr lang="en-GB"/>
            </a:p>
            <a:p>
              <a:pPr algn="ctr"/>
              <a:endParaRPr lang="en-US"/>
            </a:p>
          </p:txBody>
        </p:sp>
        <p:sp>
          <p:nvSpPr>
            <p:cNvPr id="10" name="Oval 4"/>
            <p:cNvSpPr>
              <a:spLocks noChangeArrowheads="1"/>
            </p:cNvSpPr>
            <p:nvPr/>
          </p:nvSpPr>
          <p:spPr bwMode="auto">
            <a:xfrm>
              <a:off x="5003800" y="2492375"/>
              <a:ext cx="2016125" cy="1943100"/>
            </a:xfrm>
            <a:prstGeom prst="ellipse">
              <a:avLst/>
            </a:prstGeom>
            <a:solidFill>
              <a:schemeClr val="accent1"/>
            </a:solidFill>
            <a:ln w="9525">
              <a:solidFill>
                <a:schemeClr val="tx1"/>
              </a:solidFill>
              <a:round/>
              <a:headEnd/>
              <a:tailEnd/>
            </a:ln>
            <a:effectLst/>
          </p:spPr>
          <p:txBody>
            <a:bodyPr wrap="none" anchor="ctr"/>
            <a:lstStyle/>
            <a:p>
              <a:pPr algn="ctr"/>
              <a:r>
                <a:rPr lang="en-GB" sz="2800"/>
                <a:t>‘O brawling</a:t>
              </a:r>
            </a:p>
            <a:p>
              <a:pPr algn="ctr"/>
              <a:r>
                <a:rPr lang="en-GB" sz="2800"/>
                <a:t> love’</a:t>
              </a:r>
              <a:endParaRPr lang="en-US" sz="2800"/>
            </a:p>
          </p:txBody>
        </p:sp>
        <p:sp>
          <p:nvSpPr>
            <p:cNvPr id="11" name="Oval 9"/>
            <p:cNvSpPr>
              <a:spLocks noChangeArrowheads="1"/>
            </p:cNvSpPr>
            <p:nvPr/>
          </p:nvSpPr>
          <p:spPr bwMode="auto">
            <a:xfrm>
              <a:off x="4140200" y="4797425"/>
              <a:ext cx="3889375" cy="1800225"/>
            </a:xfrm>
            <a:prstGeom prst="ellipse">
              <a:avLst/>
            </a:prstGeom>
            <a:solidFill>
              <a:srgbClr val="CCFFFF"/>
            </a:solidFill>
            <a:ln w="9525">
              <a:solidFill>
                <a:schemeClr val="tx1"/>
              </a:solidFill>
              <a:round/>
              <a:headEnd/>
              <a:tailEnd/>
            </a:ln>
            <a:effectLst/>
          </p:spPr>
          <p:txBody>
            <a:bodyPr wrap="none" anchor="ctr"/>
            <a:lstStyle/>
            <a:p>
              <a:endParaRPr lang="en-US"/>
            </a:p>
          </p:txBody>
        </p:sp>
      </p:grpSp>
      <p:sp>
        <p:nvSpPr>
          <p:cNvPr id="12" name="Text Box 7"/>
          <p:cNvSpPr txBox="1">
            <a:spLocks noChangeArrowheads="1"/>
          </p:cNvSpPr>
          <p:nvPr/>
        </p:nvSpPr>
        <p:spPr bwMode="auto">
          <a:xfrm>
            <a:off x="857151" y="1438190"/>
            <a:ext cx="5058630" cy="2800767"/>
          </a:xfrm>
          <a:prstGeom prst="rect">
            <a:avLst/>
          </a:prstGeom>
          <a:solidFill>
            <a:srgbClr val="FF99FF"/>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GB" sz="1600" dirty="0"/>
              <a:t>In the middle circle put your quote.</a:t>
            </a:r>
          </a:p>
          <a:p>
            <a:pPr>
              <a:spcBef>
                <a:spcPct val="50000"/>
              </a:spcBef>
            </a:pPr>
            <a:endParaRPr lang="en-GB" sz="1600" dirty="0"/>
          </a:p>
          <a:p>
            <a:pPr>
              <a:spcBef>
                <a:spcPct val="50000"/>
              </a:spcBef>
            </a:pPr>
            <a:r>
              <a:rPr lang="en-GB" sz="1600" dirty="0"/>
              <a:t>1) In the next circle EXPLAIN your quote.</a:t>
            </a:r>
          </a:p>
          <a:p>
            <a:pPr>
              <a:spcBef>
                <a:spcPct val="50000"/>
              </a:spcBef>
            </a:pPr>
            <a:endParaRPr lang="en-GB" sz="1600" dirty="0"/>
          </a:p>
          <a:p>
            <a:pPr>
              <a:spcBef>
                <a:spcPct val="50000"/>
              </a:spcBef>
            </a:pPr>
            <a:r>
              <a:rPr lang="en-GB" sz="1600" dirty="0"/>
              <a:t>2) In the outer circle ANALYSE your quote.</a:t>
            </a:r>
          </a:p>
          <a:p>
            <a:pPr>
              <a:spcBef>
                <a:spcPct val="50000"/>
              </a:spcBef>
            </a:pPr>
            <a:endParaRPr lang="en-GB" sz="1600" dirty="0"/>
          </a:p>
          <a:p>
            <a:pPr>
              <a:spcBef>
                <a:spcPct val="50000"/>
              </a:spcBef>
            </a:pPr>
            <a:r>
              <a:rPr lang="en-GB" sz="1600" dirty="0"/>
              <a:t>3) In the oval write what this shows us about Romeo’s feelings</a:t>
            </a:r>
            <a:endParaRPr lang="en-US" sz="1600" dirty="0"/>
          </a:p>
        </p:txBody>
      </p:sp>
      <p:sp>
        <p:nvSpPr>
          <p:cNvPr id="3" name="Oval Callout 2"/>
          <p:cNvSpPr/>
          <p:nvPr/>
        </p:nvSpPr>
        <p:spPr>
          <a:xfrm>
            <a:off x="857151" y="4137944"/>
            <a:ext cx="4320739" cy="1527075"/>
          </a:xfrm>
          <a:prstGeom prst="wedgeEllipseCallou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Challenge Question:</a:t>
            </a:r>
          </a:p>
          <a:p>
            <a:pPr algn="ctr"/>
            <a:r>
              <a:rPr lang="en-GB" b="1" dirty="0" smtClean="0">
                <a:solidFill>
                  <a:sysClr val="windowText" lastClr="000000"/>
                </a:solidFill>
              </a:rPr>
              <a:t>Why show Romeo directly after the fight between the families?</a:t>
            </a:r>
            <a:endParaRPr lang="en-GB" b="1" dirty="0">
              <a:solidFill>
                <a:sysClr val="windowText" lastClr="000000"/>
              </a:solidFill>
            </a:endParaRPr>
          </a:p>
        </p:txBody>
      </p:sp>
      <p:sp>
        <p:nvSpPr>
          <p:cNvPr id="13" name="Subtitle 2"/>
          <p:cNvSpPr txBox="1">
            <a:spLocks/>
          </p:cNvSpPr>
          <p:nvPr/>
        </p:nvSpPr>
        <p:spPr>
          <a:xfrm>
            <a:off x="726822" y="6065950"/>
            <a:ext cx="11465178"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5" name="TextBox 14"/>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131938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7" name="Title 1"/>
          <p:cNvSpPr txBox="1">
            <a:spLocks/>
          </p:cNvSpPr>
          <p:nvPr/>
        </p:nvSpPr>
        <p:spPr>
          <a:xfrm>
            <a:off x="2826319" y="195481"/>
            <a:ext cx="8229600" cy="562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smtClean="0"/>
              <a:t>How do we analyse language?</a:t>
            </a:r>
          </a:p>
        </p:txBody>
      </p:sp>
      <p:sp>
        <p:nvSpPr>
          <p:cNvPr id="8" name="Content Placeholder 2"/>
          <p:cNvSpPr txBox="1">
            <a:spLocks/>
          </p:cNvSpPr>
          <p:nvPr/>
        </p:nvSpPr>
        <p:spPr>
          <a:xfrm>
            <a:off x="1554480" y="1280160"/>
            <a:ext cx="10095739" cy="457216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GB" dirty="0" smtClean="0"/>
              <a:t>     “</a:t>
            </a:r>
            <a:r>
              <a:rPr lang="en-GB" b="1" dirty="0" smtClean="0"/>
              <a:t>O brawling love”</a:t>
            </a:r>
          </a:p>
          <a:p>
            <a:pPr marL="0" indent="0">
              <a:buFont typeface="Arial" charset="0"/>
              <a:buNone/>
            </a:pPr>
            <a:r>
              <a:rPr lang="en-GB" dirty="0" smtClean="0"/>
              <a:t>1) Brawling – means to fight </a:t>
            </a:r>
          </a:p>
          <a:p>
            <a:pPr marL="0" indent="0">
              <a:buFont typeface="Arial" charset="0"/>
              <a:buNone/>
            </a:pPr>
            <a:r>
              <a:rPr lang="en-GB" dirty="0" smtClean="0"/>
              <a:t>Love – means to like intensely, perhaps obsessively</a:t>
            </a:r>
          </a:p>
          <a:p>
            <a:pPr marL="0" indent="0">
              <a:buFont typeface="Arial" charset="0"/>
              <a:buNone/>
            </a:pPr>
            <a:r>
              <a:rPr lang="en-GB" dirty="0" smtClean="0"/>
              <a:t>2) Analysis: The word ‘brawling’ suggests a struggle and difficulty and may be connected to the theme of conflict in the play. By using the word love next to brawling Shakespeare shows us how love can be difficult and confused. </a:t>
            </a:r>
          </a:p>
          <a:p>
            <a:pPr marL="0" indent="0">
              <a:buFont typeface="Arial" charset="0"/>
              <a:buNone/>
            </a:pPr>
            <a:r>
              <a:rPr lang="en-GB" dirty="0" smtClean="0"/>
              <a:t>3) This oxymoron shows us that Romeo is prepared for love to be a challenge, like a brawl, and that his attitude towards love is conflicting and possibly negative. </a:t>
            </a:r>
          </a:p>
        </p:txBody>
      </p:sp>
      <p:sp>
        <p:nvSpPr>
          <p:cNvPr id="9" name="Subtitle 2"/>
          <p:cNvSpPr txBox="1">
            <a:spLocks/>
          </p:cNvSpPr>
          <p:nvPr/>
        </p:nvSpPr>
        <p:spPr>
          <a:xfrm>
            <a:off x="726822" y="6065950"/>
            <a:ext cx="11465178"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1" name="TextBox 10"/>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Thinking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304236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pic>
        <p:nvPicPr>
          <p:cNvPr id="9" name="Picture 2" descr="https://encrypted-tbn2.gstatic.com/images?q=tbn:ANd9GcT93WUXNWqfvoRB8YmFkJfz5IpnzHjp0DfS_GqLFYTlOtJ6Ti_R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910" y="953037"/>
            <a:ext cx="1937322" cy="2761714"/>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914400" y="1612708"/>
            <a:ext cx="5600700" cy="3497580"/>
          </a:xfrm>
          <a:prstGeom prst="cloudCallout">
            <a:avLst/>
          </a:prstGeom>
          <a:solidFill>
            <a:srgbClr val="FF6699"/>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000" dirty="0" smtClean="0"/>
              <a:t>To what extent do you believe that Romeo is in love in the play? </a:t>
            </a:r>
          </a:p>
          <a:p>
            <a:pPr algn="ctr"/>
            <a:r>
              <a:rPr lang="en-GB" sz="2000" dirty="0" smtClean="0"/>
              <a:t>Give reasons.</a:t>
            </a:r>
          </a:p>
          <a:p>
            <a:pPr algn="ctr"/>
            <a:endParaRPr lang="en-GB" sz="2000" dirty="0"/>
          </a:p>
          <a:p>
            <a:pPr algn="ctr"/>
            <a:r>
              <a:rPr lang="en-GB" sz="2000" dirty="0" smtClean="0"/>
              <a:t>Does his view of love mature?</a:t>
            </a:r>
          </a:p>
          <a:p>
            <a:pPr algn="ctr"/>
            <a:r>
              <a:rPr lang="en-GB" sz="2000" dirty="0" smtClean="0"/>
              <a:t>Give reasons.</a:t>
            </a:r>
            <a:endParaRPr lang="en-GB" sz="2000" dirty="0"/>
          </a:p>
        </p:txBody>
      </p:sp>
      <p:sp>
        <p:nvSpPr>
          <p:cNvPr id="3" name="Rounded Rectangular Callout 2"/>
          <p:cNvSpPr/>
          <p:nvPr/>
        </p:nvSpPr>
        <p:spPr>
          <a:xfrm>
            <a:off x="6827520" y="3052888"/>
            <a:ext cx="4602480" cy="2537460"/>
          </a:xfrm>
          <a:prstGeom prst="wedgeRoundRectCallout">
            <a:avLst>
              <a:gd name="adj1" fmla="val -30270"/>
              <a:gd name="adj2" fmla="val -68922"/>
              <a:gd name="adj3" fmla="val 16667"/>
            </a:avLst>
          </a:prstGeom>
          <a:solidFill>
            <a:srgbClr val="FB35D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dirty="0" smtClean="0"/>
              <a:t>Write down at least three sentences which describe how Romeo’s attitude to love is similar/ different to modern times.</a:t>
            </a:r>
            <a:endParaRPr lang="en-GB" sz="2400" dirty="0"/>
          </a:p>
        </p:txBody>
      </p:sp>
      <p:sp>
        <p:nvSpPr>
          <p:cNvPr id="8" name="Subtitle 2"/>
          <p:cNvSpPr txBox="1">
            <a:spLocks/>
          </p:cNvSpPr>
          <p:nvPr/>
        </p:nvSpPr>
        <p:spPr>
          <a:xfrm>
            <a:off x="726822" y="6104586"/>
            <a:ext cx="11465178"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u="sng" dirty="0" smtClean="0"/>
              <a:t>Learning Objectives:</a:t>
            </a:r>
          </a:p>
          <a:p>
            <a:pPr marL="0" indent="0">
              <a:lnSpc>
                <a:spcPct val="100000"/>
              </a:lnSpc>
              <a:spcBef>
                <a:spcPts val="0"/>
              </a:spcBef>
              <a:buNone/>
            </a:pPr>
            <a:r>
              <a:rPr lang="en-GB" sz="1600" dirty="0"/>
              <a:t>AO2: Analyse the language used by a writer to create meanings and effects.</a:t>
            </a:r>
          </a:p>
          <a:p>
            <a:pPr marL="0" indent="0">
              <a:lnSpc>
                <a:spcPct val="100000"/>
              </a:lnSpc>
              <a:spcBef>
                <a:spcPts val="0"/>
              </a:spcBef>
              <a:buNone/>
            </a:pPr>
            <a:r>
              <a:rPr lang="en-GB" sz="1600" dirty="0"/>
              <a:t>AO3: Show understanding of the relationships between texts and the contexts in which they were written</a:t>
            </a:r>
            <a:r>
              <a:rPr lang="en-GB" sz="1600" dirty="0" smtClean="0"/>
              <a:t>.</a:t>
            </a:r>
            <a:endParaRPr lang="en-GB" sz="1600" b="1" u="sng" dirty="0"/>
          </a:p>
        </p:txBody>
      </p:sp>
      <p:sp>
        <p:nvSpPr>
          <p:cNvPr id="10" name="TextBox 9"/>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Checking understanding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117638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789709" y="1277101"/>
            <a:ext cx="4091940" cy="47320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400" b="1" dirty="0" smtClean="0"/>
              <a:t>ROMEO</a:t>
            </a:r>
          </a:p>
          <a:p>
            <a:r>
              <a:rPr lang="en-GB" sz="1400" dirty="0" smtClean="0"/>
              <a:t>Well</a:t>
            </a:r>
            <a:r>
              <a:rPr lang="en-GB" sz="1400" dirty="0"/>
              <a:t>, in that hit you miss. She’ll not be hit</a:t>
            </a:r>
          </a:p>
          <a:p>
            <a:r>
              <a:rPr lang="en-GB" sz="1400" dirty="0"/>
              <a:t>With Cupid’s arrow. She hath Dian’s wit.</a:t>
            </a:r>
          </a:p>
          <a:p>
            <a:r>
              <a:rPr lang="en-GB" sz="1400" dirty="0"/>
              <a:t>And, in strong proof of chastity well armed</a:t>
            </a:r>
          </a:p>
          <a:p>
            <a:r>
              <a:rPr lang="en-GB" sz="1400" dirty="0"/>
              <a:t>From love’s weak childish bow, she lives uncharmed.</a:t>
            </a:r>
          </a:p>
          <a:p>
            <a:r>
              <a:rPr lang="en-GB" sz="1400" dirty="0"/>
              <a:t>She will not stay the siege of loving terms,</a:t>
            </a:r>
          </a:p>
          <a:p>
            <a:r>
              <a:rPr lang="en-GB" sz="1400" dirty="0"/>
              <a:t>Nor bide </a:t>
            </a:r>
            <a:r>
              <a:rPr lang="en-GB" sz="1400" dirty="0" err="1"/>
              <a:t>th</a:t>
            </a:r>
            <a:r>
              <a:rPr lang="en-GB" sz="1400" dirty="0"/>
              <a:t>' encounter of assailing eyes,</a:t>
            </a:r>
          </a:p>
          <a:p>
            <a:r>
              <a:rPr lang="en-GB" sz="1400" dirty="0"/>
              <a:t>Nor </a:t>
            </a:r>
            <a:r>
              <a:rPr lang="en-GB" sz="1400" dirty="0" err="1"/>
              <a:t>ope</a:t>
            </a:r>
            <a:r>
              <a:rPr lang="en-GB" sz="1400" dirty="0"/>
              <a:t> her lap to saint-seducing gold.</a:t>
            </a:r>
          </a:p>
          <a:p>
            <a:r>
              <a:rPr lang="en-GB" sz="1400" dirty="0"/>
              <a:t>Oh, she is rich in beauty, only poor</a:t>
            </a:r>
          </a:p>
          <a:p>
            <a:r>
              <a:rPr lang="en-GB" sz="1400" dirty="0"/>
              <a:t>That when she dies, with beauty dies her store</a:t>
            </a:r>
            <a:r>
              <a:rPr lang="en-GB" sz="1400" dirty="0" smtClean="0"/>
              <a:t>.</a:t>
            </a:r>
          </a:p>
          <a:p>
            <a:endParaRPr lang="en-GB" sz="1400" dirty="0"/>
          </a:p>
          <a:p>
            <a:r>
              <a:rPr lang="en-GB" sz="1400" b="1" dirty="0" smtClean="0"/>
              <a:t>BENVOLIO</a:t>
            </a:r>
          </a:p>
          <a:p>
            <a:r>
              <a:rPr lang="en-GB" sz="1400" dirty="0" smtClean="0"/>
              <a:t>Then </a:t>
            </a:r>
            <a:r>
              <a:rPr lang="en-GB" sz="1400" dirty="0"/>
              <a:t>she hath sworn that she will still live chaste?</a:t>
            </a:r>
          </a:p>
          <a:p>
            <a:endParaRPr lang="en-GB" sz="1400" dirty="0" smtClean="0"/>
          </a:p>
          <a:p>
            <a:r>
              <a:rPr lang="en-GB" sz="1400" b="1" dirty="0" smtClean="0"/>
              <a:t>ROMEO</a:t>
            </a:r>
          </a:p>
          <a:p>
            <a:r>
              <a:rPr lang="en-GB" sz="1400" dirty="0" smtClean="0"/>
              <a:t>She </a:t>
            </a:r>
            <a:r>
              <a:rPr lang="en-GB" sz="1400" dirty="0"/>
              <a:t>hath, and in that sparing makes huge waste,</a:t>
            </a:r>
          </a:p>
          <a:p>
            <a:r>
              <a:rPr lang="en-GB" sz="1400" dirty="0"/>
              <a:t>For beauty, starved with her severity,</a:t>
            </a:r>
          </a:p>
          <a:p>
            <a:r>
              <a:rPr lang="en-GB" sz="1400" dirty="0"/>
              <a:t>Cuts beauty off from all posterity.</a:t>
            </a:r>
          </a:p>
          <a:p>
            <a:r>
              <a:rPr lang="en-GB" sz="1400" dirty="0"/>
              <a:t>She is too fair, too wise, wisely too fair,</a:t>
            </a:r>
          </a:p>
          <a:p>
            <a:r>
              <a:rPr lang="en-GB" sz="1400" dirty="0"/>
              <a:t>To merit bliss by making me despair.</a:t>
            </a:r>
          </a:p>
          <a:p>
            <a:r>
              <a:rPr lang="en-GB" sz="1400" dirty="0"/>
              <a:t>She hath forsworn to love, and in that vow</a:t>
            </a:r>
          </a:p>
          <a:p>
            <a:r>
              <a:rPr lang="en-GB" sz="1400" dirty="0"/>
              <a:t>Do I live dead that live to tell it now</a:t>
            </a:r>
            <a:r>
              <a:rPr lang="en-GB" sz="1400" dirty="0" smtClean="0"/>
              <a:t>.</a:t>
            </a:r>
            <a:endParaRPr lang="en-GB" sz="1400" dirty="0"/>
          </a:p>
        </p:txBody>
      </p:sp>
      <p:sp>
        <p:nvSpPr>
          <p:cNvPr id="3" name="Rectangle 2"/>
          <p:cNvSpPr/>
          <p:nvPr/>
        </p:nvSpPr>
        <p:spPr>
          <a:xfrm>
            <a:off x="719404" y="1"/>
            <a:ext cx="11236376" cy="67871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i="1" u="sng" dirty="0" smtClean="0">
                <a:solidFill>
                  <a:schemeClr val="tx1"/>
                </a:solidFill>
              </a:rPr>
              <a:t>Extension task</a:t>
            </a:r>
            <a:r>
              <a:rPr lang="en-GB" sz="3600" i="1" dirty="0" smtClean="0">
                <a:solidFill>
                  <a:schemeClr val="tx1"/>
                </a:solidFill>
              </a:rPr>
              <a:t>: Act I, Scene I VS Act II, Scene II</a:t>
            </a:r>
            <a:endParaRPr lang="en-GB" sz="3600" i="1" dirty="0">
              <a:solidFill>
                <a:schemeClr val="tx1"/>
              </a:solidFill>
            </a:endParaRPr>
          </a:p>
        </p:txBody>
      </p:sp>
      <p:sp>
        <p:nvSpPr>
          <p:cNvPr id="7" name="Rectangle 6"/>
          <p:cNvSpPr/>
          <p:nvPr/>
        </p:nvSpPr>
        <p:spPr>
          <a:xfrm>
            <a:off x="7429500" y="1277102"/>
            <a:ext cx="4762500" cy="47320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b="1" dirty="0" smtClean="0"/>
              <a:t>ROMEO</a:t>
            </a:r>
          </a:p>
          <a:p>
            <a:r>
              <a:rPr lang="en-GB" dirty="0" smtClean="0"/>
              <a:t>Oh</a:t>
            </a:r>
            <a:r>
              <a:rPr lang="en-GB" dirty="0"/>
              <a:t>, she doth teach the torches to burn bright!</a:t>
            </a:r>
          </a:p>
          <a:p>
            <a:r>
              <a:rPr lang="en-GB" dirty="0"/>
              <a:t>It seems she hangs upon the cheek of night</a:t>
            </a:r>
          </a:p>
          <a:p>
            <a:r>
              <a:rPr lang="en-GB" dirty="0"/>
              <a:t>Like a rich jewel in an </a:t>
            </a:r>
            <a:r>
              <a:rPr lang="en-GB" dirty="0" err="1"/>
              <a:t>Ethiope’s</a:t>
            </a:r>
            <a:r>
              <a:rPr lang="en-GB" dirty="0"/>
              <a:t> ear,</a:t>
            </a:r>
          </a:p>
          <a:p>
            <a:r>
              <a:rPr lang="en-GB" dirty="0"/>
              <a:t>Beauty too rich for use, for earth too dear.</a:t>
            </a:r>
          </a:p>
          <a:p>
            <a:r>
              <a:rPr lang="en-GB" dirty="0"/>
              <a:t>So shows a snowy dove trooping with crows</a:t>
            </a:r>
          </a:p>
          <a:p>
            <a:r>
              <a:rPr lang="en-GB" dirty="0"/>
              <a:t>As yonder lady o'er her fellows shows.</a:t>
            </a:r>
          </a:p>
          <a:p>
            <a:r>
              <a:rPr lang="en-GB" dirty="0"/>
              <a:t>The measure done, I’ll watch her place of stand,</a:t>
            </a:r>
          </a:p>
          <a:p>
            <a:r>
              <a:rPr lang="en-GB" dirty="0"/>
              <a:t>And, touching hers, make </a:t>
            </a:r>
            <a:r>
              <a:rPr lang="en-GB" dirty="0" err="1"/>
              <a:t>blessèd</a:t>
            </a:r>
            <a:r>
              <a:rPr lang="en-GB" dirty="0"/>
              <a:t> my rude hand.</a:t>
            </a:r>
          </a:p>
          <a:p>
            <a:r>
              <a:rPr lang="en-GB" dirty="0"/>
              <a:t>Did my heart love till now? Forswear it, sight!</a:t>
            </a:r>
          </a:p>
          <a:p>
            <a:r>
              <a:rPr lang="en-GB" dirty="0"/>
              <a:t>For I ne'er saw true beauty till this night.</a:t>
            </a:r>
          </a:p>
        </p:txBody>
      </p:sp>
      <p:sp>
        <p:nvSpPr>
          <p:cNvPr id="8" name="Rounded Rectangular Callout 7"/>
          <p:cNvSpPr/>
          <p:nvPr/>
        </p:nvSpPr>
        <p:spPr>
          <a:xfrm>
            <a:off x="5056908" y="1907763"/>
            <a:ext cx="2098271" cy="2766060"/>
          </a:xfrm>
          <a:prstGeom prst="wedgeRoundRectCallout">
            <a:avLst/>
          </a:prstGeom>
          <a:solidFill>
            <a:srgbClr val="FB35D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What are the similarities and differences between the love he has for Rosaline and that he has for Juliet?</a:t>
            </a:r>
            <a:endParaRPr lang="en-GB" dirty="0"/>
          </a:p>
        </p:txBody>
      </p:sp>
      <p:sp>
        <p:nvSpPr>
          <p:cNvPr id="10" name="Subtitle 2"/>
          <p:cNvSpPr txBox="1">
            <a:spLocks/>
          </p:cNvSpPr>
          <p:nvPr/>
        </p:nvSpPr>
        <p:spPr>
          <a:xfrm>
            <a:off x="719404" y="6104586"/>
            <a:ext cx="11472596"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u="sng" dirty="0" smtClean="0"/>
              <a:t>Learning Objectives:</a:t>
            </a:r>
          </a:p>
          <a:p>
            <a:pPr marL="0" indent="0">
              <a:lnSpc>
                <a:spcPct val="100000"/>
              </a:lnSpc>
              <a:spcBef>
                <a:spcPts val="0"/>
              </a:spcBef>
              <a:buNone/>
            </a:pPr>
            <a:r>
              <a:rPr lang="en-GB" sz="1600" dirty="0"/>
              <a:t>AO2: Analyse the language used by a writer to create meanings and effects.</a:t>
            </a:r>
          </a:p>
          <a:p>
            <a:pPr marL="0" indent="0">
              <a:lnSpc>
                <a:spcPct val="100000"/>
              </a:lnSpc>
              <a:spcBef>
                <a:spcPts val="0"/>
              </a:spcBef>
              <a:buNone/>
            </a:pPr>
            <a:r>
              <a:rPr lang="en-GB" sz="1600" dirty="0"/>
              <a:t>AO3: Show understanding of the relationships between texts and the contexts in which they were written</a:t>
            </a:r>
            <a:r>
              <a:rPr lang="en-GB" sz="1600" dirty="0" smtClean="0"/>
              <a:t>.</a:t>
            </a:r>
            <a:endParaRPr lang="en-GB" sz="1600" b="1" u="sng" dirty="0"/>
          </a:p>
        </p:txBody>
      </p:sp>
      <p:sp>
        <p:nvSpPr>
          <p:cNvPr id="11" name="TextBox 10"/>
          <p:cNvSpPr txBox="1"/>
          <p:nvPr/>
        </p:nvSpPr>
        <p:spPr>
          <a:xfrm rot="16200000">
            <a:off x="-3063541" y="3075058"/>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Extension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417961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3075058" y="3075058"/>
            <a:ext cx="6858002" cy="707886"/>
          </a:xfrm>
          <a:prstGeom prst="rect">
            <a:avLst/>
          </a:prstGeom>
          <a:solidFill>
            <a:srgbClr val="FF99FF"/>
          </a:solidFill>
        </p:spPr>
        <p:txBody>
          <a:bodyPr wrap="square" rtlCol="0">
            <a:spAutoFit/>
          </a:bodyPr>
          <a:lstStyle/>
          <a:p>
            <a:pPr algn="ctr"/>
            <a:r>
              <a:rPr lang="en-GB" sz="4000" b="1" dirty="0" smtClean="0">
                <a:latin typeface="Century Gothic" panose="020B0502020202020204" pitchFamily="34" charset="0"/>
              </a:rPr>
              <a:t>Homework</a:t>
            </a:r>
            <a:endParaRPr lang="en-GB" sz="4000" b="1" dirty="0">
              <a:latin typeface="Century Gothic" panose="020B0502020202020204" pitchFamily="34" charset="0"/>
            </a:endParaRPr>
          </a:p>
        </p:txBody>
      </p:sp>
      <p:sp>
        <p:nvSpPr>
          <p:cNvPr id="5" name="Title 1"/>
          <p:cNvSpPr txBox="1">
            <a:spLocks/>
          </p:cNvSpPr>
          <p:nvPr/>
        </p:nvSpPr>
        <p:spPr>
          <a:xfrm>
            <a:off x="707887" y="0"/>
            <a:ext cx="11484113" cy="1182321"/>
          </a:xfrm>
          <a:prstGeom prst="rect">
            <a:avLst/>
          </a:prstGeom>
          <a:solidFill>
            <a:srgbClr val="FF99FF"/>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smtClean="0">
                <a:latin typeface="+mn-lt"/>
              </a:rPr>
              <a:t>Homework</a:t>
            </a:r>
            <a:endParaRPr lang="en-GB" sz="6000" b="1" dirty="0">
              <a:latin typeface="+mn-lt"/>
            </a:endParaRPr>
          </a:p>
        </p:txBody>
      </p:sp>
      <p:sp>
        <p:nvSpPr>
          <p:cNvPr id="8" name="Content Placeholder 2"/>
          <p:cNvSpPr txBox="1">
            <a:spLocks/>
          </p:cNvSpPr>
          <p:nvPr/>
        </p:nvSpPr>
        <p:spPr>
          <a:xfrm>
            <a:off x="707887" y="1182322"/>
            <a:ext cx="11484113" cy="5675678"/>
          </a:xfrm>
          <a:prstGeom prst="rect">
            <a:avLst/>
          </a:prstGeom>
          <a:solidFill>
            <a:schemeClr val="accent2">
              <a:lumMod val="20000"/>
              <a:lumOff val="80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7200" dirty="0" smtClean="0"/>
              <a:t>Write a success criteria for analysing quotes.</a:t>
            </a:r>
          </a:p>
          <a:p>
            <a:pPr algn="ctr"/>
            <a:r>
              <a:rPr lang="en-GB" sz="7200" dirty="0" smtClean="0"/>
              <a:t>Choose 2-3 more oxymorons and explode them.</a:t>
            </a:r>
            <a:endParaRPr lang="en-GB" sz="7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5778" y="5015346"/>
            <a:ext cx="2066222" cy="1551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57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2192000" cy="6858000"/>
          </a:xfrm>
          <a:prstGeom prst="rect">
            <a:avLst/>
          </a:prstGeom>
        </p:spPr>
      </p:pic>
      <p:sp>
        <p:nvSpPr>
          <p:cNvPr id="5" name="TextBox 4"/>
          <p:cNvSpPr txBox="1"/>
          <p:nvPr/>
        </p:nvSpPr>
        <p:spPr>
          <a:xfrm>
            <a:off x="734105" y="953739"/>
            <a:ext cx="11415481" cy="2554545"/>
          </a:xfrm>
          <a:prstGeom prst="rect">
            <a:avLst/>
          </a:prstGeom>
          <a:solidFill>
            <a:srgbClr val="FD33B5"/>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4000" b="1" dirty="0">
                <a:solidFill>
                  <a:schemeClr val="tx1"/>
                </a:solidFill>
                <a:latin typeface="Century Gothic" panose="020B0502020202020204" pitchFamily="34" charset="0"/>
              </a:rPr>
              <a:t>Working in twos or threes, can you match the quotations, synopsis and adjectives to the character? Make a character page in the back of your book and add key information</a:t>
            </a:r>
            <a:r>
              <a:rPr lang="en-GB" sz="4000" b="1" dirty="0" smtClean="0">
                <a:solidFill>
                  <a:schemeClr val="tx1"/>
                </a:solidFill>
                <a:latin typeface="Century Gothic" panose="020B0502020202020204" pitchFamily="34" charset="0"/>
              </a:rPr>
              <a:t>.</a:t>
            </a:r>
            <a:endParaRPr lang="en-GB" sz="4000" b="1" dirty="0">
              <a:solidFill>
                <a:schemeClr val="tx1"/>
              </a:solidFill>
              <a:latin typeface="Century Gothic" panose="020B0502020202020204" pitchFamily="34" charset="0"/>
            </a:endParaRPr>
          </a:p>
        </p:txBody>
      </p:sp>
      <p:sp>
        <p:nvSpPr>
          <p:cNvPr id="14" name="TextBox 13"/>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
        <p:nvSpPr>
          <p:cNvPr id="10" name="TextBox 9"/>
          <p:cNvSpPr txBox="1"/>
          <p:nvPr/>
        </p:nvSpPr>
        <p:spPr>
          <a:xfrm>
            <a:off x="835128" y="122742"/>
            <a:ext cx="11314458" cy="830997"/>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Tuesday, 24 March 2020</a:t>
            </a:fld>
            <a:r>
              <a:rPr lang="en-GB" sz="2400" dirty="0">
                <a:latin typeface="Century Gothic" panose="020B0502020202020204" pitchFamily="34" charset="0"/>
              </a:rPr>
              <a:t> and today’s title – </a:t>
            </a:r>
            <a:r>
              <a:rPr lang="en-GB" sz="2400" dirty="0" smtClean="0">
                <a:latin typeface="Century Gothic" panose="020B0502020202020204" pitchFamily="34" charset="0"/>
              </a:rPr>
              <a:t>Romeo and Juliet Revision</a:t>
            </a:r>
            <a:r>
              <a:rPr lang="en-GB" sz="2400" b="1" dirty="0" smtClean="0">
                <a:latin typeface="Century Gothic" panose="020B0502020202020204" pitchFamily="34" charset="0"/>
              </a:rPr>
              <a:t> </a:t>
            </a:r>
            <a:r>
              <a:rPr lang="en-GB" sz="2400" dirty="0">
                <a:latin typeface="Century Gothic" panose="020B0502020202020204" pitchFamily="34" charset="0"/>
              </a:rPr>
              <a:t>in your book</a:t>
            </a:r>
          </a:p>
        </p:txBody>
      </p:sp>
      <p:pic>
        <p:nvPicPr>
          <p:cNvPr id="7" name="Picture 6"/>
          <p:cNvPicPr>
            <a:picLocks noChangeAspect="1"/>
          </p:cNvPicPr>
          <p:nvPr/>
        </p:nvPicPr>
        <p:blipFill>
          <a:blip r:embed="rId4"/>
          <a:stretch>
            <a:fillRect/>
          </a:stretch>
        </p:blipFill>
        <p:spPr>
          <a:xfrm rot="755561">
            <a:off x="586431" y="3556195"/>
            <a:ext cx="2312317" cy="1611298"/>
          </a:xfrm>
          <a:prstGeom prst="rect">
            <a:avLst/>
          </a:prstGeom>
        </p:spPr>
      </p:pic>
      <p:pic>
        <p:nvPicPr>
          <p:cNvPr id="9" name="Picture 8"/>
          <p:cNvPicPr>
            <a:picLocks noChangeAspect="1"/>
          </p:cNvPicPr>
          <p:nvPr/>
        </p:nvPicPr>
        <p:blipFill>
          <a:blip r:embed="rId5"/>
          <a:stretch>
            <a:fillRect/>
          </a:stretch>
        </p:blipFill>
        <p:spPr>
          <a:xfrm rot="21230371">
            <a:off x="444774" y="5020401"/>
            <a:ext cx="2449202" cy="1711124"/>
          </a:xfrm>
          <a:prstGeom prst="rect">
            <a:avLst/>
          </a:prstGeom>
        </p:spPr>
      </p:pic>
      <p:pic>
        <p:nvPicPr>
          <p:cNvPr id="11" name="Picture 10"/>
          <p:cNvPicPr>
            <a:picLocks noChangeAspect="1"/>
          </p:cNvPicPr>
          <p:nvPr/>
        </p:nvPicPr>
        <p:blipFill>
          <a:blip r:embed="rId6"/>
          <a:stretch>
            <a:fillRect/>
          </a:stretch>
        </p:blipFill>
        <p:spPr>
          <a:xfrm>
            <a:off x="2835865" y="3429001"/>
            <a:ext cx="2498136" cy="1668256"/>
          </a:xfrm>
          <a:prstGeom prst="rect">
            <a:avLst/>
          </a:prstGeom>
        </p:spPr>
      </p:pic>
      <p:pic>
        <p:nvPicPr>
          <p:cNvPr id="17" name="Picture 16"/>
          <p:cNvPicPr>
            <a:picLocks noChangeAspect="1"/>
          </p:cNvPicPr>
          <p:nvPr/>
        </p:nvPicPr>
        <p:blipFill>
          <a:blip r:embed="rId7"/>
          <a:stretch>
            <a:fillRect/>
          </a:stretch>
        </p:blipFill>
        <p:spPr>
          <a:xfrm rot="509222">
            <a:off x="7308915" y="3616253"/>
            <a:ext cx="2677634" cy="1888114"/>
          </a:xfrm>
          <a:prstGeom prst="rect">
            <a:avLst/>
          </a:prstGeom>
        </p:spPr>
      </p:pic>
      <p:pic>
        <p:nvPicPr>
          <p:cNvPr id="12" name="Picture 11"/>
          <p:cNvPicPr>
            <a:picLocks noChangeAspect="1"/>
          </p:cNvPicPr>
          <p:nvPr/>
        </p:nvPicPr>
        <p:blipFill>
          <a:blip r:embed="rId8"/>
          <a:stretch>
            <a:fillRect/>
          </a:stretch>
        </p:blipFill>
        <p:spPr>
          <a:xfrm>
            <a:off x="2835865" y="4982507"/>
            <a:ext cx="2665818" cy="1875496"/>
          </a:xfrm>
          <a:prstGeom prst="rect">
            <a:avLst/>
          </a:prstGeom>
        </p:spPr>
      </p:pic>
      <p:pic>
        <p:nvPicPr>
          <p:cNvPr id="13" name="Picture 12"/>
          <p:cNvPicPr>
            <a:picLocks noChangeAspect="1"/>
          </p:cNvPicPr>
          <p:nvPr/>
        </p:nvPicPr>
        <p:blipFill>
          <a:blip r:embed="rId9"/>
          <a:stretch>
            <a:fillRect/>
          </a:stretch>
        </p:blipFill>
        <p:spPr>
          <a:xfrm rot="20952880">
            <a:off x="5334001" y="3503574"/>
            <a:ext cx="2108101" cy="1519109"/>
          </a:xfrm>
          <a:prstGeom prst="rect">
            <a:avLst/>
          </a:prstGeom>
        </p:spPr>
      </p:pic>
      <p:pic>
        <p:nvPicPr>
          <p:cNvPr id="16" name="Picture 15"/>
          <p:cNvPicPr>
            <a:picLocks noChangeAspect="1"/>
          </p:cNvPicPr>
          <p:nvPr/>
        </p:nvPicPr>
        <p:blipFill>
          <a:blip r:embed="rId10"/>
          <a:stretch>
            <a:fillRect/>
          </a:stretch>
        </p:blipFill>
        <p:spPr>
          <a:xfrm>
            <a:off x="5334001" y="4944008"/>
            <a:ext cx="2762973" cy="1863910"/>
          </a:xfrm>
          <a:prstGeom prst="rect">
            <a:avLst/>
          </a:prstGeom>
        </p:spPr>
      </p:pic>
      <p:pic>
        <p:nvPicPr>
          <p:cNvPr id="18" name="Picture 17"/>
          <p:cNvPicPr>
            <a:picLocks noChangeAspect="1"/>
          </p:cNvPicPr>
          <p:nvPr/>
        </p:nvPicPr>
        <p:blipFill>
          <a:blip r:embed="rId11"/>
          <a:stretch>
            <a:fillRect/>
          </a:stretch>
        </p:blipFill>
        <p:spPr>
          <a:xfrm rot="21211063">
            <a:off x="9614283" y="3734283"/>
            <a:ext cx="2592084" cy="1816826"/>
          </a:xfrm>
          <a:prstGeom prst="rect">
            <a:avLst/>
          </a:prstGeom>
        </p:spPr>
      </p:pic>
      <p:pic>
        <p:nvPicPr>
          <p:cNvPr id="19" name="Picture 18"/>
          <p:cNvPicPr>
            <a:picLocks noChangeAspect="1"/>
          </p:cNvPicPr>
          <p:nvPr/>
        </p:nvPicPr>
        <p:blipFill>
          <a:blip r:embed="rId12"/>
          <a:stretch>
            <a:fillRect/>
          </a:stretch>
        </p:blipFill>
        <p:spPr>
          <a:xfrm rot="825605">
            <a:off x="8452337" y="5063877"/>
            <a:ext cx="2865542" cy="2013156"/>
          </a:xfrm>
          <a:prstGeom prst="rect">
            <a:avLst/>
          </a:prstGeom>
        </p:spPr>
      </p:pic>
    </p:spTree>
    <p:extLst>
      <p:ext uri="{BB962C8B-B14F-4D97-AF65-F5344CB8AC3E}">
        <p14:creationId xmlns:p14="http://schemas.microsoft.com/office/powerpoint/2010/main" val="3644462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7026479" y="1283218"/>
            <a:ext cx="3506062" cy="707886"/>
          </a:xfrm>
          <a:prstGeom prst="rect">
            <a:avLst/>
          </a:prstGeom>
          <a:noFill/>
        </p:spPr>
        <p:txBody>
          <a:bodyPr wrap="square" rtlCol="0">
            <a:spAutoFit/>
          </a:bodyPr>
          <a:lstStyle/>
          <a:p>
            <a:r>
              <a:rPr lang="en-GB" sz="4000" dirty="0" smtClean="0"/>
              <a:t>Oxymoron</a:t>
            </a:r>
            <a:endParaRPr lang="en-GB" sz="4000" dirty="0"/>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contradictions</a:t>
            </a:r>
            <a:endParaRPr lang="en-GB" sz="4800" dirty="0"/>
          </a:p>
        </p:txBody>
      </p:sp>
      <p:sp>
        <p:nvSpPr>
          <p:cNvPr id="8" name="TextBox 7"/>
          <p:cNvSpPr txBox="1"/>
          <p:nvPr/>
        </p:nvSpPr>
        <p:spPr>
          <a:xfrm>
            <a:off x="7765693" y="2076926"/>
            <a:ext cx="3980329" cy="923330"/>
          </a:xfrm>
          <a:prstGeom prst="rect">
            <a:avLst/>
          </a:prstGeom>
          <a:noFill/>
        </p:spPr>
        <p:txBody>
          <a:bodyPr wrap="square" rtlCol="0">
            <a:spAutoFit/>
          </a:bodyPr>
          <a:lstStyle/>
          <a:p>
            <a:r>
              <a:rPr lang="en-GB" sz="5400" dirty="0" smtClean="0"/>
              <a:t>Infer/deduce</a:t>
            </a:r>
            <a:endParaRPr lang="en-GB" sz="5400" dirty="0"/>
          </a:p>
        </p:txBody>
      </p:sp>
      <p:sp>
        <p:nvSpPr>
          <p:cNvPr id="9" name="TextBox 8"/>
          <p:cNvSpPr txBox="1"/>
          <p:nvPr/>
        </p:nvSpPr>
        <p:spPr>
          <a:xfrm>
            <a:off x="807720" y="3716053"/>
            <a:ext cx="3980329" cy="769441"/>
          </a:xfrm>
          <a:prstGeom prst="rect">
            <a:avLst/>
          </a:prstGeom>
          <a:noFill/>
        </p:spPr>
        <p:txBody>
          <a:bodyPr wrap="square" rtlCol="0">
            <a:spAutoFit/>
          </a:bodyPr>
          <a:lstStyle/>
          <a:p>
            <a:r>
              <a:rPr lang="en-GB" sz="4400" dirty="0" smtClean="0"/>
              <a:t>Attitude</a:t>
            </a:r>
            <a:endParaRPr lang="en-GB" sz="4400" dirty="0"/>
          </a:p>
        </p:txBody>
      </p:sp>
      <p:sp>
        <p:nvSpPr>
          <p:cNvPr id="10" name="TextBox 9"/>
          <p:cNvSpPr txBox="1"/>
          <p:nvPr/>
        </p:nvSpPr>
        <p:spPr>
          <a:xfrm>
            <a:off x="3432870" y="3575356"/>
            <a:ext cx="5143571" cy="1077218"/>
          </a:xfrm>
          <a:prstGeom prst="rect">
            <a:avLst/>
          </a:prstGeom>
          <a:solidFill>
            <a:schemeClr val="accent3">
              <a:lumMod val="40000"/>
              <a:lumOff val="60000"/>
            </a:schemeClr>
          </a:solidFill>
        </p:spPr>
        <p:txBody>
          <a:bodyPr wrap="square" rtlCol="0">
            <a:spAutoFit/>
          </a:bodyPr>
          <a:lstStyle/>
          <a:p>
            <a:r>
              <a:rPr lang="en-GB" sz="3200" dirty="0"/>
              <a:t>a settled way of thinking or feeling about </a:t>
            </a:r>
            <a:r>
              <a:rPr lang="en-GB" sz="3200" dirty="0" smtClean="0"/>
              <a:t>something.</a:t>
            </a:r>
            <a:endParaRPr lang="en-GB" sz="3200" dirty="0"/>
          </a:p>
        </p:txBody>
      </p:sp>
      <p:sp>
        <p:nvSpPr>
          <p:cNvPr id="11" name="TextBox 10"/>
          <p:cNvSpPr txBox="1"/>
          <p:nvPr/>
        </p:nvSpPr>
        <p:spPr>
          <a:xfrm>
            <a:off x="2239351" y="1742869"/>
            <a:ext cx="4442191" cy="646331"/>
          </a:xfrm>
          <a:prstGeom prst="rect">
            <a:avLst/>
          </a:prstGeom>
          <a:solidFill>
            <a:schemeClr val="accent3">
              <a:lumMod val="40000"/>
              <a:lumOff val="60000"/>
            </a:schemeClr>
          </a:solidFill>
        </p:spPr>
        <p:txBody>
          <a:bodyPr wrap="square" rtlCol="0">
            <a:spAutoFit/>
          </a:bodyPr>
          <a:lstStyle/>
          <a:p>
            <a:r>
              <a:rPr lang="en-GB" dirty="0" smtClean="0"/>
              <a:t>A </a:t>
            </a:r>
            <a:r>
              <a:rPr lang="en-GB" dirty="0"/>
              <a:t>figure of speech in which apparently contradictory terms appear in </a:t>
            </a:r>
            <a:r>
              <a:rPr lang="en-GB" dirty="0" smtClean="0"/>
              <a:t>conjunction.</a:t>
            </a:r>
            <a:endParaRPr lang="en-GB" sz="3200" dirty="0"/>
          </a:p>
        </p:txBody>
      </p:sp>
      <p:sp>
        <p:nvSpPr>
          <p:cNvPr id="12" name="Rectangle 11"/>
          <p:cNvSpPr/>
          <p:nvPr/>
        </p:nvSpPr>
        <p:spPr>
          <a:xfrm>
            <a:off x="807720" y="2551005"/>
            <a:ext cx="6511995" cy="646331"/>
          </a:xfrm>
          <a:prstGeom prst="rect">
            <a:avLst/>
          </a:prstGeom>
          <a:solidFill>
            <a:schemeClr val="accent3">
              <a:lumMod val="40000"/>
              <a:lumOff val="60000"/>
            </a:schemeClr>
          </a:solidFill>
        </p:spPr>
        <p:txBody>
          <a:bodyPr wrap="square">
            <a:spAutoFit/>
          </a:bodyPr>
          <a:lstStyle/>
          <a:p>
            <a:r>
              <a:rPr lang="en-GB" i="1" dirty="0" smtClean="0">
                <a:latin typeface="Arial Black" panose="020B0A04020102020204" pitchFamily="34" charset="0"/>
              </a:rPr>
              <a:t>Conclude </a:t>
            </a:r>
            <a:r>
              <a:rPr lang="en-GB" i="1" dirty="0">
                <a:latin typeface="Arial Black" panose="020B0A04020102020204" pitchFamily="34" charset="0"/>
              </a:rPr>
              <a:t>(something) from evidence and reasoning rather than from explicit statements.</a:t>
            </a:r>
            <a:endParaRPr lang="en-GB" i="1" dirty="0">
              <a:latin typeface="Arial Black" panose="020B0A04020102020204" pitchFamily="34" charset="0"/>
            </a:endParaRPr>
          </a:p>
        </p:txBody>
      </p:sp>
      <p:sp>
        <p:nvSpPr>
          <p:cNvPr id="13" name="TextBox 12"/>
          <p:cNvSpPr txBox="1"/>
          <p:nvPr/>
        </p:nvSpPr>
        <p:spPr>
          <a:xfrm>
            <a:off x="802095" y="4766626"/>
            <a:ext cx="6517619" cy="954107"/>
          </a:xfrm>
          <a:prstGeom prst="rect">
            <a:avLst/>
          </a:prstGeom>
          <a:solidFill>
            <a:schemeClr val="accent3">
              <a:lumMod val="40000"/>
              <a:lumOff val="60000"/>
            </a:schemeClr>
          </a:solidFill>
        </p:spPr>
        <p:txBody>
          <a:bodyPr wrap="square" rtlCol="0">
            <a:spAutoFit/>
          </a:bodyPr>
          <a:lstStyle/>
          <a:p>
            <a:r>
              <a:rPr lang="en-GB" sz="2800" b="1" i="1" dirty="0" smtClean="0">
                <a:effectLst>
                  <a:outerShdw blurRad="38100" dist="38100" dir="2700000" algn="tl">
                    <a:srgbClr val="000000">
                      <a:alpha val="43137"/>
                    </a:srgbClr>
                  </a:outerShdw>
                </a:effectLst>
                <a:latin typeface="Baskerville Old Face" panose="02020602080505020303" pitchFamily="18" charset="0"/>
              </a:rPr>
              <a:t>A  </a:t>
            </a:r>
            <a:r>
              <a:rPr lang="en-GB" sz="2800" b="1" i="1" dirty="0">
                <a:effectLst>
                  <a:outerShdw blurRad="38100" dist="38100" dir="2700000" algn="tl">
                    <a:srgbClr val="000000">
                      <a:alpha val="43137"/>
                    </a:srgbClr>
                  </a:outerShdw>
                </a:effectLst>
                <a:latin typeface="Baskerville Old Face" panose="02020602080505020303" pitchFamily="18" charset="0"/>
              </a:rPr>
              <a:t>combination of statements, ideas, or features which are opposed to one another.</a:t>
            </a:r>
            <a:endParaRPr lang="en-GB" sz="28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9630704" y="3086078"/>
            <a:ext cx="1601721" cy="646331"/>
          </a:xfrm>
          <a:prstGeom prst="rect">
            <a:avLst/>
          </a:prstGeom>
        </p:spPr>
        <p:txBody>
          <a:bodyPr wrap="none">
            <a:spAutoFit/>
          </a:bodyPr>
          <a:lstStyle/>
          <a:p>
            <a:pPr lvl="0" algn="ctr">
              <a:defRPr/>
            </a:pPr>
            <a:r>
              <a:rPr lang="en-GB" sz="3600" dirty="0" smtClean="0">
                <a:solidFill>
                  <a:prstClr val="black"/>
                </a:solidFill>
                <a:latin typeface="Candara" panose="020E0502030303020204" pitchFamily="34" charset="0"/>
              </a:rPr>
              <a:t>mature</a:t>
            </a:r>
            <a:endParaRPr lang="en-GB" sz="3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3"/>
          <a:stretch>
            <a:fillRect/>
          </a:stretch>
        </p:blipFill>
        <p:spPr>
          <a:xfrm>
            <a:off x="8950362" y="4806334"/>
            <a:ext cx="3241638" cy="1828800"/>
          </a:xfrm>
          <a:prstGeom prst="rect">
            <a:avLst/>
          </a:prstGeom>
        </p:spPr>
      </p:pic>
      <p:sp>
        <p:nvSpPr>
          <p:cNvPr id="17" name="Rectangle 16"/>
          <p:cNvSpPr/>
          <p:nvPr/>
        </p:nvSpPr>
        <p:spPr>
          <a:xfrm>
            <a:off x="8821271" y="3818231"/>
            <a:ext cx="3262349" cy="8034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reached a stage of mental or emotional development characteristic of an </a:t>
            </a:r>
            <a:r>
              <a:rPr lang="en-GB" dirty="0" smtClean="0">
                <a:solidFill>
                  <a:schemeClr val="tx1"/>
                </a:solidFill>
              </a:rPr>
              <a:t>adult.</a:t>
            </a:r>
            <a:endParaRPr lang="en-GB" dirty="0">
              <a:solidFill>
                <a:schemeClr val="tx1"/>
              </a:solidFill>
            </a:endParaRPr>
          </a:p>
        </p:txBody>
      </p:sp>
    </p:spTree>
    <p:extLst>
      <p:ext uri="{BB962C8B-B14F-4D97-AF65-F5344CB8AC3E}">
        <p14:creationId xmlns:p14="http://schemas.microsoft.com/office/powerpoint/2010/main" val="312728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a:bodyPr>
          <a:lstStyle/>
          <a:p>
            <a:pPr algn="ctr"/>
            <a:r>
              <a:rPr lang="en-GB" dirty="0" smtClean="0"/>
              <a:t>ANSWERS!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7877673" y="1283218"/>
            <a:ext cx="3506062" cy="707886"/>
          </a:xfrm>
          <a:prstGeom prst="rect">
            <a:avLst/>
          </a:prstGeom>
          <a:noFill/>
        </p:spPr>
        <p:txBody>
          <a:bodyPr wrap="square" rtlCol="0">
            <a:spAutoFit/>
          </a:bodyPr>
          <a:lstStyle/>
          <a:p>
            <a:r>
              <a:rPr lang="en-GB" sz="4000" dirty="0" smtClean="0"/>
              <a:t>Oxymoron</a:t>
            </a:r>
            <a:endParaRPr lang="en-GB" sz="4000" dirty="0"/>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contradictions</a:t>
            </a:r>
            <a:endParaRPr lang="en-GB" sz="4800" dirty="0"/>
          </a:p>
        </p:txBody>
      </p:sp>
      <p:sp>
        <p:nvSpPr>
          <p:cNvPr id="8" name="TextBox 7"/>
          <p:cNvSpPr txBox="1"/>
          <p:nvPr/>
        </p:nvSpPr>
        <p:spPr>
          <a:xfrm>
            <a:off x="7765693" y="2076926"/>
            <a:ext cx="3980329" cy="923330"/>
          </a:xfrm>
          <a:prstGeom prst="rect">
            <a:avLst/>
          </a:prstGeom>
          <a:noFill/>
        </p:spPr>
        <p:txBody>
          <a:bodyPr wrap="square" rtlCol="0">
            <a:spAutoFit/>
          </a:bodyPr>
          <a:lstStyle/>
          <a:p>
            <a:r>
              <a:rPr lang="en-GB" sz="5400" dirty="0" smtClean="0"/>
              <a:t>Infer/deduce</a:t>
            </a:r>
            <a:endParaRPr lang="en-GB" sz="5400" dirty="0"/>
          </a:p>
        </p:txBody>
      </p:sp>
      <p:sp>
        <p:nvSpPr>
          <p:cNvPr id="9" name="TextBox 8"/>
          <p:cNvSpPr txBox="1"/>
          <p:nvPr/>
        </p:nvSpPr>
        <p:spPr>
          <a:xfrm>
            <a:off x="807720" y="3716053"/>
            <a:ext cx="3980329" cy="769441"/>
          </a:xfrm>
          <a:prstGeom prst="rect">
            <a:avLst/>
          </a:prstGeom>
          <a:noFill/>
        </p:spPr>
        <p:txBody>
          <a:bodyPr wrap="square" rtlCol="0">
            <a:spAutoFit/>
          </a:bodyPr>
          <a:lstStyle/>
          <a:p>
            <a:r>
              <a:rPr lang="en-GB" sz="4400" dirty="0" smtClean="0"/>
              <a:t>Attitude</a:t>
            </a:r>
            <a:endParaRPr lang="en-GB" sz="4400" dirty="0"/>
          </a:p>
        </p:txBody>
      </p:sp>
      <p:sp>
        <p:nvSpPr>
          <p:cNvPr id="10" name="TextBox 9"/>
          <p:cNvSpPr txBox="1"/>
          <p:nvPr/>
        </p:nvSpPr>
        <p:spPr>
          <a:xfrm>
            <a:off x="3432870" y="3575356"/>
            <a:ext cx="5143571" cy="1077218"/>
          </a:xfrm>
          <a:prstGeom prst="rect">
            <a:avLst/>
          </a:prstGeom>
          <a:solidFill>
            <a:schemeClr val="accent3">
              <a:lumMod val="40000"/>
              <a:lumOff val="60000"/>
            </a:schemeClr>
          </a:solidFill>
        </p:spPr>
        <p:txBody>
          <a:bodyPr wrap="square" rtlCol="0">
            <a:spAutoFit/>
          </a:bodyPr>
          <a:lstStyle/>
          <a:p>
            <a:r>
              <a:rPr lang="en-GB" sz="3200" dirty="0"/>
              <a:t>a settled way of thinking or feeling about </a:t>
            </a:r>
            <a:r>
              <a:rPr lang="en-GB" sz="3200" dirty="0" smtClean="0"/>
              <a:t>something.</a:t>
            </a:r>
            <a:endParaRPr lang="en-GB" sz="3200" dirty="0"/>
          </a:p>
        </p:txBody>
      </p:sp>
      <p:sp>
        <p:nvSpPr>
          <p:cNvPr id="11" name="TextBox 10"/>
          <p:cNvSpPr txBox="1"/>
          <p:nvPr/>
        </p:nvSpPr>
        <p:spPr>
          <a:xfrm>
            <a:off x="2239351" y="1742869"/>
            <a:ext cx="4442191" cy="646331"/>
          </a:xfrm>
          <a:prstGeom prst="rect">
            <a:avLst/>
          </a:prstGeom>
          <a:solidFill>
            <a:schemeClr val="accent3">
              <a:lumMod val="40000"/>
              <a:lumOff val="60000"/>
            </a:schemeClr>
          </a:solidFill>
        </p:spPr>
        <p:txBody>
          <a:bodyPr wrap="square" rtlCol="0">
            <a:spAutoFit/>
          </a:bodyPr>
          <a:lstStyle/>
          <a:p>
            <a:r>
              <a:rPr lang="en-GB" dirty="0" smtClean="0"/>
              <a:t>A </a:t>
            </a:r>
            <a:r>
              <a:rPr lang="en-GB" dirty="0"/>
              <a:t>figure of speech in which apparently contradictory terms appear in </a:t>
            </a:r>
            <a:r>
              <a:rPr lang="en-GB" dirty="0" smtClean="0"/>
              <a:t>conjunction.</a:t>
            </a:r>
            <a:endParaRPr lang="en-GB" sz="3200" dirty="0"/>
          </a:p>
        </p:txBody>
      </p:sp>
      <p:sp>
        <p:nvSpPr>
          <p:cNvPr id="12" name="Rectangle 11"/>
          <p:cNvSpPr/>
          <p:nvPr/>
        </p:nvSpPr>
        <p:spPr>
          <a:xfrm>
            <a:off x="807720" y="2551005"/>
            <a:ext cx="6511995" cy="646331"/>
          </a:xfrm>
          <a:prstGeom prst="rect">
            <a:avLst/>
          </a:prstGeom>
          <a:solidFill>
            <a:schemeClr val="accent3">
              <a:lumMod val="40000"/>
              <a:lumOff val="60000"/>
            </a:schemeClr>
          </a:solidFill>
        </p:spPr>
        <p:txBody>
          <a:bodyPr wrap="square">
            <a:spAutoFit/>
          </a:bodyPr>
          <a:lstStyle/>
          <a:p>
            <a:r>
              <a:rPr lang="en-GB" i="1" dirty="0" smtClean="0">
                <a:latin typeface="Arial Black" panose="020B0A04020102020204" pitchFamily="34" charset="0"/>
              </a:rPr>
              <a:t>Conclude </a:t>
            </a:r>
            <a:r>
              <a:rPr lang="en-GB" i="1" dirty="0">
                <a:latin typeface="Arial Black" panose="020B0A04020102020204" pitchFamily="34" charset="0"/>
              </a:rPr>
              <a:t>(something) from evidence and reasoning rather than from explicit statements.</a:t>
            </a:r>
            <a:endParaRPr lang="en-GB" i="1" dirty="0">
              <a:latin typeface="Arial Black" panose="020B0A04020102020204" pitchFamily="34" charset="0"/>
            </a:endParaRPr>
          </a:p>
        </p:txBody>
      </p:sp>
      <p:sp>
        <p:nvSpPr>
          <p:cNvPr id="13" name="TextBox 12"/>
          <p:cNvSpPr txBox="1"/>
          <p:nvPr/>
        </p:nvSpPr>
        <p:spPr>
          <a:xfrm>
            <a:off x="802095" y="4766626"/>
            <a:ext cx="6517619" cy="954107"/>
          </a:xfrm>
          <a:prstGeom prst="rect">
            <a:avLst/>
          </a:prstGeom>
          <a:solidFill>
            <a:schemeClr val="accent3">
              <a:lumMod val="40000"/>
              <a:lumOff val="60000"/>
            </a:schemeClr>
          </a:solidFill>
        </p:spPr>
        <p:txBody>
          <a:bodyPr wrap="square" rtlCol="0">
            <a:spAutoFit/>
          </a:bodyPr>
          <a:lstStyle/>
          <a:p>
            <a:r>
              <a:rPr lang="en-GB" sz="2800" b="1" i="1" dirty="0" smtClean="0">
                <a:effectLst>
                  <a:outerShdw blurRad="38100" dist="38100" dir="2700000" algn="tl">
                    <a:srgbClr val="000000">
                      <a:alpha val="43137"/>
                    </a:srgbClr>
                  </a:outerShdw>
                </a:effectLst>
                <a:latin typeface="Baskerville Old Face" panose="02020602080505020303" pitchFamily="18" charset="0"/>
              </a:rPr>
              <a:t>A  </a:t>
            </a:r>
            <a:r>
              <a:rPr lang="en-GB" sz="2800" b="1" i="1" dirty="0">
                <a:effectLst>
                  <a:outerShdw blurRad="38100" dist="38100" dir="2700000" algn="tl">
                    <a:srgbClr val="000000">
                      <a:alpha val="43137"/>
                    </a:srgbClr>
                  </a:outerShdw>
                </a:effectLst>
                <a:latin typeface="Baskerville Old Face" panose="02020602080505020303" pitchFamily="18" charset="0"/>
              </a:rPr>
              <a:t>combination of statements, ideas, or features which are opposed to one another.</a:t>
            </a:r>
            <a:endParaRPr lang="en-GB" sz="28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9630704" y="2965588"/>
            <a:ext cx="1601721" cy="646331"/>
          </a:xfrm>
          <a:prstGeom prst="rect">
            <a:avLst/>
          </a:prstGeom>
        </p:spPr>
        <p:txBody>
          <a:bodyPr wrap="none">
            <a:spAutoFit/>
          </a:bodyPr>
          <a:lstStyle/>
          <a:p>
            <a:pPr lvl="0" algn="ctr">
              <a:defRPr/>
            </a:pPr>
            <a:r>
              <a:rPr lang="en-GB" sz="3600" dirty="0" smtClean="0">
                <a:solidFill>
                  <a:prstClr val="black"/>
                </a:solidFill>
                <a:latin typeface="Candara" panose="020E0502030303020204" pitchFamily="34" charset="0"/>
              </a:rPr>
              <a:t>mature</a:t>
            </a:r>
            <a:endParaRPr lang="en-GB" sz="3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3"/>
          <a:stretch>
            <a:fillRect/>
          </a:stretch>
        </p:blipFill>
        <p:spPr>
          <a:xfrm>
            <a:off x="8950362" y="4806334"/>
            <a:ext cx="3241638" cy="1828800"/>
          </a:xfrm>
          <a:prstGeom prst="rect">
            <a:avLst/>
          </a:prstGeom>
        </p:spPr>
      </p:pic>
      <p:sp>
        <p:nvSpPr>
          <p:cNvPr id="17" name="Rectangle 16"/>
          <p:cNvSpPr/>
          <p:nvPr/>
        </p:nvSpPr>
        <p:spPr>
          <a:xfrm>
            <a:off x="8821271" y="3818231"/>
            <a:ext cx="3262349" cy="8034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reached a stage of mental or emotional development characteristic of an </a:t>
            </a:r>
            <a:r>
              <a:rPr lang="en-GB" dirty="0" smtClean="0">
                <a:solidFill>
                  <a:schemeClr val="tx1"/>
                </a:solidFill>
              </a:rPr>
              <a:t>adult.</a:t>
            </a:r>
            <a:endParaRPr lang="en-GB" dirty="0">
              <a:solidFill>
                <a:schemeClr val="tx1"/>
              </a:solidFill>
            </a:endParaRPr>
          </a:p>
        </p:txBody>
      </p:sp>
      <p:sp>
        <p:nvSpPr>
          <p:cNvPr id="18" name="Right Arrow 17"/>
          <p:cNvSpPr/>
          <p:nvPr/>
        </p:nvSpPr>
        <p:spPr>
          <a:xfrm rot="9761773">
            <a:off x="6717145" y="1596158"/>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9873258">
            <a:off x="6950589" y="2752141"/>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6158360" flipV="1">
            <a:off x="9384567" y="3515280"/>
            <a:ext cx="401943" cy="287281"/>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p:cNvSpPr/>
          <p:nvPr/>
        </p:nvSpPr>
        <p:spPr>
          <a:xfrm rot="13055283">
            <a:off x="7019545" y="5517655"/>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21305783">
            <a:off x="2814114" y="3979096"/>
            <a:ext cx="61690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3732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6340197"/>
          </a:xfrm>
          <a:prstGeom prst="rect">
            <a:avLst/>
          </a:prstGeom>
          <a:noFill/>
        </p:spPr>
        <p:txBody>
          <a:bodyPr wrap="square" rtlCol="0">
            <a:spAutoFit/>
          </a:bodyPr>
          <a:lstStyle/>
          <a:p>
            <a:pPr algn="ctr"/>
            <a:r>
              <a:rPr lang="en-GB" sz="3600" b="1" dirty="0" smtClean="0">
                <a:solidFill>
                  <a:srgbClr val="000000"/>
                </a:solidFill>
                <a:latin typeface="Century Gothic" panose="020B0502020202020204" pitchFamily="34" charset="0"/>
              </a:rPr>
              <a:t>How does Shakespeare establish the theme of </a:t>
            </a:r>
            <a:r>
              <a:rPr lang="en-GB" sz="3600" b="1" dirty="0" smtClean="0">
                <a:solidFill>
                  <a:srgbClr val="000000"/>
                </a:solidFill>
                <a:latin typeface="Century Gothic" panose="020B0502020202020204" pitchFamily="34" charset="0"/>
              </a:rPr>
              <a:t>love and relationship </a:t>
            </a:r>
            <a:r>
              <a:rPr lang="en-GB" sz="3600" b="1" dirty="0" smtClean="0">
                <a:solidFill>
                  <a:srgbClr val="000000"/>
                </a:solidFill>
                <a:latin typeface="Century Gothic" panose="020B0502020202020204" pitchFamily="34" charset="0"/>
              </a:rPr>
              <a:t>in Act 1, scene 1?</a:t>
            </a:r>
          </a:p>
          <a:p>
            <a:pPr algn="ctr"/>
            <a:r>
              <a:rPr lang="en-GB" sz="2800" b="1" dirty="0" smtClean="0">
                <a:solidFill>
                  <a:srgbClr val="000000"/>
                </a:solidFill>
                <a:latin typeface="Century Gothic" panose="020B0502020202020204" pitchFamily="34" charset="0"/>
              </a:rPr>
              <a:t>I</a:t>
            </a:r>
            <a:r>
              <a:rPr lang="en-GB" sz="2600" b="1" dirty="0" smtClean="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smtClean="0">
                <a:solidFill>
                  <a:srgbClr val="FF6600"/>
                </a:solidFill>
                <a:latin typeface="Century Gothic" panose="020B0502020202020204" pitchFamily="34" charset="0"/>
              </a:rPr>
              <a:t>To </a:t>
            </a:r>
            <a:r>
              <a:rPr lang="en-GB" sz="4000" b="1" dirty="0">
                <a:solidFill>
                  <a:srgbClr val="FF6600"/>
                </a:solidFill>
                <a:latin typeface="Century Gothic" panose="020B0502020202020204" pitchFamily="34" charset="0"/>
              </a:rPr>
              <a:t>identify how Romeo’s attitude towards love develops</a:t>
            </a:r>
            <a:r>
              <a:rPr lang="en-GB" sz="4000" b="1" dirty="0" smtClean="0">
                <a:solidFill>
                  <a:srgbClr val="FF6600"/>
                </a:solidFill>
                <a:latin typeface="Century Gothic" panose="020B0502020202020204" pitchFamily="34" charset="0"/>
              </a:rPr>
              <a:t>.</a:t>
            </a:r>
            <a:endParaRPr lang="en-GB" sz="4000" b="1" dirty="0">
              <a:solidFill>
                <a:srgbClr val="FF6600"/>
              </a:solidFill>
              <a:latin typeface="Century Gothic" panose="020B0502020202020204" pitchFamily="34" charset="0"/>
            </a:endParaRPr>
          </a:p>
          <a:p>
            <a:r>
              <a:rPr lang="en-GB" sz="4000" b="1" dirty="0" smtClean="0">
                <a:solidFill>
                  <a:schemeClr val="tx1">
                    <a:lumMod val="75000"/>
                    <a:lumOff val="25000"/>
                  </a:schemeClr>
                </a:solidFill>
                <a:latin typeface="Century Gothic" panose="020B0502020202020204" pitchFamily="34" charset="0"/>
              </a:rPr>
              <a:t>To </a:t>
            </a:r>
            <a:r>
              <a:rPr lang="en-GB" sz="4000" b="1" dirty="0" smtClean="0">
                <a:solidFill>
                  <a:schemeClr val="tx1">
                    <a:lumMod val="75000"/>
                    <a:lumOff val="25000"/>
                  </a:schemeClr>
                </a:solidFill>
                <a:latin typeface="Century Gothic" panose="020B0502020202020204" pitchFamily="34" charset="0"/>
              </a:rPr>
              <a:t>compare </a:t>
            </a:r>
            <a:r>
              <a:rPr lang="en-GB" sz="4000" b="1" dirty="0">
                <a:solidFill>
                  <a:schemeClr val="tx1">
                    <a:lumMod val="75000"/>
                    <a:lumOff val="25000"/>
                  </a:schemeClr>
                </a:solidFill>
                <a:latin typeface="Century Gothic" panose="020B0502020202020204" pitchFamily="34" charset="0"/>
              </a:rPr>
              <a:t>the language used to describe the love he feels.</a:t>
            </a:r>
          </a:p>
          <a:p>
            <a:r>
              <a:rPr lang="en-GB" sz="4000" b="1" dirty="0" smtClean="0">
                <a:solidFill>
                  <a:srgbClr val="FFC000"/>
                </a:solidFill>
                <a:latin typeface="Century Gothic" panose="020B0502020202020204" pitchFamily="34" charset="0"/>
              </a:rPr>
              <a:t>To </a:t>
            </a:r>
            <a:r>
              <a:rPr lang="en-GB" sz="4000" b="1" dirty="0">
                <a:solidFill>
                  <a:srgbClr val="FFC000"/>
                </a:solidFill>
                <a:latin typeface="Century Gothic" panose="020B0502020202020204" pitchFamily="34" charset="0"/>
              </a:rPr>
              <a:t>explore how ideas of love have stayed the same/ altered and how relevant the play is to today’s audience</a:t>
            </a:r>
            <a:r>
              <a:rPr lang="en-GB" sz="4000" b="1" dirty="0" smtClean="0">
                <a:solidFill>
                  <a:srgbClr val="FFC000"/>
                </a:solidFill>
                <a:latin typeface="Century Gothic" panose="020B0502020202020204" pitchFamily="34" charset="0"/>
              </a:rPr>
              <a:t>.</a:t>
            </a:r>
            <a:endParaRPr lang="en-GB" sz="4000" b="1" dirty="0" smtClean="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4075139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dirty="0" smtClean="0"/>
              <a:t>Let’s continue to read: Act 1, scene 1 line 110 - 232</a:t>
            </a:r>
            <a:endParaRPr lang="en-GB" dirty="0"/>
          </a:p>
        </p:txBody>
      </p:sp>
      <p:pic>
        <p:nvPicPr>
          <p:cNvPr id="10" name="Picture 9"/>
          <p:cNvPicPr>
            <a:picLocks noChangeAspect="1"/>
          </p:cNvPicPr>
          <p:nvPr/>
        </p:nvPicPr>
        <p:blipFill>
          <a:blip r:embed="rId3"/>
          <a:stretch>
            <a:fillRect/>
          </a:stretch>
        </p:blipFill>
        <p:spPr>
          <a:xfrm>
            <a:off x="287617" y="1840834"/>
            <a:ext cx="4288060" cy="2439926"/>
          </a:xfrm>
          <a:prstGeom prst="rect">
            <a:avLst/>
          </a:prstGeom>
        </p:spPr>
      </p:pic>
      <p:pic>
        <p:nvPicPr>
          <p:cNvPr id="11" name="Picture 10"/>
          <p:cNvPicPr>
            <a:picLocks noChangeAspect="1"/>
          </p:cNvPicPr>
          <p:nvPr/>
        </p:nvPicPr>
        <p:blipFill>
          <a:blip r:embed="rId4"/>
          <a:stretch>
            <a:fillRect/>
          </a:stretch>
        </p:blipFill>
        <p:spPr>
          <a:xfrm>
            <a:off x="4928448" y="1304001"/>
            <a:ext cx="5646689" cy="3375324"/>
          </a:xfrm>
          <a:prstGeom prst="rect">
            <a:avLst/>
          </a:prstGeom>
        </p:spPr>
      </p:pic>
      <p:pic>
        <p:nvPicPr>
          <p:cNvPr id="8" name="Content Placeholder 7"/>
          <p:cNvPicPr>
            <a:picLocks noGrp="1" noChangeAspect="1"/>
          </p:cNvPicPr>
          <p:nvPr>
            <p:ph idx="1"/>
          </p:nvPr>
        </p:nvPicPr>
        <p:blipFill>
          <a:blip r:embed="rId5"/>
          <a:stretch>
            <a:fillRect/>
          </a:stretch>
        </p:blipFill>
        <p:spPr>
          <a:xfrm rot="21133650">
            <a:off x="8352843" y="3647833"/>
            <a:ext cx="3409718" cy="2553997"/>
          </a:xfrm>
          <a:prstGeom prst="rect">
            <a:avLst/>
          </a:prstGeom>
        </p:spPr>
      </p:pic>
      <p:pic>
        <p:nvPicPr>
          <p:cNvPr id="9" name="Picture 8"/>
          <p:cNvPicPr>
            <a:picLocks noChangeAspect="1"/>
          </p:cNvPicPr>
          <p:nvPr/>
        </p:nvPicPr>
        <p:blipFill>
          <a:blip r:embed="rId6"/>
          <a:stretch>
            <a:fillRect/>
          </a:stretch>
        </p:blipFill>
        <p:spPr>
          <a:xfrm rot="463252">
            <a:off x="3713338" y="4117328"/>
            <a:ext cx="4634609" cy="2238387"/>
          </a:xfrm>
          <a:prstGeom prst="rect">
            <a:avLst/>
          </a:prstGeom>
        </p:spPr>
      </p:pic>
      <p:pic>
        <p:nvPicPr>
          <p:cNvPr id="12" name="Picture 11"/>
          <p:cNvPicPr>
            <a:picLocks noChangeAspect="1"/>
          </p:cNvPicPr>
          <p:nvPr/>
        </p:nvPicPr>
        <p:blipFill>
          <a:blip r:embed="rId7"/>
          <a:stretch>
            <a:fillRect/>
          </a:stretch>
        </p:blipFill>
        <p:spPr>
          <a:xfrm rot="20874554">
            <a:off x="164825" y="3878230"/>
            <a:ext cx="3703545" cy="2588136"/>
          </a:xfrm>
          <a:prstGeom prst="rect">
            <a:avLst/>
          </a:prstGeom>
        </p:spPr>
      </p:pic>
      <p:sp>
        <p:nvSpPr>
          <p:cNvPr id="13" name="TextBox 12"/>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Reading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3492424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297451"/>
            <a:ext cx="12192000" cy="6858000"/>
          </a:xfrm>
          <a:prstGeom prst="rect">
            <a:avLst/>
          </a:prstGeom>
        </p:spPr>
      </p:pic>
      <p:sp>
        <p:nvSpPr>
          <p:cNvPr id="5" name="Subtitle 2"/>
          <p:cNvSpPr txBox="1">
            <a:spLocks/>
          </p:cNvSpPr>
          <p:nvPr/>
        </p:nvSpPr>
        <p:spPr>
          <a:xfrm>
            <a:off x="726822" y="6104586"/>
            <a:ext cx="11465178"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sng" strike="noStrike" kern="1200" cap="none" spc="0" normalizeH="0" baseline="0" noProof="0" dirty="0" smtClean="0">
                <a:ln>
                  <a:noFill/>
                </a:ln>
                <a:solidFill>
                  <a:prstClr val="black"/>
                </a:solidFill>
                <a:effectLst/>
                <a:uLnTx/>
                <a:uFillTx/>
                <a:latin typeface="Calibri"/>
                <a:ea typeface="+mn-ea"/>
                <a:cs typeface="+mn-cs"/>
              </a:rPr>
              <a:t>Learning Objectives: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AO2: Analyse the language used by a writer to create meanings and effects.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AO3: Show understanding of the relationships between texts and the contexts in which they were written</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GB" sz="1600" b="1" i="0" u="sng"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https://encrypted-tbn2.gstatic.com/images?q=tbn:ANd9GcT93WUXNWqfvoRB8YmFkJfz5IpnzHjp0DfS_GqLFYTlOtJ6Ti_R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657" y="1586059"/>
            <a:ext cx="3168203" cy="4516374"/>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5637761" y="263237"/>
            <a:ext cx="6398722" cy="4190610"/>
          </a:xfrm>
          <a:prstGeom prst="cloudCallout">
            <a:avLst>
              <a:gd name="adj1" fmla="val -67508"/>
              <a:gd name="adj2" fmla="val -2069"/>
            </a:avLst>
          </a:prstGeom>
          <a:solidFill>
            <a:srgbClr val="FB35D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smtClean="0">
                <a:ln>
                  <a:noFill/>
                </a:ln>
                <a:solidFill>
                  <a:prstClr val="black"/>
                </a:solidFill>
                <a:effectLst/>
                <a:uLnTx/>
                <a:uFillTx/>
                <a:latin typeface="Calibri"/>
                <a:ea typeface="+mn-ea"/>
                <a:cs typeface="+mn-cs"/>
              </a:rPr>
              <a:t>What do you know about Rosaline?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smtClean="0">
                <a:ln>
                  <a:noFill/>
                </a:ln>
                <a:solidFill>
                  <a:prstClr val="black"/>
                </a:solidFill>
                <a:effectLst/>
                <a:uLnTx/>
                <a:uFillTx/>
                <a:latin typeface="Calibri"/>
                <a:ea typeface="+mn-ea"/>
                <a:cs typeface="+mn-cs"/>
              </a:rPr>
              <a:t>What do you think about Romeo’s view of love at the beginning of the play? Does this change?</a:t>
            </a:r>
            <a:endParaRPr kumimoji="0" lang="en-GB"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rot="16200000">
            <a:off x="-3223157" y="2944641"/>
            <a:ext cx="7192069"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Thinking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25832493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2" name="Cloud Callout 1"/>
          <p:cNvSpPr/>
          <p:nvPr/>
        </p:nvSpPr>
        <p:spPr>
          <a:xfrm>
            <a:off x="2766060" y="994894"/>
            <a:ext cx="7498080" cy="4114800"/>
          </a:xfrm>
          <a:prstGeom prst="cloudCallout">
            <a:avLst/>
          </a:prstGeom>
          <a:solidFill>
            <a:srgbClr val="FB35D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000" b="1" i="1" dirty="0" smtClean="0"/>
              <a:t>To what extent do you believe that Romeo is in love during the play?</a:t>
            </a:r>
          </a:p>
          <a:p>
            <a:pPr algn="ctr"/>
            <a:r>
              <a:rPr lang="en-GB" sz="4000" b="1" i="1" dirty="0" smtClean="0"/>
              <a:t>Give reasons.</a:t>
            </a:r>
            <a:endParaRPr lang="en-GB" sz="4000" b="1" i="1" dirty="0"/>
          </a:p>
        </p:txBody>
      </p:sp>
      <p:sp>
        <p:nvSpPr>
          <p:cNvPr id="8" name="Subtitle 2"/>
          <p:cNvSpPr txBox="1">
            <a:spLocks/>
          </p:cNvSpPr>
          <p:nvPr/>
        </p:nvSpPr>
        <p:spPr>
          <a:xfrm>
            <a:off x="726822" y="6104586"/>
            <a:ext cx="11465178"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u="sng" dirty="0" smtClean="0"/>
              <a:t>Learning Objectives:</a:t>
            </a:r>
          </a:p>
          <a:p>
            <a:pPr marL="0" indent="0">
              <a:lnSpc>
                <a:spcPct val="100000"/>
              </a:lnSpc>
              <a:spcBef>
                <a:spcPts val="0"/>
              </a:spcBef>
              <a:buNone/>
            </a:pPr>
            <a:r>
              <a:rPr lang="en-GB" sz="1600" dirty="0"/>
              <a:t>AO2: Analyse the language used by a writer to create meanings and effects.</a:t>
            </a:r>
          </a:p>
          <a:p>
            <a:pPr marL="0" indent="0">
              <a:lnSpc>
                <a:spcPct val="100000"/>
              </a:lnSpc>
              <a:spcBef>
                <a:spcPts val="0"/>
              </a:spcBef>
              <a:buNone/>
            </a:pPr>
            <a:r>
              <a:rPr lang="en-GB" sz="1600" dirty="0"/>
              <a:t>AO3: Show understanding of the relationships between texts and the contexts in which they were written</a:t>
            </a:r>
            <a:r>
              <a:rPr lang="en-GB" sz="1600" dirty="0" smtClean="0"/>
              <a:t>.</a:t>
            </a:r>
            <a:endParaRPr lang="en-GB" sz="1600" b="1" u="sng" dirty="0"/>
          </a:p>
        </p:txBody>
      </p:sp>
      <p:sp>
        <p:nvSpPr>
          <p:cNvPr id="9" name="TextBox 8"/>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Checking understanding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595610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7" name="Rectangle 2"/>
          <p:cNvSpPr txBox="1">
            <a:spLocks/>
          </p:cNvSpPr>
          <p:nvPr/>
        </p:nvSpPr>
        <p:spPr>
          <a:xfrm>
            <a:off x="2241395" y="0"/>
            <a:ext cx="9782964"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t>We have just read Act 1 Scene 1 – our first meeting with the character of Romeo.</a:t>
            </a:r>
            <a:endParaRPr lang="en-US" b="1" dirty="0" smtClean="0"/>
          </a:p>
        </p:txBody>
      </p:sp>
      <p:sp>
        <p:nvSpPr>
          <p:cNvPr id="9" name="Content Placeholder 2"/>
          <p:cNvSpPr>
            <a:spLocks/>
          </p:cNvSpPr>
          <p:nvPr/>
        </p:nvSpPr>
        <p:spPr bwMode="auto">
          <a:xfrm>
            <a:off x="4457698" y="1439862"/>
            <a:ext cx="7566661" cy="4525963"/>
          </a:xfrm>
          <a:prstGeom prst="rect">
            <a:avLst/>
          </a:prstGeom>
          <a:solidFill>
            <a:schemeClr val="accent4"/>
          </a:solidFill>
          <a:ln>
            <a:headEnd/>
            <a:tailEnd/>
          </a:ln>
        </p:spPr>
        <p:style>
          <a:lnRef idx="1">
            <a:schemeClr val="accent4"/>
          </a:lnRef>
          <a:fillRef idx="2">
            <a:schemeClr val="accent4"/>
          </a:fillRef>
          <a:effectRef idx="1">
            <a:schemeClr val="accent4"/>
          </a:effectRef>
          <a:fontRef idx="minor">
            <a:schemeClr val="dk1"/>
          </a:fontRef>
        </p:style>
        <p:txBody>
          <a:bodyPr/>
          <a:lstStyle/>
          <a:p>
            <a:pPr marL="342900" indent="-342900">
              <a:spcBef>
                <a:spcPct val="20000"/>
              </a:spcBef>
              <a:buFont typeface="Arial" charset="0"/>
              <a:buChar char="•"/>
            </a:pPr>
            <a:endParaRPr lang="en-GB" sz="3200" dirty="0">
              <a:latin typeface="Calibri" pitchFamily="34" charset="0"/>
            </a:endParaRPr>
          </a:p>
          <a:p>
            <a:pPr marL="342900" indent="-342900">
              <a:spcBef>
                <a:spcPct val="20000"/>
              </a:spcBef>
              <a:buFont typeface="Arial" charset="0"/>
              <a:buChar char="•"/>
            </a:pPr>
            <a:endParaRPr lang="en-GB" sz="3200" dirty="0">
              <a:latin typeface="Calibri" pitchFamily="34" charset="0"/>
            </a:endParaRPr>
          </a:p>
          <a:p>
            <a:pPr marL="342900" indent="-342900">
              <a:spcBef>
                <a:spcPct val="20000"/>
              </a:spcBef>
              <a:buFont typeface="Arial" charset="0"/>
              <a:buChar char="•"/>
            </a:pPr>
            <a:r>
              <a:rPr lang="en-GB" sz="3200" dirty="0" smtClean="0">
                <a:latin typeface="Calibri" pitchFamily="34" charset="0"/>
              </a:rPr>
              <a:t>Read again your extract -</a:t>
            </a:r>
            <a:endParaRPr lang="en-GB" sz="2400" dirty="0" smtClean="0">
              <a:latin typeface="Calibri" pitchFamily="34" charset="0"/>
            </a:endParaRPr>
          </a:p>
          <a:p>
            <a:pPr marL="800100" lvl="1" indent="-342900">
              <a:spcBef>
                <a:spcPct val="20000"/>
              </a:spcBef>
              <a:buFont typeface="Arial" charset="0"/>
              <a:buChar char="•"/>
            </a:pPr>
            <a:r>
              <a:rPr lang="en-GB" sz="2400" dirty="0" smtClean="0">
                <a:latin typeface="Calibri" pitchFamily="34" charset="0"/>
              </a:rPr>
              <a:t>Highlight </a:t>
            </a:r>
            <a:r>
              <a:rPr lang="en-GB" sz="2400" dirty="0">
                <a:latin typeface="Calibri" pitchFamily="34" charset="0"/>
              </a:rPr>
              <a:t>all the oxymorons you can find from line 170-182</a:t>
            </a:r>
          </a:p>
          <a:p>
            <a:pPr marL="342900" indent="-342900" algn="ctr">
              <a:spcBef>
                <a:spcPct val="20000"/>
              </a:spcBef>
              <a:buFont typeface="Arial" charset="0"/>
              <a:buNone/>
            </a:pPr>
            <a:r>
              <a:rPr lang="en-GB" sz="3200" b="1" dirty="0" smtClean="0">
                <a:latin typeface="Calibri" pitchFamily="34" charset="0"/>
              </a:rPr>
              <a:t>‘</a:t>
            </a:r>
            <a:r>
              <a:rPr lang="en-GB" sz="3200" b="1" dirty="0">
                <a:latin typeface="Calibri" pitchFamily="34" charset="0"/>
              </a:rPr>
              <a:t>o </a:t>
            </a:r>
            <a:r>
              <a:rPr lang="en-GB" sz="3200" b="1" dirty="0">
                <a:solidFill>
                  <a:srgbClr val="00B050"/>
                </a:solidFill>
                <a:latin typeface="Calibri" pitchFamily="34" charset="0"/>
              </a:rPr>
              <a:t>brawling</a:t>
            </a:r>
            <a:r>
              <a:rPr lang="en-GB" sz="3200" b="1" dirty="0">
                <a:latin typeface="Calibri" pitchFamily="34" charset="0"/>
              </a:rPr>
              <a:t> </a:t>
            </a:r>
            <a:r>
              <a:rPr lang="en-GB" sz="3200" b="1" dirty="0">
                <a:solidFill>
                  <a:schemeClr val="bg1"/>
                </a:solidFill>
                <a:latin typeface="Calibri" pitchFamily="34" charset="0"/>
              </a:rPr>
              <a:t>love</a:t>
            </a:r>
            <a:r>
              <a:rPr lang="en-GB" sz="3200" b="1" dirty="0">
                <a:latin typeface="Calibri" pitchFamily="34" charset="0"/>
              </a:rPr>
              <a:t>’    </a:t>
            </a:r>
          </a:p>
        </p:txBody>
      </p:sp>
      <p:sp>
        <p:nvSpPr>
          <p:cNvPr id="8" name="Rectangle 3"/>
          <p:cNvSpPr txBox="1">
            <a:spLocks/>
          </p:cNvSpPr>
          <p:nvPr/>
        </p:nvSpPr>
        <p:spPr>
          <a:xfrm>
            <a:off x="4726461" y="1539206"/>
            <a:ext cx="7029133" cy="1020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80000"/>
              </a:lnSpc>
              <a:buFont typeface="Arial" charset="0"/>
              <a:buNone/>
            </a:pPr>
            <a:endParaRPr lang="en-GB" sz="2400" dirty="0" smtClean="0"/>
          </a:p>
          <a:p>
            <a:pPr marL="609600" indent="-609600">
              <a:lnSpc>
                <a:spcPct val="80000"/>
              </a:lnSpc>
              <a:buFont typeface="Calibri" pitchFamily="34" charset="0"/>
              <a:buAutoNum type="arabicPeriod"/>
            </a:pPr>
            <a:r>
              <a:rPr lang="en-GB" sz="2400" dirty="0" smtClean="0"/>
              <a:t>What are your first impressions of him?</a:t>
            </a:r>
          </a:p>
        </p:txBody>
      </p:sp>
      <p:cxnSp>
        <p:nvCxnSpPr>
          <p:cNvPr id="10" name="Straight Arrow Connector 9"/>
          <p:cNvCxnSpPr/>
          <p:nvPr/>
        </p:nvCxnSpPr>
        <p:spPr>
          <a:xfrm flipH="1">
            <a:off x="6423262" y="4602114"/>
            <a:ext cx="1098551" cy="4705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429036" y="4640289"/>
            <a:ext cx="1274762" cy="3941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TextBox 14"/>
          <p:cNvSpPr txBox="1">
            <a:spLocks noChangeArrowheads="1"/>
          </p:cNvSpPr>
          <p:nvPr/>
        </p:nvSpPr>
        <p:spPr bwMode="auto">
          <a:xfrm>
            <a:off x="4923075" y="5129942"/>
            <a:ext cx="2714625" cy="641350"/>
          </a:xfrm>
          <a:prstGeom prst="rect">
            <a:avLst/>
          </a:prstGeom>
          <a:noFill/>
          <a:ln w="9525">
            <a:noFill/>
            <a:miter lim="800000"/>
            <a:headEnd/>
            <a:tailEnd/>
          </a:ln>
        </p:spPr>
        <p:txBody>
          <a:bodyPr>
            <a:spAutoFit/>
          </a:bodyPr>
          <a:lstStyle/>
          <a:p>
            <a:r>
              <a:rPr lang="en-GB" dirty="0">
                <a:cs typeface="Arial" charset="0"/>
              </a:rPr>
              <a:t>To brawl is to fight or quarrel noisily</a:t>
            </a:r>
          </a:p>
        </p:txBody>
      </p:sp>
      <p:sp>
        <p:nvSpPr>
          <p:cNvPr id="13" name="TextBox 16"/>
          <p:cNvSpPr txBox="1">
            <a:spLocks noChangeArrowheads="1"/>
          </p:cNvSpPr>
          <p:nvPr/>
        </p:nvSpPr>
        <p:spPr bwMode="auto">
          <a:xfrm>
            <a:off x="8917861" y="5226861"/>
            <a:ext cx="3571875" cy="641350"/>
          </a:xfrm>
          <a:prstGeom prst="rect">
            <a:avLst/>
          </a:prstGeom>
          <a:noFill/>
          <a:ln w="9525">
            <a:noFill/>
            <a:miter lim="800000"/>
            <a:headEnd/>
            <a:tailEnd/>
          </a:ln>
        </p:spPr>
        <p:txBody>
          <a:bodyPr>
            <a:spAutoFit/>
          </a:bodyPr>
          <a:lstStyle/>
          <a:p>
            <a:r>
              <a:rPr lang="en-GB" dirty="0">
                <a:cs typeface="Arial" charset="0"/>
              </a:rPr>
              <a:t>To have an intense emotional attachment</a:t>
            </a:r>
          </a:p>
        </p:txBody>
      </p:sp>
      <p:pic>
        <p:nvPicPr>
          <p:cNvPr id="14" name="Picture 2" descr="http://image.slidesharecdn.com/rjact1summarynotesforslideshare-100520144101-phpapp01/95/romeo-and-juliet-act-1-summary-6-1024.jpg?cb=1305617357"/>
          <p:cNvPicPr>
            <a:picLocks noChangeAspect="1" noChangeArrowheads="1"/>
          </p:cNvPicPr>
          <p:nvPr/>
        </p:nvPicPr>
        <p:blipFill rotWithShape="1">
          <a:blip r:embed="rId3">
            <a:extLst>
              <a:ext uri="{28A0092B-C50C-407E-A947-70E740481C1C}">
                <a14:useLocalDpi xmlns:a14="http://schemas.microsoft.com/office/drawing/2010/main" val="0"/>
              </a:ext>
            </a:extLst>
          </a:blip>
          <a:srcRect l="51843" t="21354" r="2923" b="26458"/>
          <a:stretch/>
        </p:blipFill>
        <p:spPr bwMode="auto">
          <a:xfrm>
            <a:off x="726821" y="1342248"/>
            <a:ext cx="3730877" cy="4525963"/>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p:cNvSpPr txBox="1">
            <a:spLocks/>
          </p:cNvSpPr>
          <p:nvPr/>
        </p:nvSpPr>
        <p:spPr>
          <a:xfrm>
            <a:off x="726822" y="6065950"/>
            <a:ext cx="11465178"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7" name="TextBox 16"/>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4445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build="p"/>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1570</Words>
  <Application>Microsoft Office PowerPoint</Application>
  <PresentationFormat>Custom</PresentationFormat>
  <Paragraphs>188</Paragraphs>
  <Slides>15</Slides>
  <Notes>6</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Read the keywords and match their definition: Write them in your books</vt:lpstr>
      <vt:lpstr>ANSWERS!</vt:lpstr>
      <vt:lpstr>PowerPoint Presentation</vt:lpstr>
      <vt:lpstr>Let’s continue to read: Act 1, scene 1 line 110 - 232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Deb</cp:lastModifiedBy>
  <cp:revision>33</cp:revision>
  <dcterms:created xsi:type="dcterms:W3CDTF">2020-03-23T09:40:11Z</dcterms:created>
  <dcterms:modified xsi:type="dcterms:W3CDTF">2020-03-24T12:50:10Z</dcterms:modified>
</cp:coreProperties>
</file>