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4" r:id="rId3"/>
    <p:sldId id="266" r:id="rId4"/>
    <p:sldId id="267" r:id="rId5"/>
    <p:sldId id="268" r:id="rId6"/>
    <p:sldId id="269" r:id="rId7"/>
    <p:sldId id="270" r:id="rId8"/>
    <p:sldId id="271" r:id="rId9"/>
    <p:sldId id="27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7E9CC9-E007-443A-B00D-56927543AFEF}"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40601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E9CC9-E007-443A-B00D-56927543AFEF}"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52019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E9CC9-E007-443A-B00D-56927543AFEF}"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2856773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E9CC9-E007-443A-B00D-56927543AFEF}"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1572244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7E9CC9-E007-443A-B00D-56927543AFEF}" type="datetimeFigureOut">
              <a:rPr lang="en-GB" smtClean="0"/>
              <a:t>25/09/2020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407450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7E9CC9-E007-443A-B00D-56927543AFEF}"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1273018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7E9CC9-E007-443A-B00D-56927543AFEF}" type="datetimeFigureOut">
              <a:rPr lang="en-GB" smtClean="0"/>
              <a:t>25/09/2020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279578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E9CC9-E007-443A-B00D-56927543AFEF}" type="datetimeFigureOut">
              <a:rPr lang="en-GB" smtClean="0"/>
              <a:t>25/09/2020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133351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7E9CC9-E007-443A-B00D-56927543AFEF}" type="datetimeFigureOut">
              <a:rPr lang="en-GB" smtClean="0"/>
              <a:t>25/09/2020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72FB8-AB91-48E7-9A1F-718B8EEC1FC8}" type="slidenum">
              <a:rPr lang="en-GB" smtClean="0"/>
              <a:t>‹#›</a:t>
            </a:fld>
            <a:endParaRPr lang="en-GB"/>
          </a:p>
        </p:txBody>
      </p:sp>
    </p:spTree>
    <p:extLst>
      <p:ext uri="{BB962C8B-B14F-4D97-AF65-F5344CB8AC3E}">
        <p14:creationId xmlns:p14="http://schemas.microsoft.com/office/powerpoint/2010/main" val="13070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7E9CC9-E007-443A-B00D-56927543AFEF}" type="datetimeFigureOut">
              <a:rPr lang="en-GB" smtClean="0"/>
              <a:t>25/09/2020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72FB8-AB91-48E7-9A1F-718B8EEC1FC8}" type="slidenum">
              <a:rPr lang="en-GB" smtClean="0"/>
              <a:t>‹#›</a:t>
            </a:fld>
            <a:endParaRPr lang="en-GB"/>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5195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267E9CC9-E007-443A-B00D-56927543AFEF}" type="datetimeFigureOut">
              <a:rPr lang="en-GB" smtClean="0"/>
              <a:t>25/09/2020</a:t>
            </a:fld>
            <a:endParaRPr lang="en-GB"/>
          </a:p>
        </p:txBody>
      </p:sp>
      <p:sp>
        <p:nvSpPr>
          <p:cNvPr id="9" name="Slide Number Placeholder 8"/>
          <p:cNvSpPr>
            <a:spLocks noGrp="1"/>
          </p:cNvSpPr>
          <p:nvPr>
            <p:ph type="sldNum" sz="quarter" idx="11"/>
          </p:nvPr>
        </p:nvSpPr>
        <p:spPr/>
        <p:txBody>
          <a:bodyPr/>
          <a:lstStyle/>
          <a:p>
            <a:fld id="{66272FB8-AB91-48E7-9A1F-718B8EEC1FC8}"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extLst>
      <p:ext uri="{BB962C8B-B14F-4D97-AF65-F5344CB8AC3E}">
        <p14:creationId xmlns:p14="http://schemas.microsoft.com/office/powerpoint/2010/main" val="254811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6272FB8-AB91-48E7-9A1F-718B8EEC1FC8}" type="slidenum">
              <a:rPr lang="en-GB" smtClean="0"/>
              <a:t>‹#›</a:t>
            </a:fld>
            <a:endParaRPr lang="en-GB"/>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267E9CC9-E007-443A-B00D-56927543AFEF}" type="datetimeFigureOut">
              <a:rPr lang="en-GB" smtClean="0"/>
              <a:t>25/09/2020</a:t>
            </a:fld>
            <a:endParaRPr lang="en-GB"/>
          </a:p>
        </p:txBody>
      </p:sp>
    </p:spTree>
    <p:extLst>
      <p:ext uri="{BB962C8B-B14F-4D97-AF65-F5344CB8AC3E}">
        <p14:creationId xmlns:p14="http://schemas.microsoft.com/office/powerpoint/2010/main" val="2735837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4kULvx73bZ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3552" y="404664"/>
            <a:ext cx="7543800" cy="2592288"/>
          </a:xfrm>
        </p:spPr>
        <p:txBody>
          <a:bodyPr/>
          <a:lstStyle/>
          <a:p>
            <a:br>
              <a:rPr lang="en-GB" sz="2800" dirty="0"/>
            </a:br>
            <a:r>
              <a:rPr lang="en-GB" sz="4000" b="1" dirty="0"/>
              <a:t>LO: To infer and deduce meaning from the extract from the novel Warhorse.</a:t>
            </a:r>
            <a:endParaRPr lang="en-GB" sz="4000" dirty="0"/>
          </a:p>
        </p:txBody>
      </p:sp>
      <p:sp>
        <p:nvSpPr>
          <p:cNvPr id="4" name="Subtitle 2"/>
          <p:cNvSpPr>
            <a:spLocks noGrp="1"/>
          </p:cNvSpPr>
          <p:nvPr>
            <p:ph type="subTitle" idx="1"/>
          </p:nvPr>
        </p:nvSpPr>
        <p:spPr>
          <a:xfrm>
            <a:off x="2029017" y="2996952"/>
            <a:ext cx="7557902" cy="1066800"/>
          </a:xfrm>
          <a:solidFill>
            <a:srgbClr val="FFFF00"/>
          </a:solidFill>
        </p:spPr>
        <p:txBody>
          <a:bodyPr>
            <a:normAutofit fontScale="70000" lnSpcReduction="20000"/>
          </a:bodyPr>
          <a:lstStyle/>
          <a:p>
            <a:r>
              <a:rPr lang="en-GB" sz="2400" dirty="0">
                <a:solidFill>
                  <a:schemeClr val="tx1"/>
                </a:solidFill>
              </a:rPr>
              <a:t>Level 1: make an initial response to the text.</a:t>
            </a:r>
          </a:p>
          <a:p>
            <a:r>
              <a:rPr lang="en-GB" sz="2400" dirty="0">
                <a:solidFill>
                  <a:schemeClr val="tx1"/>
                </a:solidFill>
              </a:rPr>
              <a:t>Level 2: Build on my response to the text. Recognise the main idea.</a:t>
            </a:r>
          </a:p>
          <a:p>
            <a:r>
              <a:rPr lang="en-GB" sz="2400" dirty="0">
                <a:solidFill>
                  <a:schemeClr val="tx1"/>
                </a:solidFill>
              </a:rPr>
              <a:t>Level 3: Begin to respond and give an opinion on the text’s meaning. Find relevant information.</a:t>
            </a:r>
          </a:p>
        </p:txBody>
      </p:sp>
      <p:sp>
        <p:nvSpPr>
          <p:cNvPr id="5" name="TextBox 4"/>
          <p:cNvSpPr txBox="1"/>
          <p:nvPr/>
        </p:nvSpPr>
        <p:spPr>
          <a:xfrm>
            <a:off x="1847528" y="4148087"/>
            <a:ext cx="7920880" cy="2677656"/>
          </a:xfrm>
          <a:prstGeom prst="rect">
            <a:avLst/>
          </a:prstGeom>
          <a:solidFill>
            <a:srgbClr val="00B0F0"/>
          </a:solidFill>
        </p:spPr>
        <p:txBody>
          <a:bodyPr wrap="square" rtlCol="0">
            <a:spAutoFit/>
          </a:bodyPr>
          <a:lstStyle/>
          <a:p>
            <a:r>
              <a:rPr lang="en-GB" sz="2400" dirty="0">
                <a:solidFill>
                  <a:srgbClr val="2F2B20"/>
                </a:solidFill>
                <a:latin typeface="Calibri"/>
              </a:rPr>
              <a:t>Success criteria:</a:t>
            </a:r>
          </a:p>
          <a:p>
            <a:pPr marL="457200" indent="-457200">
              <a:buFont typeface="Arial" panose="020B0604020202020204" pitchFamily="34" charset="0"/>
              <a:buChar char="•"/>
            </a:pPr>
            <a:r>
              <a:rPr lang="en-GB" sz="2400" dirty="0">
                <a:solidFill>
                  <a:srgbClr val="2F2B20"/>
                </a:solidFill>
                <a:latin typeface="Calibri"/>
              </a:rPr>
              <a:t>Carefully read the extract handout.</a:t>
            </a:r>
          </a:p>
          <a:p>
            <a:pPr marL="457200" indent="-457200">
              <a:buFont typeface="Arial" panose="020B0604020202020204" pitchFamily="34" charset="0"/>
              <a:buChar char="•"/>
            </a:pPr>
            <a:r>
              <a:rPr lang="en-GB" sz="2400" dirty="0">
                <a:solidFill>
                  <a:srgbClr val="2F2B20"/>
                </a:solidFill>
                <a:latin typeface="Calibri"/>
              </a:rPr>
              <a:t> Highlight words that describe the character’s thoughts and feelings.</a:t>
            </a:r>
          </a:p>
          <a:p>
            <a:pPr marL="457200" indent="-457200">
              <a:buFont typeface="Arial" panose="020B0604020202020204" pitchFamily="34" charset="0"/>
              <a:buChar char="•"/>
            </a:pPr>
            <a:r>
              <a:rPr lang="en-GB" sz="2400" dirty="0">
                <a:solidFill>
                  <a:srgbClr val="2F2B20"/>
                </a:solidFill>
                <a:latin typeface="Calibri"/>
              </a:rPr>
              <a:t>Use the template to record your findings.</a:t>
            </a:r>
          </a:p>
          <a:p>
            <a:pPr marL="457200" indent="-457200">
              <a:buFont typeface="Arial" panose="020B0604020202020204" pitchFamily="34" charset="0"/>
              <a:buChar char="•"/>
            </a:pPr>
            <a:r>
              <a:rPr lang="en-GB" sz="2400" dirty="0">
                <a:solidFill>
                  <a:srgbClr val="2F2B20"/>
                </a:solidFill>
                <a:latin typeface="Calibri"/>
              </a:rPr>
              <a:t>Write a response to the question.</a:t>
            </a:r>
          </a:p>
          <a:p>
            <a:pPr marL="457200" indent="-457200">
              <a:buFont typeface="Arial" panose="020B0604020202020204" pitchFamily="34" charset="0"/>
              <a:buChar char="•"/>
            </a:pPr>
            <a:r>
              <a:rPr lang="en-GB" sz="2400" dirty="0">
                <a:solidFill>
                  <a:srgbClr val="2F2B20"/>
                </a:solidFill>
                <a:latin typeface="Calibri"/>
              </a:rPr>
              <a:t>Proof read and check for SPAG</a:t>
            </a:r>
          </a:p>
        </p:txBody>
      </p:sp>
    </p:spTree>
    <p:extLst>
      <p:ext uri="{BB962C8B-B14F-4D97-AF65-F5344CB8AC3E}">
        <p14:creationId xmlns:p14="http://schemas.microsoft.com/office/powerpoint/2010/main" val="222189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4800" dirty="0"/>
              <a:t>What’s being thought?</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15880" y="2852936"/>
            <a:ext cx="4389500" cy="32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1196753"/>
            <a:ext cx="1695450"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304" y="1268761"/>
            <a:ext cx="16954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5520" y="3068960"/>
            <a:ext cx="3064142" cy="3319487"/>
          </a:xfrm>
          <a:prstGeom prst="rect">
            <a:avLst/>
          </a:prstGeom>
        </p:spPr>
      </p:pic>
      <p:sp>
        <p:nvSpPr>
          <p:cNvPr id="5" name="Cloud Callout 4"/>
          <p:cNvSpPr/>
          <p:nvPr/>
        </p:nvSpPr>
        <p:spPr>
          <a:xfrm>
            <a:off x="1775520" y="1268760"/>
            <a:ext cx="2232248" cy="2016224"/>
          </a:xfrm>
          <a:prstGeom prst="cloudCallout">
            <a:avLst>
              <a:gd name="adj1" fmla="val 7717"/>
              <a:gd name="adj2" fmla="val 755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a:endParaRPr>
          </a:p>
        </p:txBody>
      </p:sp>
    </p:spTree>
    <p:extLst>
      <p:ext uri="{BB962C8B-B14F-4D97-AF65-F5344CB8AC3E}">
        <p14:creationId xmlns:p14="http://schemas.microsoft.com/office/powerpoint/2010/main" val="8417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Empathy:</a:t>
            </a:r>
          </a:p>
        </p:txBody>
      </p:sp>
      <p:sp>
        <p:nvSpPr>
          <p:cNvPr id="3" name="Content Placeholder 2"/>
          <p:cNvSpPr>
            <a:spLocks noGrp="1"/>
          </p:cNvSpPr>
          <p:nvPr>
            <p:ph idx="1"/>
          </p:nvPr>
        </p:nvSpPr>
        <p:spPr/>
        <p:txBody>
          <a:bodyPr>
            <a:normAutofit/>
          </a:bodyPr>
          <a:lstStyle/>
          <a:p>
            <a:r>
              <a:rPr lang="en-GB" sz="4000" dirty="0"/>
              <a:t>Read the handout extract. As we read think about the thoughts and feelings that Joey has at this moment in the novel.</a:t>
            </a:r>
          </a:p>
        </p:txBody>
      </p:sp>
    </p:spTree>
    <p:extLst>
      <p:ext uri="{BB962C8B-B14F-4D97-AF65-F5344CB8AC3E}">
        <p14:creationId xmlns:p14="http://schemas.microsoft.com/office/powerpoint/2010/main" val="317055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32656"/>
            <a:ext cx="7620000" cy="6068144"/>
          </a:xfrm>
        </p:spPr>
        <p:txBody>
          <a:bodyPr>
            <a:normAutofit lnSpcReduction="10000"/>
          </a:bodyPr>
          <a:lstStyle/>
          <a:p>
            <a:pPr marL="114300" indent="0">
              <a:buNone/>
            </a:pPr>
            <a:r>
              <a:rPr lang="en-GB" dirty="0"/>
              <a:t>There was an explosion of white light above my head and the rattle of a machine-gun split the night air, the bullets whipping into the ground beside me. I ran again and kept running into the night, stumbling frequently in the ditches and hedges until the fields lost their grass and the trees were mere stumps against the flashing skyline. Wherever I went now there were great craters in the ground filled with murky, stagnant water.</a:t>
            </a:r>
          </a:p>
          <a:p>
            <a:pPr marL="114300" indent="0">
              <a:buNone/>
            </a:pPr>
            <a:r>
              <a:rPr lang="en-GB" dirty="0"/>
              <a:t>It was as I staggered out of one such crater that I lumbered into an invisible coil of barbed wire that first snagged and then trapped my foreleg. As I kicked out wildly to free myself, I felt the barbs tearing into my foreleg before I broke clear. From then on I could manage only to limp on slowly into the night, feeling my way forward. Even so I must have walked for miles, but where to and from where I shall never know. All the while my leg pulsated with pain and on every side of me the great guns were sounding out and rifle-fire spat into the night. Bleeding, bruised and terrified beyond belief, I longed only to be with Topthorn again. He would know which way to go, I told myself. He would know.</a:t>
            </a:r>
          </a:p>
          <a:p>
            <a:pPr marL="114300" indent="0">
              <a:buNone/>
            </a:pPr>
            <a:endParaRPr lang="en-GB" dirty="0"/>
          </a:p>
        </p:txBody>
      </p:sp>
    </p:spTree>
    <p:extLst>
      <p:ext uri="{BB962C8B-B14F-4D97-AF65-F5344CB8AC3E}">
        <p14:creationId xmlns:p14="http://schemas.microsoft.com/office/powerpoint/2010/main" val="7373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it portrayed differently in the film clip?</a:t>
            </a:r>
          </a:p>
        </p:txBody>
      </p:sp>
      <p:sp>
        <p:nvSpPr>
          <p:cNvPr id="3" name="Content Placeholder 2"/>
          <p:cNvSpPr>
            <a:spLocks noGrp="1"/>
          </p:cNvSpPr>
          <p:nvPr>
            <p:ph idx="1"/>
          </p:nvPr>
        </p:nvSpPr>
        <p:spPr>
          <a:xfrm>
            <a:off x="1981200" y="1600200"/>
            <a:ext cx="7620000" cy="748680"/>
          </a:xfrm>
        </p:spPr>
        <p:txBody>
          <a:bodyPr/>
          <a:lstStyle/>
          <a:p>
            <a:r>
              <a:rPr lang="en-GB" dirty="0"/>
              <a:t>https://</a:t>
            </a:r>
            <a:r>
              <a:rPr lang="en-GB" dirty="0">
                <a:hlinkClick r:id="rId2"/>
              </a:rPr>
              <a:t>www.youtube.com/watch?v=4kULvx73bZ4</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2628900"/>
            <a:ext cx="6768752" cy="379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324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6250706"/>
          </a:xfrm>
        </p:spPr>
        <p:txBody>
          <a:bodyPr/>
          <a:lstStyle/>
          <a:p>
            <a:r>
              <a:rPr lang="en-GB" dirty="0"/>
              <a:t>What are </a:t>
            </a:r>
            <a:r>
              <a:rPr lang="en-GB" dirty="0">
                <a:solidFill>
                  <a:srgbClr val="FF0000"/>
                </a:solidFill>
                <a:effectLst>
                  <a:outerShdw blurRad="38100" dist="38100" dir="2700000" algn="tl">
                    <a:srgbClr val="000000">
                      <a:alpha val="43137"/>
                    </a:srgbClr>
                  </a:outerShdw>
                </a:effectLst>
              </a:rPr>
              <a:t>your</a:t>
            </a:r>
            <a:r>
              <a:rPr lang="en-GB" dirty="0"/>
              <a:t> thoughts and feelings ?</a:t>
            </a:r>
            <a:br>
              <a:rPr lang="en-GB" dirty="0"/>
            </a:br>
            <a:r>
              <a:rPr lang="en-GB" dirty="0"/>
              <a:t>Write down at least 10 words that describe your thoughts and feelings.</a:t>
            </a:r>
            <a:br>
              <a:rPr lang="en-GB" dirty="0"/>
            </a:br>
            <a:r>
              <a:rPr lang="en-GB" dirty="0"/>
              <a:t>Write down at least 10 words that describe how </a:t>
            </a:r>
            <a:r>
              <a:rPr lang="en-GB" dirty="0">
                <a:solidFill>
                  <a:srgbClr val="FF0000"/>
                </a:solidFill>
                <a:effectLst>
                  <a:outerShdw blurRad="38100" dist="38100" dir="2700000" algn="tl">
                    <a:srgbClr val="000000">
                      <a:alpha val="43137"/>
                    </a:srgbClr>
                  </a:outerShdw>
                </a:effectLst>
              </a:rPr>
              <a:t>Joey</a:t>
            </a:r>
            <a:r>
              <a:rPr lang="en-GB" dirty="0"/>
              <a:t> would be feeling.</a:t>
            </a:r>
            <a:br>
              <a:rPr lang="en-GB" dirty="0"/>
            </a:br>
            <a:endParaRPr lang="en-GB" dirty="0"/>
          </a:p>
        </p:txBody>
      </p:sp>
    </p:spTree>
    <p:extLst>
      <p:ext uri="{BB962C8B-B14F-4D97-AF65-F5344CB8AC3E}">
        <p14:creationId xmlns:p14="http://schemas.microsoft.com/office/powerpoint/2010/main" val="144246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620000" cy="3586410"/>
          </a:xfrm>
        </p:spPr>
        <p:txBody>
          <a:bodyPr/>
          <a:lstStyle/>
          <a:p>
            <a:r>
              <a:rPr lang="en-GB" dirty="0"/>
              <a:t>Write 2-3 paragraphs on Joey’s thoughts and feelings as he tries to escape the bombs, noise and dirt. Use words and phrases from the text to support your ideas.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0017" y="4149081"/>
            <a:ext cx="4289313" cy="2410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Rounded Corners 2">
            <a:extLst>
              <a:ext uri="{FF2B5EF4-FFF2-40B4-BE49-F238E27FC236}">
                <a16:creationId xmlns:a16="http://schemas.microsoft.com/office/drawing/2014/main" id="{9167D46F-5D65-44F7-83C5-728C2CF6C224}"/>
              </a:ext>
            </a:extLst>
          </p:cNvPr>
          <p:cNvSpPr/>
          <p:nvPr/>
        </p:nvSpPr>
        <p:spPr>
          <a:xfrm>
            <a:off x="482600" y="4292600"/>
            <a:ext cx="5469384" cy="2266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Let’s do our first paragraph together.</a:t>
            </a:r>
          </a:p>
        </p:txBody>
      </p:sp>
    </p:spTree>
    <p:extLst>
      <p:ext uri="{BB962C8B-B14F-4D97-AF65-F5344CB8AC3E}">
        <p14:creationId xmlns:p14="http://schemas.microsoft.com/office/powerpoint/2010/main" val="942432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DBB863-2084-4823-B886-E1F57F4C13AE}"/>
              </a:ext>
            </a:extLst>
          </p:cNvPr>
          <p:cNvSpPr txBox="1"/>
          <p:nvPr/>
        </p:nvSpPr>
        <p:spPr>
          <a:xfrm>
            <a:off x="1104900" y="571500"/>
            <a:ext cx="9372600" cy="6001643"/>
          </a:xfrm>
          <a:prstGeom prst="rect">
            <a:avLst/>
          </a:prstGeom>
          <a:noFill/>
        </p:spPr>
        <p:txBody>
          <a:bodyPr wrap="square" rtlCol="0">
            <a:spAutoFit/>
          </a:bodyPr>
          <a:lstStyle/>
          <a:p>
            <a:r>
              <a:rPr lang="en-GB" sz="4800" b="1" dirty="0">
                <a:solidFill>
                  <a:srgbClr val="FF0000"/>
                </a:solidFill>
              </a:rPr>
              <a:t>Joey feels …</a:t>
            </a:r>
          </a:p>
          <a:p>
            <a:r>
              <a:rPr lang="en-GB" sz="4800" b="1" dirty="0">
                <a:solidFill>
                  <a:srgbClr val="00B050"/>
                </a:solidFill>
              </a:rPr>
              <a:t>This is shown with the words ‘…’</a:t>
            </a:r>
          </a:p>
          <a:p>
            <a:r>
              <a:rPr lang="en-GB" sz="4800" b="1" dirty="0">
                <a:solidFill>
                  <a:srgbClr val="00B0F0"/>
                </a:solidFill>
              </a:rPr>
              <a:t>This shows he is …</a:t>
            </a:r>
          </a:p>
          <a:p>
            <a:r>
              <a:rPr lang="en-GB" sz="4800" b="1" dirty="0">
                <a:solidFill>
                  <a:srgbClr val="00B0F0"/>
                </a:solidFill>
              </a:rPr>
              <a:t>A reader feels …</a:t>
            </a:r>
          </a:p>
          <a:p>
            <a:r>
              <a:rPr lang="en-GB" sz="4800" b="1" dirty="0">
                <a:solidFill>
                  <a:srgbClr val="FF0000"/>
                </a:solidFill>
              </a:rPr>
              <a:t>Another way Joey is shown to feel … </a:t>
            </a:r>
            <a:r>
              <a:rPr lang="en-GB" sz="4800" b="1" dirty="0">
                <a:solidFill>
                  <a:srgbClr val="00B050"/>
                </a:solidFill>
              </a:rPr>
              <a:t>is with the phrase …</a:t>
            </a:r>
          </a:p>
          <a:p>
            <a:r>
              <a:rPr lang="en-GB" sz="4800" b="1" dirty="0">
                <a:solidFill>
                  <a:srgbClr val="00B0F0"/>
                </a:solidFill>
              </a:rPr>
              <a:t>It makes him seem …</a:t>
            </a:r>
          </a:p>
          <a:p>
            <a:r>
              <a:rPr lang="en-GB" sz="4800" b="1" dirty="0">
                <a:solidFill>
                  <a:srgbClr val="00B0F0"/>
                </a:solidFill>
              </a:rPr>
              <a:t>It helps a reader understand …</a:t>
            </a:r>
          </a:p>
        </p:txBody>
      </p:sp>
      <p:sp>
        <p:nvSpPr>
          <p:cNvPr id="3" name="Rectangle: Rounded Corners 2">
            <a:extLst>
              <a:ext uri="{FF2B5EF4-FFF2-40B4-BE49-F238E27FC236}">
                <a16:creationId xmlns:a16="http://schemas.microsoft.com/office/drawing/2014/main" id="{E6ABA743-9D39-49E3-B4CD-619F65218DB7}"/>
              </a:ext>
            </a:extLst>
          </p:cNvPr>
          <p:cNvSpPr/>
          <p:nvPr/>
        </p:nvSpPr>
        <p:spPr>
          <a:xfrm>
            <a:off x="6388100" y="152400"/>
            <a:ext cx="4699000" cy="1041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b="1" dirty="0">
                <a:solidFill>
                  <a:srgbClr val="FF0000"/>
                </a:solidFill>
              </a:rPr>
              <a:t>P</a:t>
            </a:r>
            <a:r>
              <a:rPr lang="en-GB" sz="6600" b="1" dirty="0">
                <a:solidFill>
                  <a:srgbClr val="00B050"/>
                </a:solidFill>
              </a:rPr>
              <a:t>E</a:t>
            </a:r>
            <a:r>
              <a:rPr lang="en-GB" sz="6600" b="1" dirty="0">
                <a:solidFill>
                  <a:srgbClr val="00B0F0"/>
                </a:solidFill>
              </a:rPr>
              <a:t>A</a:t>
            </a:r>
          </a:p>
        </p:txBody>
      </p:sp>
    </p:spTree>
    <p:extLst>
      <p:ext uri="{BB962C8B-B14F-4D97-AF65-F5344CB8AC3E}">
        <p14:creationId xmlns:p14="http://schemas.microsoft.com/office/powerpoint/2010/main" val="2625082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Extension: </a:t>
            </a:r>
          </a:p>
        </p:txBody>
      </p:sp>
      <p:sp>
        <p:nvSpPr>
          <p:cNvPr id="3" name="Content Placeholder 2"/>
          <p:cNvSpPr>
            <a:spLocks noGrp="1"/>
          </p:cNvSpPr>
          <p:nvPr>
            <p:ph idx="1"/>
          </p:nvPr>
        </p:nvSpPr>
        <p:spPr>
          <a:xfrm>
            <a:off x="1703512" y="1196752"/>
            <a:ext cx="3960440" cy="5204048"/>
          </a:xfrm>
        </p:spPr>
        <p:txBody>
          <a:bodyPr>
            <a:noAutofit/>
          </a:bodyPr>
          <a:lstStyle/>
          <a:p>
            <a:pPr marL="114300" indent="0">
              <a:buNone/>
            </a:pPr>
            <a:r>
              <a:rPr lang="en-GB" sz="2800" b="1" dirty="0"/>
              <a:t>During the First World War a 16 million-strong army of animals including mules, donkeys, cats and even camels was deployed - with the lives of 9m tragically cut short</a:t>
            </a:r>
          </a:p>
          <a:p>
            <a:pPr marL="114300" indent="0">
              <a:buNone/>
            </a:pPr>
            <a:r>
              <a:rPr lang="en-GB" sz="2800" b="1" dirty="0"/>
              <a:t> What are your thoughts and feelings of the use of animals in war?</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3952" y="27143"/>
            <a:ext cx="4320480" cy="6830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10514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556</Words>
  <Application>Microsoft Office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Cambria</vt:lpstr>
      <vt:lpstr>Adjacency</vt:lpstr>
      <vt:lpstr> LO: To infer and deduce meaning from the extract from the novel Warhorse.</vt:lpstr>
      <vt:lpstr>What’s being thought?</vt:lpstr>
      <vt:lpstr>Empathy:</vt:lpstr>
      <vt:lpstr>PowerPoint Presentation</vt:lpstr>
      <vt:lpstr>Is it portrayed differently in the film clip?</vt:lpstr>
      <vt:lpstr>What are your thoughts and feelings ? Write down at least 10 words that describe your thoughts and feelings. Write down at least 10 words that describe how Joey would be feeling. </vt:lpstr>
      <vt:lpstr>Write 2-3 paragraphs on Joey’s thoughts and feelings as he tries to escape the bombs, noise and dirt. Use words and phrases from the text to support your ideas.</vt:lpstr>
      <vt:lpstr>PowerPoint Presentation</vt:lpstr>
      <vt:lpstr>Extension: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LO: To infer and deduce meaning from the extract from the novel Warhorse.</dc:title>
  <dc:creator>D Weatherhead</dc:creator>
  <cp:lastModifiedBy>D Weatherhead</cp:lastModifiedBy>
  <cp:revision>2</cp:revision>
  <dcterms:created xsi:type="dcterms:W3CDTF">2020-09-25T07:53:46Z</dcterms:created>
  <dcterms:modified xsi:type="dcterms:W3CDTF">2020-09-25T08:03:11Z</dcterms:modified>
</cp:coreProperties>
</file>