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68" r:id="rId3"/>
    <p:sldId id="270" r:id="rId4"/>
    <p:sldId id="272" r:id="rId5"/>
    <p:sldId id="273" r:id="rId6"/>
    <p:sldId id="274" r:id="rId7"/>
    <p:sldId id="275" r:id="rId8"/>
    <p:sldId id="276" r:id="rId9"/>
    <p:sldId id="27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D30F-AA62-40B6-86B3-40FE11B511CF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18B0-044A-45EC-84CF-38704FDE1C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900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D30F-AA62-40B6-86B3-40FE11B511CF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18B0-044A-45EC-84CF-38704FDE1C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686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D30F-AA62-40B6-86B3-40FE11B511CF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18B0-044A-45EC-84CF-38704FDE1C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832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D30F-AA62-40B6-86B3-40FE11B511CF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18B0-044A-45EC-84CF-38704FDE1C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769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D30F-AA62-40B6-86B3-40FE11B511CF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18B0-044A-45EC-84CF-38704FDE1C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84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D30F-AA62-40B6-86B3-40FE11B511CF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18B0-044A-45EC-84CF-38704FDE1C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618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D30F-AA62-40B6-86B3-40FE11B511CF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18B0-044A-45EC-84CF-38704FDE1C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94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D30F-AA62-40B6-86B3-40FE11B511CF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18B0-044A-45EC-84CF-38704FDE1C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968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D30F-AA62-40B6-86B3-40FE11B511CF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18B0-044A-45EC-84CF-38704FDE1C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741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D30F-AA62-40B6-86B3-40FE11B511CF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18B0-044A-45EC-84CF-38704FDE1C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13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D30F-AA62-40B6-86B3-40FE11B511CF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18B0-044A-45EC-84CF-38704FDE1C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371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3D30F-AA62-40B6-86B3-40FE11B511CF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518B0-044A-45EC-84CF-38704FDE1C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05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tif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HbtCvbJ4rGA" TargetMode="External"/><Relationship Id="rId10" Type="http://schemas.openxmlformats.org/officeDocument/2006/relationships/image" Target="../media/image1.png"/><Relationship Id="rId4" Type="http://schemas.openxmlformats.org/officeDocument/2006/relationships/image" Target="../media/image3.tiff"/><Relationship Id="rId9" Type="http://schemas.openxmlformats.org/officeDocument/2006/relationships/hyperlink" Target="https://www.youtube.com/watch?v=KnJo8Ek9Zs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btCvbJ4rGA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tif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tiff"/><Relationship Id="rId5" Type="http://schemas.openxmlformats.org/officeDocument/2006/relationships/image" Target="../media/image6.tiff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HbtCvbJ4rGA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tiff"/><Relationship Id="rId5" Type="http://schemas.openxmlformats.org/officeDocument/2006/relationships/image" Target="../media/image3.tiff"/><Relationship Id="rId4" Type="http://schemas.openxmlformats.org/officeDocument/2006/relationships/image" Target="../media/image6.tiff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btCvbJ4rGA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tif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tiff"/><Relationship Id="rId5" Type="http://schemas.openxmlformats.org/officeDocument/2006/relationships/image" Target="../media/image6.tiff"/><Relationship Id="rId10" Type="http://schemas.openxmlformats.org/officeDocument/2006/relationships/image" Target="../media/image1.png"/><Relationship Id="rId4" Type="http://schemas.openxmlformats.org/officeDocument/2006/relationships/image" Target="../media/image10.tiff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7300" b="1" u="sng" dirty="0"/>
              <a:t>Culture Poetry</a:t>
            </a:r>
            <a:br>
              <a:rPr lang="en-GB" dirty="0"/>
            </a:br>
            <a:r>
              <a:rPr lang="en-GB" dirty="0"/>
              <a:t>LO: To identify the cultural references in a poem.</a:t>
            </a:r>
            <a:br>
              <a:rPr lang="en-GB" dirty="0"/>
            </a:br>
            <a:r>
              <a:rPr lang="en-GB" dirty="0"/>
              <a:t>ST: I Can identify and explain how a poem communicates ideas about culture.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568782-08DA-41C1-BFD2-29632B10E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2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" t="6411" r="2203" b="2591"/>
          <a:stretch/>
        </p:blipFill>
        <p:spPr bwMode="auto">
          <a:xfrm>
            <a:off x="1559496" y="908720"/>
            <a:ext cx="9073008" cy="547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0" y="24148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7030A0"/>
                </a:solidFill>
                <a:latin typeface="Calibri"/>
              </a:rPr>
              <a:t>During this project, we will be going on a cultural adventure!</a:t>
            </a:r>
          </a:p>
        </p:txBody>
      </p:sp>
      <p:sp>
        <p:nvSpPr>
          <p:cNvPr id="2" name="Down Arrow 1"/>
          <p:cNvSpPr/>
          <p:nvPr/>
        </p:nvSpPr>
        <p:spPr>
          <a:xfrm rot="11385334">
            <a:off x="5442958" y="2871299"/>
            <a:ext cx="263840" cy="251362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1784" y="5389105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Calibri"/>
              </a:rPr>
              <a:t>This will be our port of departure!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A183CC6B-DB1F-4901-8AB8-B78998AE0C0E}"/>
              </a:ext>
            </a:extLst>
          </p:cNvPr>
          <p:cNvSpPr txBox="1"/>
          <p:nvPr/>
        </p:nvSpPr>
        <p:spPr>
          <a:xfrm rot="16200000">
            <a:off x="-3044279" y="3044279"/>
            <a:ext cx="6857999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/>
              <a:t>Learning context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250060-FD21-486E-A844-7FFAF91E57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0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12" y="3422833"/>
            <a:ext cx="6387288" cy="3437077"/>
          </a:xfrm>
          <a:prstGeom prst="rect">
            <a:avLst/>
          </a:prstGeom>
        </p:spPr>
      </p:pic>
      <p:pic>
        <p:nvPicPr>
          <p:cNvPr id="12" name="Picture 11">
            <a:hlinkClick r:id="rId5" tooltip="Pow Wow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64" y="0"/>
            <a:ext cx="5802400" cy="33597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6084" y="1"/>
            <a:ext cx="6495916" cy="36344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165" y="3313011"/>
            <a:ext cx="5761990" cy="3544989"/>
          </a:xfrm>
          <a:prstGeom prst="rect">
            <a:avLst/>
          </a:prstGeom>
        </p:spPr>
      </p:pic>
      <p:sp>
        <p:nvSpPr>
          <p:cNvPr id="14" name="Oval 13">
            <a:hlinkClick r:id="rId5"/>
          </p:cNvPr>
          <p:cNvSpPr/>
          <p:nvPr/>
        </p:nvSpPr>
        <p:spPr>
          <a:xfrm>
            <a:off x="4142410" y="2505570"/>
            <a:ext cx="3915451" cy="16821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7789" y="2588956"/>
            <a:ext cx="38164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prstClr val="black"/>
                </a:solidFill>
                <a:latin typeface="Calibri"/>
                <a:hlinkClick r:id="rId9"/>
              </a:rPr>
              <a:t>MUSIC LINK</a:t>
            </a:r>
            <a:endParaRPr lang="en-US" sz="1000" b="1" dirty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sz="1000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2000" b="1" dirty="0">
                <a:solidFill>
                  <a:prstClr val="black"/>
                </a:solidFill>
                <a:latin typeface="Calibri"/>
              </a:rPr>
              <a:t>Where are we going today?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Calibri"/>
              </a:rPr>
              <a:t>What seems to be important in this culture?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A183CC6B-DB1F-4901-8AB8-B78998AE0C0E}"/>
              </a:ext>
            </a:extLst>
          </p:cNvPr>
          <p:cNvSpPr txBox="1"/>
          <p:nvPr/>
        </p:nvSpPr>
        <p:spPr>
          <a:xfrm rot="16200000">
            <a:off x="-3066557" y="3044280"/>
            <a:ext cx="6857999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/>
              <a:t>DO NOW!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5CDE04-66D5-4D36-AE7A-3263AF9A9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" t="4929" r="1726" b="2498"/>
          <a:stretch/>
        </p:blipFill>
        <p:spPr bwMode="auto">
          <a:xfrm>
            <a:off x="1559497" y="590709"/>
            <a:ext cx="9073008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3503712" y="2462916"/>
            <a:ext cx="2232248" cy="72008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24000" y="6748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alibri"/>
              </a:rPr>
              <a:t>Our cultural adventure begins….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1" y="6161541"/>
            <a:ext cx="9144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alibri"/>
              </a:rPr>
              <a:t>DON’T FORGET TO TAKE YOUR PASSPORT!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F68CA8B-E240-494B-BB22-3DE8C2E45765}"/>
              </a:ext>
            </a:extLst>
          </p:cNvPr>
          <p:cNvSpPr txBox="1"/>
          <p:nvPr/>
        </p:nvSpPr>
        <p:spPr>
          <a:xfrm rot="16200000">
            <a:off x="-3044279" y="3044279"/>
            <a:ext cx="6857999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/>
              <a:t>Learning context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D84D9A-A8D8-4B2D-A039-47CFC699C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7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7596" y="1617480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Calibri"/>
              </a:rPr>
              <a:t>A poet / musician who was born in the Pomeroon, and educated in Guyana, before moving to Canada and then on to the UK.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0" y="27477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libri"/>
              </a:rPr>
              <a:t>Some important information about the poet…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756" y="1623301"/>
            <a:ext cx="3130488" cy="36243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94957" y="1617481"/>
            <a:ext cx="25680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His father was an Arawak, and a politician who fought for Amerindian land rights.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0" y="84083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070C0"/>
                </a:solidFill>
                <a:latin typeface="Calibri"/>
              </a:rPr>
              <a:t>For each point, consider what features of culture might be particularly important to this poet</a:t>
            </a:r>
          </a:p>
        </p:txBody>
      </p:sp>
      <p:sp>
        <p:nvSpPr>
          <p:cNvPr id="9" name="Rectangle 8"/>
          <p:cNvSpPr/>
          <p:nvPr/>
        </p:nvSpPr>
        <p:spPr>
          <a:xfrm>
            <a:off x="1672696" y="3364780"/>
            <a:ext cx="24070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Many of his songs and poems are about changing seasons and colonial invasions.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94957" y="3435457"/>
            <a:ext cx="25680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He often calls on people to never forget their cultural heritage.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52100" y="5659202"/>
            <a:ext cx="8887801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latin typeface="Calibri"/>
              </a:rPr>
              <a:t>Today, we will: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000" dirty="0">
                <a:solidFill>
                  <a:srgbClr val="00B050"/>
                </a:solidFill>
                <a:latin typeface="Calibri"/>
              </a:rPr>
              <a:t>Identify the cultural references in a poem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000" dirty="0">
                <a:solidFill>
                  <a:srgbClr val="00B050"/>
                </a:solidFill>
                <a:latin typeface="Calibri"/>
              </a:rPr>
              <a:t>Identify &amp; explain how a poem communicates ideas about a culture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4D092B86-0113-412E-BA2C-63C11D2A3596}"/>
              </a:ext>
            </a:extLst>
          </p:cNvPr>
          <p:cNvSpPr txBox="1"/>
          <p:nvPr/>
        </p:nvSpPr>
        <p:spPr>
          <a:xfrm rot="16200000">
            <a:off x="-3044279" y="3044279"/>
            <a:ext cx="6857999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/>
              <a:t>Learning context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A58F33D-ACBD-4E4E-974E-34EE12E30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1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533"/>
            <a:ext cx="2133134" cy="98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19536" y="1484785"/>
            <a:ext cx="461611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/>
              </a:rPr>
              <a:t>The Pow-Wow Drum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by </a:t>
            </a:r>
            <a:r>
              <a:rPr lang="en-US" i="1" dirty="0">
                <a:solidFill>
                  <a:srgbClr val="000000"/>
                </a:solidFill>
                <a:latin typeface="Calibri"/>
              </a:rPr>
              <a:t>David Campbell</a:t>
            </a:r>
          </a:p>
          <a:p>
            <a:endParaRPr lang="en-US" dirty="0">
              <a:solidFill>
                <a:srgbClr val="000000"/>
              </a:solidFill>
              <a:latin typeface="ArialMT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Long Black braids and silken shawls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Moving side by side where the eagle calls,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Answering the beat of the pow-wow drum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we come again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to dance again</a:t>
            </a:r>
          </a:p>
          <a:p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Hey-a, Hey-a, Hey-a, Hey-a, Hey!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Hey-a, Hey-a, Hey-a, Hey-a, Hey!</a:t>
            </a:r>
          </a:p>
          <a:p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Leave the dusty cities far behind,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Meet our brothers of the country with one mind,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Travelling from the east, north, south and west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we come again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to dance again</a:t>
            </a:r>
          </a:p>
          <a:p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Hey-a, Hey-a, Hey-a, Hey-a, Hey!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Hey-a, Hey-a, Hey-a, Hey-a, Hey!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91544" y="334302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/>
              </a:rPr>
              <a:t>Based on the title of the poem ‘The Pow-Wow drum’, what feature of culture might the poet be exploring?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12224" y="0"/>
            <a:ext cx="2555776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Calibri"/>
              </a:rPr>
              <a:t>A ‘pow wow’ is a Native American ceremony of feasting and dancing.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405989" y="923331"/>
            <a:ext cx="1968246" cy="5301207"/>
            <a:chOff x="7023365" y="1146349"/>
            <a:chExt cx="2120637" cy="571165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23365" y="1146349"/>
              <a:ext cx="2120636" cy="150800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3366" y="2654354"/>
              <a:ext cx="2120636" cy="136815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23366" y="4022506"/>
              <a:ext cx="2120635" cy="1417796"/>
            </a:xfrm>
            <a:prstGeom prst="rect">
              <a:avLst/>
            </a:prstGeom>
          </p:spPr>
        </p:pic>
        <p:pic>
          <p:nvPicPr>
            <p:cNvPr id="21" name="Picture 20">
              <a:hlinkClick r:id="rId8" tooltip="Pow Wow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3366" y="5440302"/>
              <a:ext cx="2120635" cy="1417698"/>
            </a:xfrm>
            <a:prstGeom prst="rect">
              <a:avLst/>
            </a:prstGeom>
          </p:spPr>
        </p:pic>
      </p:grpSp>
      <p:sp>
        <p:nvSpPr>
          <p:cNvPr id="12" name="TextBox 3">
            <a:extLst>
              <a:ext uri="{FF2B5EF4-FFF2-40B4-BE49-F238E27FC236}">
                <a16:creationId xmlns:a16="http://schemas.microsoft.com/office/drawing/2014/main" id="{C12EBAF0-BDB0-4FDB-A3B1-D77ACBBE25FD}"/>
              </a:ext>
            </a:extLst>
          </p:cNvPr>
          <p:cNvSpPr txBox="1"/>
          <p:nvPr/>
        </p:nvSpPr>
        <p:spPr>
          <a:xfrm rot="16200000">
            <a:off x="-3044279" y="3044279"/>
            <a:ext cx="6857999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/>
              <a:t>Reading Task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D38A6F-DE53-46D9-98C0-FBD04B9A5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8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1544" y="404664"/>
            <a:ext cx="439248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Watching close the feet of lightening fly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Fancy dancers free underneath the sky,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Joining in the circle moving round and round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we come again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to dance again</a:t>
            </a:r>
          </a:p>
          <a:p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Hey-a, Hey-a, Hey-a, Hey-a, Hey!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Hey-a, Hey-a, Hey-a, Hey-a, Hey!</a:t>
            </a:r>
          </a:p>
          <a:p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Women shining in the morning sun,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Children making rainbows as they laugh and run,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The old and young meeting like they did long ago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we come again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to dance again</a:t>
            </a:r>
          </a:p>
          <a:p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Hey-a, Hey-a, Hey-a, Hey-a, Hey!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Hey-a, Hey-a, Hey-a, Hey-a, Hey!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400256" y="2"/>
            <a:ext cx="1968246" cy="5301207"/>
            <a:chOff x="7023365" y="1146349"/>
            <a:chExt cx="2120637" cy="57116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3365" y="1146349"/>
              <a:ext cx="2120636" cy="150800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23366" y="2654354"/>
              <a:ext cx="2120636" cy="136815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3366" y="4022506"/>
              <a:ext cx="2120635" cy="1417796"/>
            </a:xfrm>
            <a:prstGeom prst="rect">
              <a:avLst/>
            </a:prstGeom>
          </p:spPr>
        </p:pic>
        <p:pic>
          <p:nvPicPr>
            <p:cNvPr id="9" name="Picture 8">
              <a:hlinkClick r:id="rId7" tooltip="Pow Wow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3366" y="5440302"/>
              <a:ext cx="2120635" cy="1417698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1531846" y="5475218"/>
            <a:ext cx="9136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MT" charset="0"/>
              </a:rPr>
              <a:t>How many different references to Native American culture can you find?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31846" y="5914520"/>
            <a:ext cx="9136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504D"/>
                </a:solidFill>
                <a:latin typeface="ArialMT" charset="0"/>
              </a:rPr>
              <a:t>Can you IDENTIFY any POETIC TECHNIQUES that have been used to communicate ideas about culture?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B3C61E57-07AC-4A88-A8B1-2BE8830A55F6}"/>
              </a:ext>
            </a:extLst>
          </p:cNvPr>
          <p:cNvSpPr txBox="1"/>
          <p:nvPr/>
        </p:nvSpPr>
        <p:spPr>
          <a:xfrm rot="16200000">
            <a:off x="-3044279" y="3044279"/>
            <a:ext cx="6857999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/>
              <a:t>Reading Task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7FE9836-A2FC-4213-B7DB-68E9CDD21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3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7528" y="212735"/>
            <a:ext cx="3384376" cy="64325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00000"/>
              </a:solidFill>
              <a:latin typeface="Calibri"/>
            </a:endParaRPr>
          </a:p>
          <a:p>
            <a:r>
              <a:rPr lang="en-US" b="1" dirty="0">
                <a:solidFill>
                  <a:srgbClr val="000000"/>
                </a:solidFill>
                <a:latin typeface="Calibri"/>
              </a:rPr>
              <a:t>THE POW WOW DRUM</a:t>
            </a:r>
          </a:p>
          <a:p>
            <a:endParaRPr lang="en-US" sz="1000" b="1" dirty="0">
              <a:solidFill>
                <a:srgbClr val="000000"/>
              </a:solidFill>
              <a:latin typeface="Calibri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Long Black braids and silken shawls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Moving side by side where the eagle calls,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Answering the beat of the pow-wow drum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we come again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to dance again</a:t>
            </a:r>
          </a:p>
          <a:p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Hey-a, Hey-a, Hey-a, Hey-a, Hey!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Hey-a, Hey-a, Hey-a, Hey-a, Hey! </a:t>
            </a:r>
            <a:r>
              <a:rPr lang="en-US" sz="1200" i="1" dirty="0">
                <a:solidFill>
                  <a:srgbClr val="000000"/>
                </a:solidFill>
                <a:latin typeface="Calibri"/>
              </a:rPr>
              <a:t>(chorus)</a:t>
            </a:r>
          </a:p>
          <a:p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Leave the dusty cities far behind,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Meet our brothers of the country with one mind,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Travelling from the east, north, south and west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we come again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to dance again</a:t>
            </a:r>
          </a:p>
          <a:p>
            <a:endParaRPr lang="en-US" sz="800" dirty="0">
              <a:solidFill>
                <a:prstClr val="black"/>
              </a:solidFill>
              <a:latin typeface="Calibri"/>
            </a:endParaRPr>
          </a:p>
          <a:p>
            <a:r>
              <a:rPr lang="en-US" sz="1000" i="1" dirty="0">
                <a:solidFill>
                  <a:srgbClr val="000000"/>
                </a:solidFill>
                <a:latin typeface="Calibri"/>
              </a:rPr>
              <a:t>chorus</a:t>
            </a:r>
          </a:p>
          <a:p>
            <a:endParaRPr lang="en-US" sz="800" dirty="0">
              <a:solidFill>
                <a:srgbClr val="000000"/>
              </a:solidFill>
              <a:latin typeface="Calibri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Watching close the feet of lightening fly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Fancy dancers free underneath the sky,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Joining in the circle moving round and round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we come again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to dance again</a:t>
            </a:r>
          </a:p>
          <a:p>
            <a:endParaRPr lang="en-US" sz="800" dirty="0">
              <a:solidFill>
                <a:prstClr val="black"/>
              </a:solidFill>
              <a:latin typeface="Calibri"/>
            </a:endParaRPr>
          </a:p>
          <a:p>
            <a:r>
              <a:rPr lang="en-US" sz="1000" i="1" dirty="0">
                <a:solidFill>
                  <a:srgbClr val="000000"/>
                </a:solidFill>
                <a:latin typeface="Calibri"/>
              </a:rPr>
              <a:t>chorus</a:t>
            </a:r>
          </a:p>
          <a:p>
            <a:endParaRPr lang="en-US" sz="800" dirty="0">
              <a:solidFill>
                <a:prstClr val="black"/>
              </a:solidFill>
              <a:latin typeface="Calibri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Women shining in the morning sun,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Children making rainbows as they laugh and run,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The old and young meeting like they did long ago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we come again</a:t>
            </a:r>
          </a:p>
          <a:p>
            <a:r>
              <a:rPr lang="en-US" sz="1200" dirty="0">
                <a:solidFill>
                  <a:srgbClr val="000000"/>
                </a:solidFill>
                <a:latin typeface="Calibri"/>
              </a:rPr>
              <a:t>to dance again</a:t>
            </a:r>
          </a:p>
          <a:p>
            <a:endParaRPr lang="en-US" sz="800" dirty="0">
              <a:solidFill>
                <a:prstClr val="black"/>
              </a:solidFill>
              <a:latin typeface="Calibri"/>
            </a:endParaRPr>
          </a:p>
          <a:p>
            <a:r>
              <a:rPr lang="en-US" sz="1000" i="1" dirty="0">
                <a:solidFill>
                  <a:srgbClr val="000000"/>
                </a:solidFill>
                <a:latin typeface="Calibri"/>
              </a:rPr>
              <a:t>chorus</a:t>
            </a:r>
            <a:endParaRPr lang="en-US" sz="10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5008" y="2446658"/>
            <a:ext cx="27444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504D"/>
                </a:solidFill>
                <a:latin typeface="Calibri"/>
              </a:rPr>
              <a:t>STRONG RHYTHM / RHYME</a:t>
            </a:r>
          </a:p>
          <a:p>
            <a:endParaRPr lang="en-US" dirty="0">
              <a:solidFill>
                <a:srgbClr val="C0504D"/>
              </a:solidFill>
              <a:latin typeface="Calibri"/>
            </a:endParaRPr>
          </a:p>
          <a:p>
            <a:endParaRPr lang="en-US" dirty="0">
              <a:solidFill>
                <a:srgbClr val="C0504D"/>
              </a:solidFill>
              <a:latin typeface="Calibri"/>
            </a:endParaRPr>
          </a:p>
          <a:p>
            <a:r>
              <a:rPr lang="en-US" dirty="0">
                <a:solidFill>
                  <a:srgbClr val="C0504D"/>
                </a:solidFill>
                <a:latin typeface="Calibri"/>
              </a:rPr>
              <a:t>VISUAL IMAGERY</a:t>
            </a:r>
          </a:p>
          <a:p>
            <a:endParaRPr lang="en-US" dirty="0">
              <a:solidFill>
                <a:srgbClr val="C0504D"/>
              </a:solidFill>
              <a:latin typeface="Calibri"/>
            </a:endParaRPr>
          </a:p>
          <a:p>
            <a:endParaRPr lang="en-US" dirty="0">
              <a:solidFill>
                <a:srgbClr val="C0504D"/>
              </a:solidFill>
              <a:latin typeface="Calibri"/>
            </a:endParaRPr>
          </a:p>
          <a:p>
            <a:r>
              <a:rPr lang="en-US" dirty="0">
                <a:solidFill>
                  <a:srgbClr val="C0504D"/>
                </a:solidFill>
                <a:latin typeface="Calibri"/>
              </a:rPr>
              <a:t>REPETITION</a:t>
            </a:r>
          </a:p>
          <a:p>
            <a:endParaRPr lang="en-US" dirty="0">
              <a:solidFill>
                <a:srgbClr val="C0504D"/>
              </a:solidFill>
              <a:latin typeface="Calibri"/>
            </a:endParaRPr>
          </a:p>
          <a:p>
            <a:endParaRPr lang="en-US" dirty="0">
              <a:solidFill>
                <a:srgbClr val="C0504D"/>
              </a:solidFill>
              <a:latin typeface="Calibri"/>
            </a:endParaRPr>
          </a:p>
          <a:p>
            <a:r>
              <a:rPr lang="en-US" dirty="0">
                <a:solidFill>
                  <a:srgbClr val="C0504D"/>
                </a:solidFill>
                <a:latin typeface="Calibri"/>
              </a:rPr>
              <a:t>METAPHOR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75008" y="1173474"/>
            <a:ext cx="2464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504D"/>
                </a:solidFill>
                <a:latin typeface="Calibri"/>
              </a:rPr>
              <a:t>Can you identify an example of each of these techniques?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73077">
            <a:off x="5632615" y="5676421"/>
            <a:ext cx="926771" cy="9267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12024" y="5844304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libri"/>
              </a:rPr>
              <a:t>Can you explain HOW the example is effective?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400256" y="2"/>
            <a:ext cx="1968246" cy="5301207"/>
            <a:chOff x="7023365" y="1146349"/>
            <a:chExt cx="2120637" cy="571165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23365" y="1146349"/>
              <a:ext cx="2120636" cy="150800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3366" y="2654354"/>
              <a:ext cx="2120636" cy="136815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23366" y="4022506"/>
              <a:ext cx="2120635" cy="1417796"/>
            </a:xfrm>
            <a:prstGeom prst="rect">
              <a:avLst/>
            </a:prstGeom>
          </p:spPr>
        </p:pic>
        <p:pic>
          <p:nvPicPr>
            <p:cNvPr id="20" name="Picture 19">
              <a:hlinkClick r:id="rId8" tooltip="Pow Wow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3366" y="5440302"/>
              <a:ext cx="2120635" cy="1417698"/>
            </a:xfrm>
            <a:prstGeom prst="rect">
              <a:avLst/>
            </a:prstGeom>
          </p:spPr>
        </p:pic>
      </p:grpSp>
      <p:sp>
        <p:nvSpPr>
          <p:cNvPr id="15" name="TextBox 3">
            <a:extLst>
              <a:ext uri="{FF2B5EF4-FFF2-40B4-BE49-F238E27FC236}">
                <a16:creationId xmlns:a16="http://schemas.microsoft.com/office/drawing/2014/main" id="{BF5250B7-997D-417D-A1D1-C5569D6CA980}"/>
              </a:ext>
            </a:extLst>
          </p:cNvPr>
          <p:cNvSpPr txBox="1"/>
          <p:nvPr/>
        </p:nvSpPr>
        <p:spPr>
          <a:xfrm rot="16200000">
            <a:off x="-3044279" y="3044279"/>
            <a:ext cx="6857999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/>
              <a:t>Mastery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69F8183-846A-4169-A5EB-A10417DD27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5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4136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/>
              </a:rPr>
              <a:t>What ideas about culture is the poet exploring and </a:t>
            </a:r>
            <a:r>
              <a:rPr lang="en-US" sz="3200" b="1" u="sng" dirty="0">
                <a:solidFill>
                  <a:srgbClr val="002060"/>
                </a:solidFill>
                <a:latin typeface="Calibri"/>
              </a:rPr>
              <a:t>how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are these ideas presented?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348234" y="1094712"/>
            <a:ext cx="4772102" cy="369332"/>
            <a:chOff x="2824234" y="1094712"/>
            <a:chExt cx="4772102" cy="369332"/>
          </a:xfrm>
        </p:grpSpPr>
        <p:sp>
          <p:nvSpPr>
            <p:cNvPr id="4" name="TextBox 3"/>
            <p:cNvSpPr txBox="1"/>
            <p:nvPr/>
          </p:nvSpPr>
          <p:spPr>
            <a:xfrm>
              <a:off x="3131840" y="1094712"/>
              <a:ext cx="4464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504D"/>
                  </a:solidFill>
                  <a:latin typeface="Calibri"/>
                </a:rPr>
                <a:t>language / structural techniques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2824234" y="1176207"/>
              <a:ext cx="288032" cy="9651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2218077" y="2453275"/>
            <a:ext cx="8449923" cy="3642779"/>
            <a:chOff x="1071316" y="2493509"/>
            <a:chExt cx="8072684" cy="3642779"/>
          </a:xfrm>
        </p:grpSpPr>
        <p:sp>
          <p:nvSpPr>
            <p:cNvPr id="11" name="Rectangle 10"/>
            <p:cNvSpPr/>
            <p:nvPr/>
          </p:nvSpPr>
          <p:spPr>
            <a:xfrm>
              <a:off x="1392911" y="2908585"/>
              <a:ext cx="360040" cy="36004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02542" y="3535336"/>
              <a:ext cx="360040" cy="36004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02542" y="4189985"/>
              <a:ext cx="360040" cy="36004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402542" y="4911544"/>
              <a:ext cx="360040" cy="36004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02542" y="5633103"/>
              <a:ext cx="360040" cy="36004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07704" y="2493509"/>
              <a:ext cx="475252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  <a:latin typeface="Calibri"/>
                </a:rPr>
                <a:t>The poem ‘The Pow Wow Drum’ is about…</a:t>
              </a:r>
            </a:p>
            <a:p>
              <a:r>
                <a:rPr lang="en-US" b="1" dirty="0">
                  <a:solidFill>
                    <a:srgbClr val="FF0000"/>
                  </a:solidFill>
                  <a:latin typeface="Calibri"/>
                </a:rPr>
                <a:t>One idea the poet explores is…</a:t>
              </a:r>
            </a:p>
            <a:p>
              <a:r>
                <a:rPr lang="en-US" b="1" dirty="0">
                  <a:solidFill>
                    <a:srgbClr val="FF0000"/>
                  </a:solidFill>
                  <a:latin typeface="Calibri"/>
                </a:rPr>
                <a:t>(Another idea the poet explores is…)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07704" y="3397463"/>
              <a:ext cx="705678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C0504D"/>
                  </a:solidFill>
                  <a:latin typeface="Calibri"/>
                </a:rPr>
                <a:t>The poet uses the technique of... , for example: “…” </a:t>
              </a:r>
              <a:r>
                <a:rPr lang="en-US" dirty="0">
                  <a:solidFill>
                    <a:srgbClr val="C0504D"/>
                  </a:solidFill>
                  <a:latin typeface="Calibri"/>
                </a:rPr>
                <a:t>(language)</a:t>
              </a:r>
            </a:p>
            <a:p>
              <a:r>
                <a:rPr lang="en-US" b="1" dirty="0">
                  <a:solidFill>
                    <a:srgbClr val="C0504D"/>
                  </a:solidFill>
                  <a:latin typeface="Calibri"/>
                </a:rPr>
                <a:t>The poet structures the poem using…  </a:t>
              </a:r>
              <a:r>
                <a:rPr lang="en-US" dirty="0">
                  <a:solidFill>
                    <a:srgbClr val="C0504D"/>
                  </a:solidFill>
                  <a:latin typeface="Calibri"/>
                </a:rPr>
                <a:t>(structure)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907704" y="4075069"/>
              <a:ext cx="7236296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Calibri"/>
                </a:rPr>
                <a:t>This implies that… is important in this culture, because...</a:t>
              </a:r>
            </a:p>
            <a:p>
              <a:r>
                <a:rPr lang="en-US" sz="1700" b="1" dirty="0">
                  <a:solidFill>
                    <a:srgbClr val="00B050"/>
                  </a:solidFill>
                  <a:latin typeface="Calibri"/>
                </a:rPr>
                <a:t>(This reminds us of / gives the impression / suggests / emphasises the idea that…)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07704" y="4783950"/>
              <a:ext cx="712879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latin typeface="Calibri"/>
                </a:rPr>
                <a:t>The [adjective / noun / noun phrase / verb] ‘…’ suggests that… because…</a:t>
              </a:r>
            </a:p>
            <a:p>
              <a:r>
                <a:rPr lang="en-US" b="1" dirty="0">
                  <a:solidFill>
                    <a:srgbClr val="0070C0"/>
                  </a:solidFill>
                  <a:latin typeface="Calibri"/>
                </a:rPr>
                <a:t>(Moreover / Furthermore, this idea is developed later in the poem when…)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07704" y="5489957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  <a:latin typeface="Calibri"/>
                </a:rPr>
                <a:t>The poet might be suggesting…</a:t>
              </a:r>
            </a:p>
            <a:p>
              <a:r>
                <a:rPr lang="en-US" b="1" dirty="0">
                  <a:solidFill>
                    <a:srgbClr val="7030A0"/>
                  </a:solidFill>
                  <a:latin typeface="Calibri"/>
                </a:rPr>
                <a:t>(Perhaps the poet is emphasising…)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81082" y="2808824"/>
              <a:ext cx="3619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71316" y="3451066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b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81082" y="4093308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c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81082" y="4863205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d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81082" y="5531478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e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4000" y="1440496"/>
            <a:ext cx="9144000" cy="892552"/>
          </a:xfrm>
          <a:prstGeom prst="rect">
            <a:avLst/>
          </a:prstGeom>
          <a:solidFill>
            <a:srgbClr val="FFEE2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libri"/>
              </a:rPr>
              <a:t>TASK:  Can you?</a:t>
            </a:r>
            <a:r>
              <a:rPr lang="en-US" sz="2400" dirty="0">
                <a:solidFill>
                  <a:srgbClr val="0070C0"/>
                </a:solidFill>
                <a:latin typeface="Calibri"/>
              </a:rPr>
              <a:t> answer the questions </a:t>
            </a:r>
            <a:r>
              <a:rPr lang="en-US" sz="2400" b="1" dirty="0">
                <a:solidFill>
                  <a:srgbClr val="0070C0"/>
                </a:solidFill>
                <a:latin typeface="Calibri"/>
              </a:rPr>
              <a:t>VERBALLY</a:t>
            </a:r>
            <a:r>
              <a:rPr lang="en-US" sz="2400" dirty="0">
                <a:solidFill>
                  <a:srgbClr val="0070C0"/>
                </a:solidFill>
                <a:latin typeface="Calibri"/>
              </a:rPr>
              <a:t>, working through these steps:</a:t>
            </a: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893BE8A9-4E24-4B9B-B777-D1A520E262ED}"/>
              </a:ext>
            </a:extLst>
          </p:cNvPr>
          <p:cNvSpPr txBox="1"/>
          <p:nvPr/>
        </p:nvSpPr>
        <p:spPr>
          <a:xfrm rot="16200000">
            <a:off x="-3044279" y="3044279"/>
            <a:ext cx="6857999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/>
              <a:t>Mastery</a:t>
            </a:r>
            <a:endParaRPr lang="en-GB" sz="4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5A0F3E-97DE-4043-A4CB-94FEF09CE460}"/>
              </a:ext>
            </a:extLst>
          </p:cNvPr>
          <p:cNvSpPr/>
          <p:nvPr/>
        </p:nvSpPr>
        <p:spPr>
          <a:xfrm>
            <a:off x="2228299" y="2614108"/>
            <a:ext cx="769443" cy="3679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E7EA90B-D17B-4C58-BA8C-FC918D2B6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37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825</Words>
  <Application>Microsoft Office PowerPoint</Application>
  <PresentationFormat>Widescreen</PresentationFormat>
  <Paragraphs>132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ArialMT</vt:lpstr>
      <vt:lpstr>Calibri</vt:lpstr>
      <vt:lpstr>1_Office Theme</vt:lpstr>
      <vt:lpstr>Culture Poetry LO: To identify the cultural references in a poem. ST: I Can identify and explain how a poem communicates ideas about culture.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Culture Poetry LO: To identify the cultural references in a poem. ST: I Can identify and explain how a poem communicates ideas about culture.</dc:title>
  <dc:creator>D Weatherhead</dc:creator>
  <cp:lastModifiedBy>D Weatherhead</cp:lastModifiedBy>
  <cp:revision>8</cp:revision>
  <dcterms:created xsi:type="dcterms:W3CDTF">2021-01-06T08:42:11Z</dcterms:created>
  <dcterms:modified xsi:type="dcterms:W3CDTF">2021-01-06T14:41:44Z</dcterms:modified>
</cp:coreProperties>
</file>