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5" r:id="rId4"/>
    <p:sldId id="266" r:id="rId5"/>
    <p:sldId id="263" r:id="rId6"/>
    <p:sldId id="259" r:id="rId7"/>
    <p:sldId id="260" r:id="rId8"/>
    <p:sldId id="264"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20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0077233-17DC-4C11-BF1E-10212A2EC69C}" type="datetimeFigureOut">
              <a:rPr lang="en-GB" smtClean="0"/>
              <a:t>04/12/2020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1852036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077233-17DC-4C11-BF1E-10212A2EC69C}" type="datetimeFigureOut">
              <a:rPr lang="en-GB" smtClean="0"/>
              <a:t>04/12/2020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2554497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077233-17DC-4C11-BF1E-10212A2EC69C}" type="datetimeFigureOut">
              <a:rPr lang="en-GB" smtClean="0"/>
              <a:t>04/12/2020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3605555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077233-17DC-4C11-BF1E-10212A2EC69C}" type="datetimeFigureOut">
              <a:rPr lang="en-GB" smtClean="0"/>
              <a:t>04/12/2020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1124200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077233-17DC-4C11-BF1E-10212A2EC69C}" type="datetimeFigureOut">
              <a:rPr lang="en-GB" smtClean="0"/>
              <a:t>04/12/2020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465711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0077233-17DC-4C11-BF1E-10212A2EC69C}" type="datetimeFigureOut">
              <a:rPr lang="en-GB" smtClean="0"/>
              <a:t>04/12/2020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541360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0077233-17DC-4C11-BF1E-10212A2EC69C}" type="datetimeFigureOut">
              <a:rPr lang="en-GB" smtClean="0"/>
              <a:t>04/12/2020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3314248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0077233-17DC-4C11-BF1E-10212A2EC69C}" type="datetimeFigureOut">
              <a:rPr lang="en-GB" smtClean="0"/>
              <a:t>04/12/2020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1619169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077233-17DC-4C11-BF1E-10212A2EC69C}" type="datetimeFigureOut">
              <a:rPr lang="en-GB" smtClean="0"/>
              <a:t>04/12/2020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4139722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077233-17DC-4C11-BF1E-10212A2EC69C}" type="datetimeFigureOut">
              <a:rPr lang="en-GB" smtClean="0"/>
              <a:t>04/12/2020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2738434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077233-17DC-4C11-BF1E-10212A2EC69C}" type="datetimeFigureOut">
              <a:rPr lang="en-GB" smtClean="0"/>
              <a:t>04/12/2020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387678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77233-17DC-4C11-BF1E-10212A2EC69C}" type="datetimeFigureOut">
              <a:rPr lang="en-GB" smtClean="0"/>
              <a:t>04/12/2020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378DE-34A1-4BBE-A14E-17578069D0E1}" type="slidenum">
              <a:rPr lang="en-GB" smtClean="0"/>
              <a:t>‹#›</a:t>
            </a:fld>
            <a:endParaRPr lang="en-GB"/>
          </a:p>
        </p:txBody>
      </p:sp>
    </p:spTree>
    <p:extLst>
      <p:ext uri="{BB962C8B-B14F-4D97-AF65-F5344CB8AC3E}">
        <p14:creationId xmlns:p14="http://schemas.microsoft.com/office/powerpoint/2010/main" val="1196751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LESSON TWO</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Tree>
    <p:extLst>
      <p:ext uri="{BB962C8B-B14F-4D97-AF65-F5344CB8AC3E}">
        <p14:creationId xmlns:p14="http://schemas.microsoft.com/office/powerpoint/2010/main" val="2348273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 y="211073"/>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                         Scrooge and Fred</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r>
              <a:rPr kumimoji="0" lang="en-GB" sz="1800" b="0" i="0" strike="noStrike" kern="1200" cap="none" spc="0" normalizeH="0" baseline="0" noProof="0" dirty="0">
                <a:ln>
                  <a:noFill/>
                </a:ln>
                <a:solidFill>
                  <a:prstClr val="black"/>
                </a:solidFill>
                <a:effectLst/>
                <a:uLnTx/>
                <a:uFillTx/>
                <a:latin typeface="Berlin Sans FB" panose="020E0602020502020306" pitchFamily="34" charset="0"/>
              </a:rPr>
              <a:t>Can I discuss how Dickens uses language to influence</a:t>
            </a:r>
            <a:r>
              <a:rPr kumimoji="0" lang="en-GB" sz="1800" b="0" i="0" strike="noStrike" kern="1200" cap="none" spc="0" normalizeH="0" noProof="0" dirty="0">
                <a:ln>
                  <a:noFill/>
                </a:ln>
                <a:solidFill>
                  <a:prstClr val="black"/>
                </a:solidFill>
                <a:effectLst/>
                <a:uLnTx/>
                <a:uFillTx/>
                <a:latin typeface="Berlin Sans FB" panose="020E0602020502020306" pitchFamily="34" charset="0"/>
              </a:rPr>
              <a:t> a reader’s view of the characters?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r>
              <a:rPr lang="en-GB" sz="1800" baseline="0" dirty="0">
                <a:solidFill>
                  <a:prstClr val="black"/>
                </a:solidFill>
                <a:latin typeface="Berlin Sans FB" panose="020E0602020502020306" pitchFamily="34" charset="0"/>
              </a:rPr>
              <a:t>Can I read, understand and respond</a:t>
            </a:r>
            <a:r>
              <a:rPr lang="en-GB" sz="1800" dirty="0">
                <a:solidFill>
                  <a:prstClr val="black"/>
                </a:solidFill>
                <a:latin typeface="Berlin Sans FB" panose="020E0602020502020306" pitchFamily="34" charset="0"/>
              </a:rPr>
              <a:t> to a text?</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r>
              <a:rPr kumimoji="0" lang="en-GB" sz="1800" b="0" i="0" strike="noStrike" kern="1200" cap="none" spc="0" normalizeH="0" baseline="0" noProof="0" dirty="0">
                <a:ln>
                  <a:noFill/>
                </a:ln>
                <a:solidFill>
                  <a:prstClr val="black"/>
                </a:solidFill>
                <a:effectLst/>
                <a:uLnTx/>
                <a:uFillTx/>
                <a:latin typeface="Berlin Sans FB" panose="020E0602020502020306" pitchFamily="34" charset="0"/>
              </a:rPr>
              <a:t>Can</a:t>
            </a:r>
            <a:r>
              <a:rPr kumimoji="0" lang="en-GB" sz="1800" b="0" i="0" strike="noStrike" kern="1200" cap="none" spc="0" normalizeH="0" noProof="0" dirty="0">
                <a:ln>
                  <a:noFill/>
                </a:ln>
                <a:solidFill>
                  <a:prstClr val="black"/>
                </a:solidFill>
                <a:effectLst/>
                <a:uLnTx/>
                <a:uFillTx/>
                <a:latin typeface="Berlin Sans FB" panose="020E0602020502020306" pitchFamily="34" charset="0"/>
              </a:rPr>
              <a:t> I think about the themes of a novel and how/why they are included?</a:t>
            </a:r>
            <a:endParaRPr kumimoji="0" lang="en-GB" sz="1800" b="0" i="0" strike="noStrike" kern="1200" cap="none" spc="0" normalizeH="0" baseline="0" noProof="0" dirty="0">
              <a:ln>
                <a:noFill/>
              </a:ln>
              <a:solidFill>
                <a:prstClr val="black"/>
              </a:solidFill>
              <a:effectLst/>
              <a:uLnTx/>
              <a:uFillTx/>
              <a:latin typeface="Berlin Sans FB" panose="020E0602020502020306" pitchFamily="34" charset="0"/>
            </a:endParaRPr>
          </a:p>
        </p:txBody>
      </p:sp>
      <p:sp>
        <p:nvSpPr>
          <p:cNvPr id="7" name="Rectangle 6"/>
          <p:cNvSpPr/>
          <p:nvPr/>
        </p:nvSpPr>
        <p:spPr>
          <a:xfrm>
            <a:off x="938941" y="990814"/>
            <a:ext cx="4851818" cy="2906619"/>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r>
              <a:rPr lang="en-GB" dirty="0">
                <a:latin typeface="Century Gothic" panose="020B0502020202020204" pitchFamily="34" charset="0"/>
              </a:rPr>
              <a:t> </a:t>
            </a: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r>
              <a:rPr lang="en-GB" dirty="0">
                <a:latin typeface="Century Gothic" panose="020B0502020202020204" pitchFamily="34" charset="0"/>
              </a:rPr>
              <a:t>Dickens uses pathetic fallacy effectively to create a bleak, dark tone for the beginning of his novel.</a:t>
            </a:r>
          </a:p>
          <a:p>
            <a:pPr algn="ctr"/>
            <a:endParaRPr lang="en-GB" dirty="0">
              <a:latin typeface="Century Gothic" panose="020B0502020202020204" pitchFamily="34" charset="0"/>
            </a:endParaRPr>
          </a:p>
          <a:p>
            <a:pPr algn="ctr"/>
            <a:r>
              <a:rPr lang="en-GB" b="1" u="sng" dirty="0" smtClean="0">
                <a:latin typeface="Century Gothic" panose="020B0502020202020204" pitchFamily="34" charset="0"/>
              </a:rPr>
              <a:t>Task 1</a:t>
            </a:r>
            <a:r>
              <a:rPr lang="en-GB" dirty="0" smtClean="0">
                <a:latin typeface="Century Gothic" panose="020B0502020202020204" pitchFamily="34" charset="0"/>
              </a:rPr>
              <a:t>: You </a:t>
            </a:r>
            <a:r>
              <a:rPr lang="en-GB" dirty="0">
                <a:latin typeface="Century Gothic" panose="020B0502020202020204" pitchFamily="34" charset="0"/>
              </a:rPr>
              <a:t>have FIVE minutes to describe the cold weather affecting a city. Think about your language choices. How are you going to make the cold sound so incredibly bitter that the city cannot escape its grasp?</a:t>
            </a: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pic>
        <p:nvPicPr>
          <p:cNvPr id="9" name="Picture 2" descr="http://www.psdgraphics.com/file/blank-open-book.jpg"/>
          <p:cNvPicPr>
            <a:picLocks noChangeAspect="1" noChangeArrowheads="1"/>
          </p:cNvPicPr>
          <p:nvPr/>
        </p:nvPicPr>
        <p:blipFill rotWithShape="1">
          <a:blip r:embed="rId3">
            <a:extLst>
              <a:ext uri="{28A0092B-C50C-407E-A947-70E740481C1C}">
                <a14:useLocalDpi xmlns:a14="http://schemas.microsoft.com/office/drawing/2010/main" val="0"/>
              </a:ext>
            </a:extLst>
          </a:blip>
          <a:srcRect l="9195" t="15416" r="9234" b="13689"/>
          <a:stretch/>
        </p:blipFill>
        <p:spPr bwMode="auto">
          <a:xfrm>
            <a:off x="6275188" y="1898883"/>
            <a:ext cx="5860018" cy="353741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5267557" y="1095337"/>
            <a:ext cx="3313993" cy="430887"/>
          </a:xfrm>
          <a:prstGeom prst="rect">
            <a:avLst/>
          </a:prstGeom>
        </p:spPr>
        <p:txBody>
          <a:bodyPr wrap="square">
            <a:spAutoFit/>
          </a:bodyPr>
          <a:lstStyle/>
          <a:p>
            <a:endParaRPr lang="en-GB" sz="2200" dirty="0"/>
          </a:p>
        </p:txBody>
      </p:sp>
      <p:sp>
        <p:nvSpPr>
          <p:cNvPr id="8" name="Rectangle 7"/>
          <p:cNvSpPr/>
          <p:nvPr/>
        </p:nvSpPr>
        <p:spPr>
          <a:xfrm>
            <a:off x="6578987" y="1983568"/>
            <a:ext cx="2464188" cy="3093154"/>
          </a:xfrm>
          <a:prstGeom prst="rect">
            <a:avLst/>
          </a:prstGeom>
        </p:spPr>
        <p:txBody>
          <a:bodyPr wrap="square">
            <a:spAutoFit/>
          </a:bodyPr>
          <a:lstStyle/>
          <a:p>
            <a:r>
              <a:rPr lang="en-GB" sz="1500" dirty="0">
                <a:solidFill>
                  <a:srgbClr val="000000"/>
                </a:solidFill>
                <a:latin typeface="Century Gothic" panose="020B0502020202020204" pitchFamily="34" charset="0"/>
              </a:rPr>
              <a:t>Meanwhile the fog and darkness thickened so, that people ran about with flaring links, proffering their services to go before horses in carriages, and conduct them on their way.  The ancient tower of a church, whose gruff old bell was always peeping slyly down at Scrooge out of a Gothic window</a:t>
            </a:r>
            <a:endParaRPr lang="en-GB" sz="1500" i="0" dirty="0">
              <a:solidFill>
                <a:srgbClr val="000000"/>
              </a:solidFill>
              <a:effectLst/>
              <a:latin typeface="Century Gothic" panose="020B0502020202020204" pitchFamily="34" charset="0"/>
            </a:endParaRPr>
          </a:p>
        </p:txBody>
      </p:sp>
      <p:sp>
        <p:nvSpPr>
          <p:cNvPr id="12" name="Rectangle 11"/>
          <p:cNvSpPr/>
          <p:nvPr/>
        </p:nvSpPr>
        <p:spPr>
          <a:xfrm>
            <a:off x="9485781" y="2169184"/>
            <a:ext cx="2288872" cy="3093154"/>
          </a:xfrm>
          <a:prstGeom prst="rect">
            <a:avLst/>
          </a:prstGeom>
        </p:spPr>
        <p:txBody>
          <a:bodyPr wrap="square">
            <a:spAutoFit/>
          </a:bodyPr>
          <a:lstStyle/>
          <a:p>
            <a:r>
              <a:rPr lang="en-GB" sz="1500" dirty="0">
                <a:solidFill>
                  <a:srgbClr val="000000"/>
                </a:solidFill>
                <a:latin typeface="Century Gothic" panose="020B0502020202020204" pitchFamily="34" charset="0"/>
              </a:rPr>
              <a:t>in the wall, became invisible, and struck the hours and quarters in the clouds, with tremulous vibrations afterwards as if its teeth were chattering in its frozen head up there.  The cold became intense. </a:t>
            </a:r>
          </a:p>
          <a:p>
            <a:r>
              <a:rPr lang="en-GB" sz="1500" dirty="0">
                <a:solidFill>
                  <a:srgbClr val="000000"/>
                </a:solidFill>
                <a:latin typeface="Century Gothic" panose="020B0502020202020204" pitchFamily="34" charset="0"/>
              </a:rPr>
              <a:t>Foggier yet, and colder!  Piercing, searching, biting cold.</a:t>
            </a:r>
            <a:endParaRPr lang="en-GB" sz="1500" i="0" dirty="0">
              <a:solidFill>
                <a:srgbClr val="000000"/>
              </a:solidFill>
              <a:effectLst/>
              <a:latin typeface="Century Gothic" panose="020B0502020202020204" pitchFamily="34" charset="0"/>
            </a:endParaRPr>
          </a:p>
        </p:txBody>
      </p:sp>
      <p:sp>
        <p:nvSpPr>
          <p:cNvPr id="13" name="Wave 12"/>
          <p:cNvSpPr/>
          <p:nvPr/>
        </p:nvSpPr>
        <p:spPr>
          <a:xfrm rot="262423">
            <a:off x="8551753" y="557159"/>
            <a:ext cx="3559640" cy="1507242"/>
          </a:xfrm>
          <a:prstGeom prst="wave">
            <a:avLst>
              <a:gd name="adj1" fmla="val 9082"/>
              <a:gd name="adj2" fmla="val 0"/>
            </a:avLst>
          </a:prstGeom>
          <a:ln w="28575">
            <a:solidFill>
              <a:schemeClr val="accent1">
                <a:lumMod val="75000"/>
              </a:schemeClr>
            </a:solidFill>
          </a:ln>
          <a:effectLst>
            <a:glow rad="228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latin typeface="Berlin Sans FB" panose="020E0602020502020306" pitchFamily="34" charset="0"/>
              </a:rPr>
              <a:t>NEED INSPIRATION?</a:t>
            </a:r>
          </a:p>
          <a:p>
            <a:pPr algn="ctr"/>
            <a:r>
              <a:rPr lang="en-GB" dirty="0">
                <a:latin typeface="Berlin Sans FB" panose="020E0602020502020306" pitchFamily="34" charset="0"/>
              </a:rPr>
              <a:t>Check out Dickens’ description below!</a:t>
            </a:r>
          </a:p>
        </p:txBody>
      </p:sp>
      <p:sp>
        <p:nvSpPr>
          <p:cNvPr id="15" name="Rectangle 14"/>
          <p:cNvSpPr/>
          <p:nvPr/>
        </p:nvSpPr>
        <p:spPr>
          <a:xfrm>
            <a:off x="938941" y="4050581"/>
            <a:ext cx="4851818" cy="1434446"/>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latin typeface="Century Gothic" panose="020B0502020202020204" pitchFamily="34" charset="0"/>
              </a:rPr>
              <a:t>Try not to use the same words/phrases so close to each other.</a:t>
            </a:r>
          </a:p>
          <a:p>
            <a:pPr algn="ctr"/>
            <a:endParaRPr lang="en-GB" sz="1600" dirty="0">
              <a:latin typeface="Century Gothic" panose="020B0502020202020204" pitchFamily="34" charset="0"/>
            </a:endParaRPr>
          </a:p>
          <a:p>
            <a:pPr algn="ctr"/>
            <a:r>
              <a:rPr lang="en-GB" sz="1600" dirty="0">
                <a:latin typeface="Century Gothic" panose="020B0502020202020204" pitchFamily="34" charset="0"/>
              </a:rPr>
              <a:t>Include a range of sentence structures if you can.</a:t>
            </a:r>
          </a:p>
        </p:txBody>
      </p:sp>
      <p:sp>
        <p:nvSpPr>
          <p:cNvPr id="16" name="Rectangle 15"/>
          <p:cNvSpPr/>
          <p:nvPr/>
        </p:nvSpPr>
        <p:spPr>
          <a:xfrm rot="21301337">
            <a:off x="926605" y="3709257"/>
            <a:ext cx="1370184" cy="431600"/>
          </a:xfrm>
          <a:prstGeom prst="rect">
            <a:avLst/>
          </a:prstGeom>
          <a:ln w="38100">
            <a:solidFill>
              <a:schemeClr val="accent1"/>
            </a:solidFill>
          </a:ln>
          <a:effectLst>
            <a:glow rad="228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a:latin typeface="Berlin Sans FB" panose="020E0602020502020306" pitchFamily="34" charset="0"/>
              </a:rPr>
              <a:t>HINTS/TIPS</a:t>
            </a:r>
          </a:p>
        </p:txBody>
      </p:sp>
      <p:sp>
        <p:nvSpPr>
          <p:cNvPr id="4" name="TextBox 3">
            <a:extLst>
              <a:ext uri="{FF2B5EF4-FFF2-40B4-BE49-F238E27FC236}">
                <a16:creationId xmlns:a16="http://schemas.microsoft.com/office/drawing/2014/main" xmlns="" id="{05311673-FF88-4415-92B9-0500032219E8}"/>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Tree>
    <p:extLst>
      <p:ext uri="{BB962C8B-B14F-4D97-AF65-F5344CB8AC3E}">
        <p14:creationId xmlns:p14="http://schemas.microsoft.com/office/powerpoint/2010/main" val="1464091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 y="211073"/>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2400" b="1" u="sng" dirty="0">
                <a:solidFill>
                  <a:prstClr val="black"/>
                </a:solidFill>
                <a:latin typeface="Berlin Sans FB" panose="020E0602020502020306" pitchFamily="34" charset="0"/>
              </a:rPr>
              <a:t>           </a:t>
            </a:r>
            <a:r>
              <a:rPr lang="en-GB" sz="2400" b="1" u="sng" dirty="0" smtClean="0">
                <a:solidFill>
                  <a:prstClr val="black"/>
                </a:solidFill>
                <a:latin typeface="Berlin Sans FB" panose="020E0602020502020306" pitchFamily="34" charset="0"/>
              </a:rPr>
              <a:t>Task 2: MATCH </a:t>
            </a:r>
            <a:r>
              <a:rPr lang="en-GB" sz="2400" b="1" u="sng" dirty="0">
                <a:solidFill>
                  <a:prstClr val="black"/>
                </a:solidFill>
                <a:latin typeface="Berlin Sans FB" panose="020E0602020502020306" pitchFamily="34" charset="0"/>
              </a:rPr>
              <a:t>THE VOCABULARY TO THEIR DEFINITIONS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2400" b="1" i="0" u="sng"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457200" lvl="0" indent="-457200">
              <a:buFontTx/>
              <a:buAutoNum type="arabicPeriod"/>
              <a:defRPr/>
            </a:pPr>
            <a:r>
              <a:rPr lang="en-GB" sz="1800" dirty="0">
                <a:solidFill>
                  <a:prstClr val="black"/>
                </a:solidFill>
                <a:latin typeface="Berlin Sans FB" panose="020E0602020502020306" pitchFamily="34" charset="0"/>
              </a:rPr>
              <a:t>Can I discuss how Dickens uses language to influence a reader’s view of the characters?</a:t>
            </a:r>
          </a:p>
          <a:p>
            <a:pPr marL="457200" lvl="0" indent="-457200">
              <a:buFontTx/>
              <a:buAutoNum type="arabicPeriod"/>
              <a:defRPr/>
            </a:pPr>
            <a:r>
              <a:rPr lang="en-GB" sz="1800" dirty="0">
                <a:solidFill>
                  <a:prstClr val="black"/>
                </a:solidFill>
                <a:latin typeface="Berlin Sans FB" panose="020E0602020502020306" pitchFamily="34" charset="0"/>
              </a:rPr>
              <a:t>Can I read, understand and respond to a text?</a:t>
            </a:r>
          </a:p>
          <a:p>
            <a:pPr marL="457200" lvl="0" indent="-457200">
              <a:buFontTx/>
              <a:buAutoNum type="arabicPeriod"/>
              <a:defRPr/>
            </a:pPr>
            <a:r>
              <a:rPr lang="en-GB" sz="1800" dirty="0">
                <a:solidFill>
                  <a:prstClr val="black"/>
                </a:solidFill>
                <a:latin typeface="Berlin Sans FB" panose="020E0602020502020306" pitchFamily="34" charset="0"/>
              </a:rPr>
              <a:t>Can I think about the themes of a novel and how/why they are included?</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10" name="Rectangle 9"/>
          <p:cNvSpPr/>
          <p:nvPr/>
        </p:nvSpPr>
        <p:spPr>
          <a:xfrm>
            <a:off x="5267557" y="1095337"/>
            <a:ext cx="3313993" cy="430887"/>
          </a:xfrm>
          <a:prstGeom prst="rect">
            <a:avLst/>
          </a:prstGeom>
        </p:spPr>
        <p:txBody>
          <a:bodyPr wrap="square">
            <a:spAutoFit/>
          </a:bodyPr>
          <a:lstStyle/>
          <a:p>
            <a:endParaRPr lang="en-GB" sz="2200" dirty="0"/>
          </a:p>
        </p:txBody>
      </p:sp>
      <p:sp>
        <p:nvSpPr>
          <p:cNvPr id="4" name="TextBox 3">
            <a:extLst>
              <a:ext uri="{FF2B5EF4-FFF2-40B4-BE49-F238E27FC236}">
                <a16:creationId xmlns:a16="http://schemas.microsoft.com/office/drawing/2014/main" xmlns="" id="{7EAF3A44-DAA4-44ED-B00A-5280075568E1}"/>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Unlocking Vocabulary</a:t>
            </a:r>
          </a:p>
        </p:txBody>
      </p:sp>
      <p:sp>
        <p:nvSpPr>
          <p:cNvPr id="8" name="TextBox 7">
            <a:extLst>
              <a:ext uri="{FF2B5EF4-FFF2-40B4-BE49-F238E27FC236}">
                <a16:creationId xmlns:a16="http://schemas.microsoft.com/office/drawing/2014/main" xmlns="" id="{1CBBB461-0309-43B6-8894-2780710B4386}"/>
              </a:ext>
            </a:extLst>
          </p:cNvPr>
          <p:cNvSpPr txBox="1"/>
          <p:nvPr/>
        </p:nvSpPr>
        <p:spPr>
          <a:xfrm rot="10800000" flipH="1" flipV="1">
            <a:off x="1104352" y="1076950"/>
            <a:ext cx="10689595" cy="4278094"/>
          </a:xfrm>
          <a:prstGeom prst="rect">
            <a:avLst/>
          </a:prstGeom>
          <a:solidFill>
            <a:schemeClr val="bg1"/>
          </a:solidFill>
        </p:spPr>
        <p:txBody>
          <a:bodyPr wrap="square" rtlCol="0">
            <a:spAutoFit/>
          </a:bodyPr>
          <a:lstStyle/>
          <a:p>
            <a:pPr marL="342900" indent="-342900">
              <a:buAutoNum type="arabicPeriod"/>
            </a:pPr>
            <a:r>
              <a:rPr lang="en-GB" sz="3200" i="0" dirty="0">
                <a:effectLst/>
              </a:rPr>
              <a:t>sullen and ill-tempered.</a:t>
            </a:r>
          </a:p>
          <a:p>
            <a:pPr marL="342900" indent="-342900">
              <a:buAutoNum type="arabicPeriod"/>
            </a:pPr>
            <a:r>
              <a:rPr lang="en-GB" sz="3200" i="0" dirty="0">
                <a:effectLst/>
              </a:rPr>
              <a:t>great respect; reverence</a:t>
            </a:r>
            <a:endParaRPr lang="en-GB" sz="3200" dirty="0"/>
          </a:p>
          <a:p>
            <a:pPr marL="342900" indent="-342900">
              <a:buAutoNum type="arabicPeriod"/>
            </a:pPr>
            <a:r>
              <a:rPr lang="en-GB" sz="3200" i="0" dirty="0">
                <a:effectLst/>
              </a:rPr>
              <a:t>more than what is needed or used; excess.</a:t>
            </a:r>
          </a:p>
          <a:p>
            <a:pPr marL="342900" indent="-342900">
              <a:buAutoNum type="arabicPeriod"/>
            </a:pPr>
            <a:r>
              <a:rPr lang="en-GB" sz="3200" i="0" dirty="0">
                <a:effectLst/>
              </a:rPr>
              <a:t> readily or plainly seen, heard, perceived, etc.; obvious; evident</a:t>
            </a:r>
          </a:p>
          <a:p>
            <a:pPr marL="342900" indent="-342900">
              <a:buAutoNum type="arabicPeriod"/>
            </a:pPr>
            <a:r>
              <a:rPr lang="en-GB" sz="3200" i="0" dirty="0">
                <a:effectLst/>
              </a:rPr>
              <a:t>in a manner indicating anger or annoyance at something perceived as unfair.</a:t>
            </a:r>
          </a:p>
          <a:p>
            <a:pPr marL="342900" indent="-342900">
              <a:buAutoNum type="arabicPeriod"/>
            </a:pPr>
            <a:endParaRPr lang="en-GB" dirty="0"/>
          </a:p>
          <a:p>
            <a:pPr algn="ctr"/>
            <a:r>
              <a:rPr lang="en-GB" sz="3000" b="1" dirty="0"/>
              <a:t>PALPABLE   MOROSE    INDIGNANTLY    VENERATION    SURPLUS</a:t>
            </a:r>
          </a:p>
        </p:txBody>
      </p:sp>
    </p:spTree>
    <p:extLst>
      <p:ext uri="{BB962C8B-B14F-4D97-AF65-F5344CB8AC3E}">
        <p14:creationId xmlns:p14="http://schemas.microsoft.com/office/powerpoint/2010/main" val="2131212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 y="211073"/>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en-GB" sz="3500" dirty="0">
                <a:solidFill>
                  <a:prstClr val="black"/>
                </a:solidFill>
                <a:latin typeface="Berlin Sans FB" panose="020E0602020502020306" pitchFamily="34" charset="0"/>
              </a:rPr>
              <a:t>           </a:t>
            </a:r>
            <a:r>
              <a:rPr lang="en-GB" sz="3500" dirty="0" smtClean="0">
                <a:solidFill>
                  <a:prstClr val="black"/>
                </a:solidFill>
                <a:latin typeface="Berlin Sans FB" panose="020E0602020502020306" pitchFamily="34" charset="0"/>
              </a:rPr>
              <a:t>Task 3: </a:t>
            </a:r>
            <a:r>
              <a:rPr lang="en-GB" sz="3500" dirty="0" smtClean="0">
                <a:solidFill>
                  <a:prstClr val="black"/>
                </a:solidFill>
                <a:latin typeface="Berlin Sans FB" panose="020E0602020502020306" pitchFamily="34" charset="0"/>
              </a:rPr>
              <a:t>SELF ASSESS: </a:t>
            </a:r>
            <a:r>
              <a:rPr lang="en-GB" sz="3500" dirty="0" smtClean="0">
                <a:solidFill>
                  <a:prstClr val="black"/>
                </a:solidFill>
                <a:latin typeface="Berlin Sans FB" panose="020E0602020502020306" pitchFamily="34" charset="0"/>
              </a:rPr>
              <a:t>CHECK </a:t>
            </a:r>
            <a:r>
              <a:rPr lang="en-GB" sz="3500" dirty="0">
                <a:solidFill>
                  <a:prstClr val="black"/>
                </a:solidFill>
                <a:latin typeface="Berlin Sans FB" panose="020E0602020502020306" pitchFamily="34" charset="0"/>
              </a:rPr>
              <a:t>YOUR ANSWERS: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35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457200" lvl="0" indent="-457200">
              <a:buFontTx/>
              <a:buAutoNum type="arabicPeriod"/>
              <a:defRPr/>
            </a:pPr>
            <a:r>
              <a:rPr lang="en-GB" sz="1800" dirty="0">
                <a:solidFill>
                  <a:prstClr val="black"/>
                </a:solidFill>
                <a:latin typeface="Berlin Sans FB" panose="020E0602020502020306" pitchFamily="34" charset="0"/>
              </a:rPr>
              <a:t>Can I discuss how Dickens uses language to influence a reader’s view of the characters?</a:t>
            </a:r>
          </a:p>
          <a:p>
            <a:pPr marL="457200" lvl="0" indent="-457200">
              <a:buFontTx/>
              <a:buAutoNum type="arabicPeriod"/>
              <a:defRPr/>
            </a:pPr>
            <a:r>
              <a:rPr lang="en-GB" sz="1800" dirty="0">
                <a:solidFill>
                  <a:prstClr val="black"/>
                </a:solidFill>
                <a:latin typeface="Berlin Sans FB" panose="020E0602020502020306" pitchFamily="34" charset="0"/>
              </a:rPr>
              <a:t>Can I read, understand and respond to a text?</a:t>
            </a:r>
          </a:p>
          <a:p>
            <a:pPr marL="457200" lvl="0" indent="-457200">
              <a:buFontTx/>
              <a:buAutoNum type="arabicPeriod"/>
              <a:defRPr/>
            </a:pPr>
            <a:r>
              <a:rPr lang="en-GB" sz="1800" dirty="0">
                <a:solidFill>
                  <a:prstClr val="black"/>
                </a:solidFill>
                <a:latin typeface="Berlin Sans FB" panose="020E0602020502020306" pitchFamily="34" charset="0"/>
              </a:rPr>
              <a:t>Can I think about the themes of a novel and how/why they are included?</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10" name="Rectangle 9"/>
          <p:cNvSpPr/>
          <p:nvPr/>
        </p:nvSpPr>
        <p:spPr>
          <a:xfrm>
            <a:off x="5267557" y="1095337"/>
            <a:ext cx="3313993" cy="430887"/>
          </a:xfrm>
          <a:prstGeom prst="rect">
            <a:avLst/>
          </a:prstGeom>
        </p:spPr>
        <p:txBody>
          <a:bodyPr wrap="square">
            <a:spAutoFit/>
          </a:bodyPr>
          <a:lstStyle/>
          <a:p>
            <a:endParaRPr lang="en-GB" sz="2200" dirty="0"/>
          </a:p>
        </p:txBody>
      </p:sp>
      <p:sp>
        <p:nvSpPr>
          <p:cNvPr id="4" name="TextBox 3">
            <a:extLst>
              <a:ext uri="{FF2B5EF4-FFF2-40B4-BE49-F238E27FC236}">
                <a16:creationId xmlns:a16="http://schemas.microsoft.com/office/drawing/2014/main" xmlns="" id="{7EAF3A44-DAA4-44ED-B00A-5280075568E1}"/>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Answers</a:t>
            </a:r>
          </a:p>
        </p:txBody>
      </p:sp>
      <p:sp>
        <p:nvSpPr>
          <p:cNvPr id="8" name="TextBox 7">
            <a:extLst>
              <a:ext uri="{FF2B5EF4-FFF2-40B4-BE49-F238E27FC236}">
                <a16:creationId xmlns:a16="http://schemas.microsoft.com/office/drawing/2014/main" xmlns="" id="{1CBBB461-0309-43B6-8894-2780710B4386}"/>
              </a:ext>
            </a:extLst>
          </p:cNvPr>
          <p:cNvSpPr txBox="1"/>
          <p:nvPr/>
        </p:nvSpPr>
        <p:spPr>
          <a:xfrm rot="10800000" flipH="1" flipV="1">
            <a:off x="1104352" y="1307782"/>
            <a:ext cx="10689595" cy="3816429"/>
          </a:xfrm>
          <a:prstGeom prst="rect">
            <a:avLst/>
          </a:prstGeom>
          <a:solidFill>
            <a:schemeClr val="bg1"/>
          </a:solidFill>
        </p:spPr>
        <p:txBody>
          <a:bodyPr wrap="square" rtlCol="0">
            <a:spAutoFit/>
          </a:bodyPr>
          <a:lstStyle/>
          <a:p>
            <a:pPr marL="342900" indent="-342900">
              <a:buAutoNum type="arabicPeriod"/>
            </a:pPr>
            <a:r>
              <a:rPr lang="en-GB" sz="3200" b="1" dirty="0"/>
              <a:t>MOROSE: </a:t>
            </a:r>
            <a:r>
              <a:rPr lang="en-GB" sz="3200" i="0" dirty="0">
                <a:effectLst/>
              </a:rPr>
              <a:t>sullen and ill-tempered.</a:t>
            </a:r>
          </a:p>
          <a:p>
            <a:pPr marL="342900" indent="-342900">
              <a:buAutoNum type="arabicPeriod"/>
            </a:pPr>
            <a:r>
              <a:rPr lang="en-GB" sz="3200" b="1" dirty="0"/>
              <a:t>VENERATION: </a:t>
            </a:r>
            <a:r>
              <a:rPr lang="en-GB" sz="3200" i="0" dirty="0">
                <a:effectLst/>
              </a:rPr>
              <a:t>great respect; reverence</a:t>
            </a:r>
            <a:endParaRPr lang="en-GB" sz="3200" dirty="0"/>
          </a:p>
          <a:p>
            <a:pPr marL="342900" indent="-342900">
              <a:buFontTx/>
              <a:buAutoNum type="arabicPeriod"/>
            </a:pPr>
            <a:r>
              <a:rPr lang="en-GB" sz="3200" b="1" dirty="0"/>
              <a:t>SURPLUS: </a:t>
            </a:r>
            <a:r>
              <a:rPr lang="en-GB" sz="3200" i="0" dirty="0">
                <a:effectLst/>
              </a:rPr>
              <a:t>more than what is needed or used; excess.</a:t>
            </a:r>
          </a:p>
          <a:p>
            <a:pPr marL="342900" indent="-342900">
              <a:buAutoNum type="arabicPeriod"/>
            </a:pPr>
            <a:r>
              <a:rPr lang="en-GB" sz="3200" b="1" dirty="0"/>
              <a:t>PALPABLE: </a:t>
            </a:r>
            <a:r>
              <a:rPr lang="en-GB" sz="3200" i="0" dirty="0">
                <a:effectLst/>
              </a:rPr>
              <a:t>readily or plainly seen, heard, perceived, etc.; obvious; evident</a:t>
            </a:r>
          </a:p>
          <a:p>
            <a:pPr marL="342900" indent="-342900">
              <a:buAutoNum type="arabicPeriod"/>
            </a:pPr>
            <a:r>
              <a:rPr lang="en-GB" sz="3200" b="1" dirty="0"/>
              <a:t>INDIGNANTLY: </a:t>
            </a:r>
            <a:r>
              <a:rPr lang="en-GB" sz="3200" i="0" dirty="0">
                <a:effectLst/>
              </a:rPr>
              <a:t>in a manner indicating anger or annoyance at something perceived as unfair.</a:t>
            </a:r>
          </a:p>
          <a:p>
            <a:pPr marL="342900" indent="-342900">
              <a:buAutoNum type="arabicPeriod"/>
            </a:pPr>
            <a:endParaRPr lang="en-GB" dirty="0"/>
          </a:p>
        </p:txBody>
      </p:sp>
    </p:spTree>
    <p:extLst>
      <p:ext uri="{BB962C8B-B14F-4D97-AF65-F5344CB8AC3E}">
        <p14:creationId xmlns:p14="http://schemas.microsoft.com/office/powerpoint/2010/main" val="1683124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smtClean="0">
                <a:solidFill>
                  <a:prstClr val="black"/>
                </a:solidFill>
                <a:latin typeface="Berlin Sans FB" panose="020E0602020502020306" pitchFamily="34" charset="0"/>
              </a:rPr>
              <a:t>Task 4: retrieving information </a:t>
            </a: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457200" lvl="0" indent="-457200">
              <a:buFontTx/>
              <a:buAutoNum type="arabicPeriod"/>
              <a:defRPr/>
            </a:pPr>
            <a:r>
              <a:rPr lang="en-GB" sz="1800" dirty="0">
                <a:solidFill>
                  <a:prstClr val="black"/>
                </a:solidFill>
                <a:latin typeface="Berlin Sans FB" panose="020E0602020502020306" pitchFamily="34" charset="0"/>
              </a:rPr>
              <a:t>Can I discuss how Dickens uses language to influence a reader’s view of the characters?</a:t>
            </a:r>
          </a:p>
          <a:p>
            <a:pPr marL="457200" lvl="0" indent="-457200">
              <a:buFontTx/>
              <a:buAutoNum type="arabicPeriod"/>
              <a:defRPr/>
            </a:pPr>
            <a:r>
              <a:rPr lang="en-GB" sz="1800" dirty="0">
                <a:solidFill>
                  <a:prstClr val="black"/>
                </a:solidFill>
                <a:latin typeface="Berlin Sans FB" panose="020E0602020502020306" pitchFamily="34" charset="0"/>
              </a:rPr>
              <a:t>Can I read, understand and respond to a text?</a:t>
            </a:r>
          </a:p>
          <a:p>
            <a:pPr marL="457200" lvl="0" indent="-457200">
              <a:buFontTx/>
              <a:buAutoNum type="arabicPeriod"/>
              <a:defRPr/>
            </a:pPr>
            <a:r>
              <a:rPr lang="en-GB" sz="1800" dirty="0">
                <a:solidFill>
                  <a:prstClr val="black"/>
                </a:solidFill>
                <a:latin typeface="Berlin Sans FB" panose="020E0602020502020306" pitchFamily="34" charset="0"/>
              </a:rPr>
              <a:t>Can I think about the themes of a novel and how/why they are included?</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7" name="Rectangle 6"/>
          <p:cNvSpPr/>
          <p:nvPr/>
        </p:nvSpPr>
        <p:spPr>
          <a:xfrm>
            <a:off x="755159" y="951876"/>
            <a:ext cx="5743977" cy="4474566"/>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dirty="0">
                <a:latin typeface="Century Gothic" panose="020B0502020202020204" pitchFamily="34" charset="0"/>
              </a:rPr>
              <a:t>Read from ‘Once upon a time – of all the good days in the year,’ to ‘sat in mournful meditation on the threshold.’</a:t>
            </a:r>
          </a:p>
          <a:p>
            <a:pPr algn="ctr"/>
            <a:endParaRPr lang="en-GB" sz="2000" dirty="0">
              <a:latin typeface="Century Gothic" panose="020B0502020202020204" pitchFamily="34" charset="0"/>
            </a:endParaRPr>
          </a:p>
          <a:p>
            <a:pPr algn="ctr"/>
            <a:r>
              <a:rPr lang="en-GB" sz="2000" dirty="0">
                <a:latin typeface="Century Gothic" panose="020B0502020202020204" pitchFamily="34" charset="0"/>
              </a:rPr>
              <a:t>As we read, consider how Fred and Bob Cratchit are presented and how they are the </a:t>
            </a:r>
            <a:r>
              <a:rPr lang="en-GB" sz="2000" b="1" dirty="0">
                <a:latin typeface="Century Gothic" panose="020B0502020202020204" pitchFamily="34" charset="0"/>
              </a:rPr>
              <a:t>antithesis</a:t>
            </a:r>
            <a:r>
              <a:rPr lang="en-GB" sz="2000" dirty="0">
                <a:latin typeface="Century Gothic" panose="020B0502020202020204" pitchFamily="34" charset="0"/>
              </a:rPr>
              <a:t> (opposite) of Scrooge. Think about how Scrooge views these characters, but also think about their </a:t>
            </a:r>
            <a:r>
              <a:rPr lang="en-GB" sz="2000" b="1" dirty="0">
                <a:latin typeface="Century Gothic" panose="020B0502020202020204" pitchFamily="34" charset="0"/>
              </a:rPr>
              <a:t>perspective</a:t>
            </a:r>
            <a:r>
              <a:rPr lang="en-GB" sz="2000" dirty="0">
                <a:latin typeface="Century Gothic" panose="020B0502020202020204" pitchFamily="34" charset="0"/>
              </a:rPr>
              <a:t> on Scrooge. </a:t>
            </a:r>
          </a:p>
          <a:p>
            <a:pPr algn="ctr"/>
            <a:endParaRPr lang="en-GB" sz="2000" dirty="0">
              <a:latin typeface="Century Gothic" panose="020B0502020202020204" pitchFamily="34" charset="0"/>
            </a:endParaRPr>
          </a:p>
          <a:p>
            <a:pPr algn="ctr"/>
            <a:r>
              <a:rPr lang="en-GB" sz="2000" dirty="0">
                <a:latin typeface="Century Gothic" panose="020B0502020202020204" pitchFamily="34" charset="0"/>
              </a:rPr>
              <a:t>Write your points down in your books, using </a:t>
            </a:r>
            <a:r>
              <a:rPr lang="en-GB" sz="2000" u="sng" dirty="0">
                <a:latin typeface="Century Gothic" panose="020B0502020202020204" pitchFamily="34" charset="0"/>
              </a:rPr>
              <a:t>quotations</a:t>
            </a:r>
            <a:r>
              <a:rPr lang="en-GB" sz="2000" dirty="0">
                <a:latin typeface="Century Gothic" panose="020B0502020202020204" pitchFamily="34" charset="0"/>
              </a:rPr>
              <a:t> to back up your ideas</a:t>
            </a:r>
            <a:r>
              <a:rPr lang="en-GB" sz="2000" dirty="0" smtClean="0">
                <a:latin typeface="Century Gothic" panose="020B0502020202020204" pitchFamily="34" charset="0"/>
              </a:rPr>
              <a:t>. Create a column each for Fred, Scrooge and Bob.</a:t>
            </a:r>
            <a:endParaRPr lang="en-GB" sz="2000" dirty="0">
              <a:latin typeface="Century Gothic" panose="020B0502020202020204" pitchFamily="34" charset="0"/>
            </a:endParaRPr>
          </a:p>
        </p:txBody>
      </p:sp>
      <p:pic>
        <p:nvPicPr>
          <p:cNvPr id="11" name="Picture 2" descr="Image result for Fred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0928" y="1192750"/>
            <a:ext cx="2024800" cy="2314058"/>
          </a:xfrm>
          <a:prstGeom prst="rect">
            <a:avLst/>
          </a:prstGeom>
          <a:noFill/>
          <a:ln w="38100">
            <a:solidFill>
              <a:srgbClr val="00B0F0"/>
            </a:solidFill>
          </a:ln>
          <a:effectLst>
            <a:glow rad="228600">
              <a:schemeClr val="accent1">
                <a:satMod val="175000"/>
                <a:alpha val="40000"/>
              </a:schemeClr>
            </a:glow>
          </a:effectLst>
          <a:extLst>
            <a:ext uri="{909E8E84-426E-40DD-AFC4-6F175D3DCCD1}">
              <a14:hiddenFill xmlns:a14="http://schemas.microsoft.com/office/drawing/2010/main">
                <a:solidFill>
                  <a:srgbClr val="FFFFFF"/>
                </a:solidFill>
              </a14:hiddenFill>
            </a:ext>
          </a:extLst>
        </p:spPr>
      </p:pic>
      <p:pic>
        <p:nvPicPr>
          <p:cNvPr id="1028" name="Picture 4" descr="Image result for bob cratchit a christmas caro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47936" y="3044635"/>
            <a:ext cx="2000250" cy="2286001"/>
          </a:xfrm>
          <a:prstGeom prst="rect">
            <a:avLst/>
          </a:prstGeom>
          <a:noFill/>
          <a:ln w="28575">
            <a:solidFill>
              <a:srgbClr val="FF0000"/>
            </a:solidFill>
          </a:ln>
          <a:effectLst>
            <a:glow rad="139700">
              <a:schemeClr val="accent2">
                <a:satMod val="175000"/>
                <a:alpha val="40000"/>
              </a:schemeClr>
            </a:glow>
          </a:effectLst>
          <a:extLst>
            <a:ext uri="{909E8E84-426E-40DD-AFC4-6F175D3DCCD1}">
              <a14:hiddenFill xmlns:a14="http://schemas.microsoft.com/office/drawing/2010/main">
                <a:solidFill>
                  <a:srgbClr val="FFFFFF"/>
                </a:solidFill>
              </a14:hiddenFill>
            </a:ext>
          </a:extLst>
        </p:spPr>
      </p:pic>
      <p:sp>
        <p:nvSpPr>
          <p:cNvPr id="12" name="Double Wave 11"/>
          <p:cNvSpPr/>
          <p:nvPr/>
        </p:nvSpPr>
        <p:spPr>
          <a:xfrm>
            <a:off x="6508123" y="3908998"/>
            <a:ext cx="3721390" cy="1550806"/>
          </a:xfrm>
          <a:prstGeom prst="doubleWave">
            <a:avLst/>
          </a:prstGeom>
          <a:ln w="28575">
            <a:solidFill>
              <a:srgbClr val="FF0000"/>
            </a:solidFill>
          </a:ln>
          <a:effectLst>
            <a:glow rad="1397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latin typeface="Century Gothic" panose="020B0502020202020204" pitchFamily="34" charset="0"/>
              </a:rPr>
              <a:t>How is Bob Cratchit presented?</a:t>
            </a:r>
          </a:p>
          <a:p>
            <a:pPr algn="ctr"/>
            <a:r>
              <a:rPr lang="en-GB" sz="1600" dirty="0">
                <a:latin typeface="Century Gothic" panose="020B0502020202020204" pitchFamily="34" charset="0"/>
              </a:rPr>
              <a:t>How does Scrooge perceive Bob?</a:t>
            </a:r>
          </a:p>
          <a:p>
            <a:pPr algn="ctr"/>
            <a:r>
              <a:rPr lang="en-GB" sz="1600" dirty="0">
                <a:latin typeface="Century Gothic" panose="020B0502020202020204" pitchFamily="34" charset="0"/>
              </a:rPr>
              <a:t>How does Bob perceive Scrooge?</a:t>
            </a:r>
          </a:p>
          <a:p>
            <a:pPr algn="ctr"/>
            <a:r>
              <a:rPr lang="en-GB" sz="1600" dirty="0">
                <a:latin typeface="Century Gothic" panose="020B0502020202020204" pitchFamily="34" charset="0"/>
              </a:rPr>
              <a:t>What is Bob’s purpose?</a:t>
            </a:r>
          </a:p>
        </p:txBody>
      </p:sp>
      <p:sp>
        <p:nvSpPr>
          <p:cNvPr id="15" name="Double Wave 14"/>
          <p:cNvSpPr/>
          <p:nvPr/>
        </p:nvSpPr>
        <p:spPr>
          <a:xfrm>
            <a:off x="8368818" y="951876"/>
            <a:ext cx="3721390" cy="1550806"/>
          </a:xfrm>
          <a:prstGeom prst="doubleWave">
            <a:avLst/>
          </a:prstGeom>
          <a:ln w="28575">
            <a:solidFill>
              <a:srgbClr val="00B0F0"/>
            </a:solidFill>
          </a:ln>
          <a:effectLst>
            <a:glow rad="1397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latin typeface="Century Gothic" panose="020B0502020202020204" pitchFamily="34" charset="0"/>
              </a:rPr>
              <a:t>How is Fred presented?</a:t>
            </a:r>
          </a:p>
          <a:p>
            <a:pPr algn="ctr"/>
            <a:r>
              <a:rPr lang="en-GB" sz="1600" dirty="0">
                <a:latin typeface="Century Gothic" panose="020B0502020202020204" pitchFamily="34" charset="0"/>
              </a:rPr>
              <a:t>How does Scrooge perceive Fred?</a:t>
            </a:r>
          </a:p>
          <a:p>
            <a:pPr algn="ctr"/>
            <a:r>
              <a:rPr lang="en-GB" sz="1600" dirty="0">
                <a:latin typeface="Century Gothic" panose="020B0502020202020204" pitchFamily="34" charset="0"/>
              </a:rPr>
              <a:t>How does Fred perceive Scrooge?</a:t>
            </a:r>
          </a:p>
          <a:p>
            <a:pPr algn="ctr"/>
            <a:r>
              <a:rPr lang="en-GB" sz="1600" dirty="0">
                <a:latin typeface="Century Gothic" panose="020B0502020202020204" pitchFamily="34" charset="0"/>
              </a:rPr>
              <a:t>What is Fred’s purpose?</a:t>
            </a:r>
          </a:p>
        </p:txBody>
      </p:sp>
      <p:sp>
        <p:nvSpPr>
          <p:cNvPr id="4" name="TextBox 3">
            <a:extLst>
              <a:ext uri="{FF2B5EF4-FFF2-40B4-BE49-F238E27FC236}">
                <a16:creationId xmlns:a16="http://schemas.microsoft.com/office/drawing/2014/main" xmlns="" id="{93FBB0DE-0500-4E95-802E-10BECA67AC29}"/>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Reading Activity</a:t>
            </a:r>
          </a:p>
        </p:txBody>
      </p:sp>
    </p:spTree>
    <p:extLst>
      <p:ext uri="{BB962C8B-B14F-4D97-AF65-F5344CB8AC3E}">
        <p14:creationId xmlns:p14="http://schemas.microsoft.com/office/powerpoint/2010/main" val="509765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              YOUR TASK</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pic>
        <p:nvPicPr>
          <p:cNvPr id="4" name="Picture 3"/>
          <p:cNvPicPr>
            <a:picLocks noChangeAspect="1"/>
          </p:cNvPicPr>
          <p:nvPr/>
        </p:nvPicPr>
        <p:blipFill rotWithShape="1">
          <a:blip r:embed="rId3"/>
          <a:srcRect l="10473" t="37632" r="52706" b="55678"/>
          <a:stretch/>
        </p:blipFill>
        <p:spPr>
          <a:xfrm rot="21430454">
            <a:off x="6198438" y="273125"/>
            <a:ext cx="5956188" cy="635331"/>
          </a:xfrm>
          <a:prstGeom prst="rect">
            <a:avLst/>
          </a:prstGeom>
          <a:ln w="38100">
            <a:solidFill>
              <a:schemeClr val="tx1"/>
            </a:solidFill>
          </a:ln>
        </p:spPr>
      </p:pic>
      <p:pic>
        <p:nvPicPr>
          <p:cNvPr id="7" name="Picture 6"/>
          <p:cNvPicPr>
            <a:picLocks noChangeAspect="1"/>
          </p:cNvPicPr>
          <p:nvPr/>
        </p:nvPicPr>
        <p:blipFill rotWithShape="1">
          <a:blip r:embed="rId3"/>
          <a:srcRect l="10473" t="45026" r="52706" b="42298"/>
          <a:stretch/>
        </p:blipFill>
        <p:spPr>
          <a:xfrm rot="159912">
            <a:off x="6285558" y="1117530"/>
            <a:ext cx="5918464" cy="1203787"/>
          </a:xfrm>
          <a:prstGeom prst="rect">
            <a:avLst/>
          </a:prstGeom>
          <a:ln w="38100">
            <a:solidFill>
              <a:schemeClr val="tx1"/>
            </a:solidFill>
          </a:ln>
        </p:spPr>
      </p:pic>
      <p:pic>
        <p:nvPicPr>
          <p:cNvPr id="8" name="Picture 7"/>
          <p:cNvPicPr>
            <a:picLocks noChangeAspect="1"/>
          </p:cNvPicPr>
          <p:nvPr/>
        </p:nvPicPr>
        <p:blipFill rotWithShape="1">
          <a:blip r:embed="rId3"/>
          <a:srcRect l="10473" t="60407" r="52706" b="33615"/>
          <a:stretch/>
        </p:blipFill>
        <p:spPr>
          <a:xfrm rot="21406003">
            <a:off x="6347586" y="2597336"/>
            <a:ext cx="5657891" cy="567726"/>
          </a:xfrm>
          <a:prstGeom prst="rect">
            <a:avLst/>
          </a:prstGeom>
          <a:ln w="38100">
            <a:solidFill>
              <a:schemeClr val="tx1"/>
            </a:solidFill>
          </a:ln>
        </p:spPr>
      </p:pic>
      <p:pic>
        <p:nvPicPr>
          <p:cNvPr id="9" name="Picture 8"/>
          <p:cNvPicPr>
            <a:picLocks noChangeAspect="1"/>
          </p:cNvPicPr>
          <p:nvPr/>
        </p:nvPicPr>
        <p:blipFill rotWithShape="1">
          <a:blip r:embed="rId3"/>
          <a:srcRect l="10473" t="69453" r="52706" b="22395"/>
          <a:stretch/>
        </p:blipFill>
        <p:spPr>
          <a:xfrm rot="221963">
            <a:off x="6354454" y="3611340"/>
            <a:ext cx="5780671" cy="774175"/>
          </a:xfrm>
          <a:prstGeom prst="rect">
            <a:avLst/>
          </a:prstGeom>
          <a:ln w="38100">
            <a:solidFill>
              <a:schemeClr val="tx1"/>
            </a:solidFill>
          </a:ln>
        </p:spPr>
      </p:pic>
      <p:pic>
        <p:nvPicPr>
          <p:cNvPr id="10" name="Picture 9"/>
          <p:cNvPicPr>
            <a:picLocks noChangeAspect="1"/>
          </p:cNvPicPr>
          <p:nvPr/>
        </p:nvPicPr>
        <p:blipFill rotWithShape="1">
          <a:blip r:embed="rId3"/>
          <a:srcRect l="10473" t="78437" r="52706" b="15947"/>
          <a:stretch/>
        </p:blipFill>
        <p:spPr>
          <a:xfrm rot="21417283">
            <a:off x="6328498" y="4895839"/>
            <a:ext cx="5647780" cy="533319"/>
          </a:xfrm>
          <a:prstGeom prst="rect">
            <a:avLst/>
          </a:prstGeom>
          <a:ln w="38100">
            <a:solidFill>
              <a:schemeClr val="tx1"/>
            </a:solidFill>
          </a:ln>
        </p:spPr>
      </p:pic>
      <p:sp>
        <p:nvSpPr>
          <p:cNvPr id="11" name="Rectangle 10"/>
          <p:cNvSpPr/>
          <p:nvPr/>
        </p:nvSpPr>
        <p:spPr>
          <a:xfrm>
            <a:off x="793395" y="936146"/>
            <a:ext cx="5319384" cy="4953926"/>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2000" dirty="0">
              <a:latin typeface="Century Gothic" panose="020B0502020202020204" pitchFamily="34" charset="0"/>
            </a:endParaRPr>
          </a:p>
          <a:p>
            <a:pPr algn="ctr"/>
            <a:r>
              <a:rPr lang="en-GB" dirty="0" smtClean="0">
                <a:latin typeface="Century Gothic" panose="020B0502020202020204" pitchFamily="34" charset="0"/>
              </a:rPr>
              <a:t>Answer each question in as much detail as possible.</a:t>
            </a:r>
          </a:p>
          <a:p>
            <a:pPr algn="ctr"/>
            <a:endParaRPr lang="en-GB" dirty="0">
              <a:latin typeface="Century Gothic" panose="020B0502020202020204" pitchFamily="34" charset="0"/>
            </a:endParaRPr>
          </a:p>
          <a:p>
            <a:pPr algn="ctr"/>
            <a:r>
              <a:rPr lang="en-GB" dirty="0" smtClean="0">
                <a:latin typeface="Century Gothic" panose="020B0502020202020204" pitchFamily="34" charset="0"/>
              </a:rPr>
              <a:t>Use the pdf version of the novella on the website to help you. </a:t>
            </a:r>
          </a:p>
          <a:p>
            <a:pPr algn="ctr"/>
            <a:endParaRPr lang="en-GB" dirty="0">
              <a:latin typeface="Century Gothic" panose="020B0502020202020204" pitchFamily="34" charset="0"/>
            </a:endParaRPr>
          </a:p>
          <a:p>
            <a:pPr algn="ctr"/>
            <a:r>
              <a:rPr lang="en-GB" dirty="0" smtClean="0">
                <a:latin typeface="Century Gothic" panose="020B0502020202020204" pitchFamily="34" charset="0"/>
              </a:rPr>
              <a:t>The question sheet is attached on the website alongside this PowerPoint.</a:t>
            </a:r>
            <a:endParaRPr lang="en-GB" dirty="0">
              <a:latin typeface="Century Gothic" panose="020B0502020202020204" pitchFamily="34" charset="0"/>
            </a:endParaRPr>
          </a:p>
        </p:txBody>
      </p:sp>
      <p:sp>
        <p:nvSpPr>
          <p:cNvPr id="12" name="Title 1"/>
          <p:cNvSpPr txBox="1">
            <a:spLocks/>
          </p:cNvSpPr>
          <p:nvPr/>
        </p:nvSpPr>
        <p:spPr>
          <a:xfrm>
            <a:off x="0" y="6011466"/>
            <a:ext cx="12190413" cy="753539"/>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457200" lvl="0" indent="-457200">
              <a:buFontTx/>
              <a:buAutoNum type="arabicPeriod"/>
              <a:defRPr/>
            </a:pPr>
            <a:r>
              <a:rPr lang="en-GB" sz="1100" dirty="0">
                <a:solidFill>
                  <a:prstClr val="black"/>
                </a:solidFill>
                <a:latin typeface="Berlin Sans FB" panose="020E0602020502020306" pitchFamily="34" charset="0"/>
              </a:rPr>
              <a:t>Can I discuss how Dickens uses language to influence a reader’s view of the characters?</a:t>
            </a:r>
          </a:p>
          <a:p>
            <a:pPr marL="457200" lvl="0" indent="-457200">
              <a:buFontTx/>
              <a:buAutoNum type="arabicPeriod"/>
              <a:defRPr/>
            </a:pPr>
            <a:r>
              <a:rPr lang="en-GB" sz="1100" dirty="0">
                <a:solidFill>
                  <a:prstClr val="black"/>
                </a:solidFill>
                <a:latin typeface="Berlin Sans FB" panose="020E0602020502020306" pitchFamily="34" charset="0"/>
              </a:rPr>
              <a:t>Can I read, understand and respond to a text?</a:t>
            </a:r>
          </a:p>
          <a:p>
            <a:pPr marL="457200" lvl="0" indent="-457200">
              <a:buFontTx/>
              <a:buAutoNum type="arabicPeriod"/>
              <a:defRPr/>
            </a:pPr>
            <a:r>
              <a:rPr lang="en-GB" sz="1100" dirty="0">
                <a:solidFill>
                  <a:prstClr val="black"/>
                </a:solidFill>
                <a:latin typeface="Berlin Sans FB" panose="020E0602020502020306" pitchFamily="34" charset="0"/>
              </a:rPr>
              <a:t>Can I think about the themes of a novel and how/why they are included?</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6" name="TextBox 5">
            <a:extLst>
              <a:ext uri="{FF2B5EF4-FFF2-40B4-BE49-F238E27FC236}">
                <a16:creationId xmlns:a16="http://schemas.microsoft.com/office/drawing/2014/main" xmlns="" id="{250F365B-FFF8-46A7-AC86-A5D461758A36}"/>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2235767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smtClean="0">
                <a:solidFill>
                  <a:prstClr val="black"/>
                </a:solidFill>
                <a:latin typeface="Berlin Sans FB" panose="020E0602020502020306" pitchFamily="34" charset="0"/>
              </a:rPr>
              <a:t>Task: make notes</a:t>
            </a: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457200" lvl="0" indent="-457200">
              <a:buFontTx/>
              <a:buAutoNum type="arabicPeriod"/>
              <a:defRPr/>
            </a:pPr>
            <a:r>
              <a:rPr lang="en-GB" sz="1800" dirty="0">
                <a:solidFill>
                  <a:prstClr val="black"/>
                </a:solidFill>
                <a:latin typeface="Berlin Sans FB" panose="020E0602020502020306" pitchFamily="34" charset="0"/>
              </a:rPr>
              <a:t>Can I discuss how Dickens uses language to influence a reader’s view of the characters?</a:t>
            </a:r>
          </a:p>
          <a:p>
            <a:pPr marL="457200" lvl="0" indent="-457200">
              <a:buFontTx/>
              <a:buAutoNum type="arabicPeriod"/>
              <a:defRPr/>
            </a:pPr>
            <a:r>
              <a:rPr lang="en-GB" sz="1800" dirty="0">
                <a:solidFill>
                  <a:prstClr val="black"/>
                </a:solidFill>
                <a:latin typeface="Berlin Sans FB" panose="020E0602020502020306" pitchFamily="34" charset="0"/>
              </a:rPr>
              <a:t>Can I read, understand and respond to a text?</a:t>
            </a:r>
          </a:p>
          <a:p>
            <a:pPr marL="457200" lvl="0" indent="-457200">
              <a:buFontTx/>
              <a:buAutoNum type="arabicPeriod"/>
              <a:defRPr/>
            </a:pPr>
            <a:r>
              <a:rPr lang="en-GB" sz="1800" dirty="0">
                <a:solidFill>
                  <a:prstClr val="black"/>
                </a:solidFill>
                <a:latin typeface="Berlin Sans FB" panose="020E0602020502020306" pitchFamily="34" charset="0"/>
              </a:rPr>
              <a:t>Can I think about the themes of a novel and how/why they are included?</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7" name="Rectangle 6"/>
          <p:cNvSpPr/>
          <p:nvPr/>
        </p:nvSpPr>
        <p:spPr>
          <a:xfrm>
            <a:off x="675591" y="964391"/>
            <a:ext cx="5743977" cy="4474566"/>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r>
              <a:rPr lang="en-GB" dirty="0">
                <a:latin typeface="Century Gothic" panose="020B0502020202020204" pitchFamily="34" charset="0"/>
              </a:rPr>
              <a:t>Scrooge represents the ignorant attitude of the wealthy classes that Dickens despised in his own society. Scrooge sees the workhouses as a solution to a problem, and shuts out the idea that their inhabitants are real feeling human beings. </a:t>
            </a:r>
          </a:p>
          <a:p>
            <a:pPr algn="ctr"/>
            <a:endParaRPr lang="en-GB" dirty="0">
              <a:latin typeface="Century Gothic" panose="020B0502020202020204" pitchFamily="34" charset="0"/>
            </a:endParaRPr>
          </a:p>
          <a:p>
            <a:pPr algn="ctr"/>
            <a:r>
              <a:rPr lang="en-GB" dirty="0">
                <a:latin typeface="Century Gothic" panose="020B0502020202020204" pitchFamily="34" charset="0"/>
              </a:rPr>
              <a:t>He is smug and condescending about the poor, and refuses to listen to the gentlemen’s reasoning. Scrooge's logic is somewhat consistent—he sees money as being the sole important thing in the world, and therefore sees anyone lacking money as being unimportant. He does not see the basic human value in all people.</a:t>
            </a:r>
          </a:p>
        </p:txBody>
      </p:sp>
      <p:sp>
        <p:nvSpPr>
          <p:cNvPr id="8" name="Rectangle 7"/>
          <p:cNvSpPr/>
          <p:nvPr/>
        </p:nvSpPr>
        <p:spPr>
          <a:xfrm>
            <a:off x="6387272" y="950032"/>
            <a:ext cx="5743977" cy="4474566"/>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latin typeface="Century Gothic" panose="020B0502020202020204" pitchFamily="34" charset="0"/>
              </a:rPr>
              <a:t>The power of light and music to shine through the winter gloom is a visual way of showing the moral of this story. </a:t>
            </a:r>
          </a:p>
          <a:p>
            <a:pPr algn="ctr"/>
            <a:endParaRPr lang="en-GB" dirty="0">
              <a:latin typeface="Century Gothic" panose="020B0502020202020204" pitchFamily="34" charset="0"/>
            </a:endParaRPr>
          </a:p>
          <a:p>
            <a:pPr algn="ctr"/>
            <a:r>
              <a:rPr lang="en-GB" dirty="0">
                <a:latin typeface="Century Gothic" panose="020B0502020202020204" pitchFamily="34" charset="0"/>
              </a:rPr>
              <a:t>It suggests that even though cruelty seems to reign, the goodness embodied by the Christmas message can always find a way through, through the fog, through the keyhole. Scrooge, however, aggressively fights it off.</a:t>
            </a:r>
          </a:p>
        </p:txBody>
      </p:sp>
      <p:sp>
        <p:nvSpPr>
          <p:cNvPr id="4" name="Rectangle 3"/>
          <p:cNvSpPr/>
          <p:nvPr/>
        </p:nvSpPr>
        <p:spPr>
          <a:xfrm>
            <a:off x="2579128" y="1079459"/>
            <a:ext cx="2082621" cy="707886"/>
          </a:xfrm>
          <a:prstGeom prst="rect">
            <a:avLst/>
          </a:prstGeom>
          <a:noFill/>
        </p:spPr>
        <p:txBody>
          <a:bodyPr wrap="none" lIns="91440" tIns="45720" rIns="91440" bIns="45720">
            <a:spAutoFit/>
          </a:bodyPr>
          <a:lstStyle/>
          <a:p>
            <a:pPr algn="ctr"/>
            <a:r>
              <a:rPr lang="en-GB" sz="4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entury Gothic" panose="020B0502020202020204" pitchFamily="34" charset="0"/>
              </a:rPr>
              <a:t>WEALTH</a:t>
            </a:r>
            <a:endParaRPr lang="en-GB" sz="4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0" name="Rectangle 9"/>
          <p:cNvSpPr/>
          <p:nvPr/>
        </p:nvSpPr>
        <p:spPr>
          <a:xfrm>
            <a:off x="7142634" y="1153880"/>
            <a:ext cx="4559261" cy="707886"/>
          </a:xfrm>
          <a:prstGeom prst="rect">
            <a:avLst/>
          </a:prstGeom>
          <a:noFill/>
        </p:spPr>
        <p:txBody>
          <a:bodyPr wrap="none" lIns="91440" tIns="45720" rIns="91440" bIns="45720">
            <a:spAutoFit/>
          </a:bodyPr>
          <a:lstStyle/>
          <a:p>
            <a:pPr algn="ctr"/>
            <a:r>
              <a:rPr lang="en-GB" sz="4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entury Gothic" panose="020B0502020202020204" pitchFamily="34" charset="0"/>
              </a:rPr>
              <a:t>LIGHT AND MUSIC</a:t>
            </a:r>
            <a:endParaRPr lang="en-GB" sz="4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9" name="TextBox 8">
            <a:extLst>
              <a:ext uri="{FF2B5EF4-FFF2-40B4-BE49-F238E27FC236}">
                <a16:creationId xmlns:a16="http://schemas.microsoft.com/office/drawing/2014/main" xmlns="" id="{0515BF4A-24D6-47E2-B94F-DB956C2991D8}"/>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Link to Context</a:t>
            </a:r>
          </a:p>
        </p:txBody>
      </p:sp>
    </p:spTree>
    <p:extLst>
      <p:ext uri="{BB962C8B-B14F-4D97-AF65-F5344CB8AC3E}">
        <p14:creationId xmlns:p14="http://schemas.microsoft.com/office/powerpoint/2010/main" val="2444869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TO FINISH</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7" name="Rectangle 6"/>
          <p:cNvSpPr/>
          <p:nvPr/>
        </p:nvSpPr>
        <p:spPr>
          <a:xfrm>
            <a:off x="707887" y="923950"/>
            <a:ext cx="11346738" cy="1329853"/>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latin typeface="Century Gothic" panose="020B0502020202020204" pitchFamily="34" charset="0"/>
              </a:rPr>
              <a:t>Below are a selection of themes that appear in ‘A Christmas Carol’. Consider the themes that have already appeared in the novel. Choose ONE theme. </a:t>
            </a:r>
            <a:r>
              <a:rPr lang="en-GB" dirty="0" smtClean="0">
                <a:latin typeface="Century Gothic" panose="020B0502020202020204" pitchFamily="34" charset="0"/>
              </a:rPr>
              <a:t>Design a poster about the theme you </a:t>
            </a:r>
            <a:r>
              <a:rPr lang="en-GB" smtClean="0">
                <a:latin typeface="Century Gothic" panose="020B0502020202020204" pitchFamily="34" charset="0"/>
              </a:rPr>
              <a:t>have chosen.</a:t>
            </a:r>
            <a:endParaRPr lang="en-GB" dirty="0">
              <a:latin typeface="Century Gothic" panose="020B0502020202020204" pitchFamily="34" charset="0"/>
            </a:endParaRPr>
          </a:p>
        </p:txBody>
      </p:sp>
      <p:sp>
        <p:nvSpPr>
          <p:cNvPr id="9" name="Rectangle 8"/>
          <p:cNvSpPr/>
          <p:nvPr/>
        </p:nvSpPr>
        <p:spPr>
          <a:xfrm>
            <a:off x="851059" y="2537669"/>
            <a:ext cx="2646687" cy="1323439"/>
          </a:xfrm>
          <a:prstGeom prst="rect">
            <a:avLst/>
          </a:prstGeom>
          <a:ln>
            <a:solidFill>
              <a:srgbClr val="00B0F0"/>
            </a:solidFill>
          </a:ln>
          <a:effectLst>
            <a:glow rad="139700">
              <a:schemeClr val="accent1">
                <a:satMod val="175000"/>
                <a:alpha val="40000"/>
              </a:schemeClr>
            </a:glow>
          </a:effectLst>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en-US" sz="4000" b="1" dirty="0">
                <a:ln w="22225">
                  <a:solidFill>
                    <a:schemeClr val="accent2"/>
                  </a:solidFill>
                  <a:prstDash val="solid"/>
                </a:ln>
                <a:solidFill>
                  <a:schemeClr val="accent2">
                    <a:lumMod val="40000"/>
                    <a:lumOff val="60000"/>
                  </a:schemeClr>
                </a:solidFill>
              </a:rPr>
              <a:t>Importance</a:t>
            </a:r>
          </a:p>
          <a:p>
            <a:pPr algn="ctr"/>
            <a:r>
              <a:rPr lang="en-US" sz="4000" b="1" dirty="0">
                <a:ln w="22225">
                  <a:solidFill>
                    <a:schemeClr val="accent2"/>
                  </a:solidFill>
                  <a:prstDash val="solid"/>
                </a:ln>
                <a:solidFill>
                  <a:schemeClr val="accent2">
                    <a:lumMod val="40000"/>
                    <a:lumOff val="60000"/>
                  </a:schemeClr>
                </a:solidFill>
              </a:rPr>
              <a:t>of family</a:t>
            </a:r>
            <a:endParaRPr lang="en-US" sz="4000" b="1" cap="none" spc="0" dirty="0">
              <a:ln w="22225">
                <a:solidFill>
                  <a:schemeClr val="accent2"/>
                </a:solidFill>
                <a:prstDash val="solid"/>
              </a:ln>
              <a:solidFill>
                <a:schemeClr val="accent2">
                  <a:lumMod val="40000"/>
                  <a:lumOff val="60000"/>
                </a:schemeClr>
              </a:solidFill>
              <a:effectLst/>
            </a:endParaRPr>
          </a:p>
        </p:txBody>
      </p:sp>
      <p:sp>
        <p:nvSpPr>
          <p:cNvPr id="11" name="Rectangle 10"/>
          <p:cNvSpPr/>
          <p:nvPr/>
        </p:nvSpPr>
        <p:spPr>
          <a:xfrm>
            <a:off x="3698403" y="2861806"/>
            <a:ext cx="2032992" cy="707886"/>
          </a:xfrm>
          <a:prstGeom prst="rect">
            <a:avLst/>
          </a:prstGeom>
          <a:solidFill>
            <a:schemeClr val="bg1"/>
          </a:solidFill>
          <a:ln>
            <a:solidFill>
              <a:srgbClr val="FF0000"/>
            </a:solidFill>
          </a:ln>
          <a:effectLst>
            <a:glow rad="101600">
              <a:schemeClr val="accent2">
                <a:satMod val="175000"/>
                <a:alpha val="40000"/>
              </a:schemeClr>
            </a:glow>
          </a:effectLst>
        </p:spPr>
        <p:txBody>
          <a:bodyPr wrap="none" lIns="91440" tIns="45720" rIns="91440" bIns="45720">
            <a:spAutoFit/>
          </a:bodyPr>
          <a:lstStyle/>
          <a:p>
            <a:pPr algn="ctr"/>
            <a:r>
              <a:rPr lang="en-US" sz="4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Isolation</a:t>
            </a:r>
          </a:p>
        </p:txBody>
      </p:sp>
      <p:sp>
        <p:nvSpPr>
          <p:cNvPr id="12" name="Rectangle 11"/>
          <p:cNvSpPr/>
          <p:nvPr/>
        </p:nvSpPr>
        <p:spPr>
          <a:xfrm>
            <a:off x="6006919" y="2625355"/>
            <a:ext cx="3521220" cy="1323439"/>
          </a:xfrm>
          <a:prstGeom prst="rect">
            <a:avLst/>
          </a:prstGeom>
          <a:ln>
            <a:solidFill>
              <a:srgbClr val="00B050"/>
            </a:solidFill>
          </a:ln>
          <a:effectLst>
            <a:glow rad="228600">
              <a:schemeClr val="accent6">
                <a:satMod val="175000"/>
                <a:alpha val="40000"/>
              </a:schemeClr>
            </a:glow>
          </a:effectLst>
        </p:spPr>
        <p:style>
          <a:lnRef idx="2">
            <a:schemeClr val="dk1"/>
          </a:lnRef>
          <a:fillRef idx="1">
            <a:schemeClr val="lt1"/>
          </a:fillRef>
          <a:effectRef idx="0">
            <a:schemeClr val="dk1"/>
          </a:effectRef>
          <a:fontRef idx="minor">
            <a:schemeClr val="dk1"/>
          </a:fontRef>
        </p:style>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000" b="1" cap="none" spc="0" dirty="0">
                <a:ln/>
                <a:solidFill>
                  <a:schemeClr val="accent4"/>
                </a:solidFill>
                <a:effectLst/>
              </a:rPr>
              <a:t>Compassion</a:t>
            </a:r>
          </a:p>
          <a:p>
            <a:pPr algn="ctr"/>
            <a:r>
              <a:rPr lang="en-US" sz="4000" b="1" dirty="0">
                <a:ln/>
                <a:solidFill>
                  <a:schemeClr val="accent4"/>
                </a:solidFill>
              </a:rPr>
              <a:t>and forgiveness</a:t>
            </a:r>
            <a:endParaRPr lang="en-US" sz="4000" b="1" cap="none" spc="0" dirty="0">
              <a:ln/>
              <a:solidFill>
                <a:schemeClr val="accent4"/>
              </a:solidFill>
              <a:effectLst/>
            </a:endParaRPr>
          </a:p>
        </p:txBody>
      </p:sp>
      <p:sp>
        <p:nvSpPr>
          <p:cNvPr id="13" name="Rectangle 12"/>
          <p:cNvSpPr/>
          <p:nvPr/>
        </p:nvSpPr>
        <p:spPr>
          <a:xfrm>
            <a:off x="9761370" y="2625355"/>
            <a:ext cx="2293255" cy="1323439"/>
          </a:xfrm>
          <a:prstGeom prst="rect">
            <a:avLst/>
          </a:prstGeom>
          <a:solidFill>
            <a:schemeClr val="bg1"/>
          </a:solidFill>
          <a:ln>
            <a:solidFill>
              <a:srgbClr val="FFC000"/>
            </a:solidFill>
          </a:ln>
          <a:effectLst>
            <a:glow rad="228600">
              <a:schemeClr val="accent4">
                <a:satMod val="175000"/>
                <a:alpha val="40000"/>
              </a:schemeClr>
            </a:glow>
          </a:effectLst>
        </p:spPr>
        <p:txBody>
          <a:bodyPr wrap="none" lIns="91440" tIns="45720" rIns="91440" bIns="45720">
            <a:spAutoFit/>
          </a:bodyPr>
          <a:lstStyle/>
          <a:p>
            <a:pPr algn="ctr"/>
            <a:r>
              <a:rPr lang="en-US" sz="4000" b="1" cap="none" spc="0" dirty="0">
                <a:ln w="6600">
                  <a:solidFill>
                    <a:schemeClr val="accent2"/>
                  </a:solidFill>
                  <a:prstDash val="solid"/>
                </a:ln>
                <a:solidFill>
                  <a:srgbClr val="FFFFFF"/>
                </a:solidFill>
                <a:effectLst>
                  <a:outerShdw dist="38100" dir="2700000" algn="tl" rotWithShape="0">
                    <a:schemeClr val="accent2"/>
                  </a:outerShdw>
                </a:effectLst>
              </a:rPr>
              <a:t>Power of</a:t>
            </a:r>
          </a:p>
          <a:p>
            <a:pPr algn="ctr"/>
            <a:r>
              <a:rPr lang="en-US" sz="4000" b="1" dirty="0">
                <a:ln w="6600">
                  <a:solidFill>
                    <a:schemeClr val="accent2"/>
                  </a:solidFill>
                  <a:prstDash val="solid"/>
                </a:ln>
                <a:solidFill>
                  <a:srgbClr val="FFFFFF"/>
                </a:solidFill>
                <a:effectLst>
                  <a:outerShdw dist="38100" dir="2700000" algn="tl" rotWithShape="0">
                    <a:schemeClr val="accent2"/>
                  </a:outerShdw>
                </a:effectLst>
              </a:rPr>
              <a:t>Christmas</a:t>
            </a:r>
            <a:endParaRPr lang="en-US" sz="40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14" name="Folded Corner 13"/>
          <p:cNvSpPr/>
          <p:nvPr/>
        </p:nvSpPr>
        <p:spPr>
          <a:xfrm rot="166294">
            <a:off x="3820462" y="4022031"/>
            <a:ext cx="1889630" cy="1969343"/>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rPr>
              <a:t>Eg. Scrooge continually isolates himself from society. A quotation to prove this is ‘…’</a:t>
            </a:r>
          </a:p>
        </p:txBody>
      </p:sp>
      <p:sp>
        <p:nvSpPr>
          <p:cNvPr id="16" name="Folded Corner 15"/>
          <p:cNvSpPr/>
          <p:nvPr/>
        </p:nvSpPr>
        <p:spPr>
          <a:xfrm rot="166294">
            <a:off x="1225234" y="4027791"/>
            <a:ext cx="1889630" cy="1969343"/>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rPr>
              <a:t>Eg. The importance of family is presented through…</a:t>
            </a:r>
          </a:p>
        </p:txBody>
      </p:sp>
      <p:sp>
        <p:nvSpPr>
          <p:cNvPr id="17" name="Folded Corner 16"/>
          <p:cNvSpPr/>
          <p:nvPr/>
        </p:nvSpPr>
        <p:spPr>
          <a:xfrm rot="166294">
            <a:off x="6826038" y="4129924"/>
            <a:ext cx="1889630" cy="1969343"/>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rPr>
              <a:t>Eg. Compassion and forgiveness is seen in…</a:t>
            </a:r>
          </a:p>
        </p:txBody>
      </p:sp>
      <p:sp>
        <p:nvSpPr>
          <p:cNvPr id="18" name="Folded Corner 17"/>
          <p:cNvSpPr/>
          <p:nvPr/>
        </p:nvSpPr>
        <p:spPr>
          <a:xfrm rot="166294">
            <a:off x="9973359" y="4204779"/>
            <a:ext cx="1889630" cy="1969343"/>
          </a:xfrm>
          <a:prstGeom prst="foldedCorne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ln w="0"/>
                <a:solidFill>
                  <a:schemeClr val="tx1"/>
                </a:solidFill>
                <a:effectLst>
                  <a:outerShdw blurRad="38100" dist="19050" dir="2700000" algn="tl" rotWithShape="0">
                    <a:schemeClr val="dk1">
                      <a:alpha val="40000"/>
                    </a:schemeClr>
                  </a:outerShdw>
                </a:effectLst>
                <a:latin typeface="Century Gothic" panose="020B0502020202020204" pitchFamily="34" charset="0"/>
              </a:rPr>
              <a:t>Eg. The ‘Power of Christmas’ is clearly evident when…</a:t>
            </a:r>
          </a:p>
        </p:txBody>
      </p:sp>
      <p:sp>
        <p:nvSpPr>
          <p:cNvPr id="4" name="TextBox 3">
            <a:extLst>
              <a:ext uri="{FF2B5EF4-FFF2-40B4-BE49-F238E27FC236}">
                <a16:creationId xmlns:a16="http://schemas.microsoft.com/office/drawing/2014/main" xmlns="" id="{33D00712-0353-47F4-AD66-971AEF9DD746}"/>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Tree>
    <p:extLst>
      <p:ext uri="{BB962C8B-B14F-4D97-AF65-F5344CB8AC3E}">
        <p14:creationId xmlns:p14="http://schemas.microsoft.com/office/powerpoint/2010/main" val="3251584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5936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1016</Words>
  <Application>Microsoft Office PowerPoint</Application>
  <PresentationFormat>Custom</PresentationFormat>
  <Paragraphs>128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sso</vt:lpstr>
      <vt:lpstr>sso</vt:lpstr>
      <vt:lpstr>sso</vt:lpstr>
      <vt:lpstr>sso</vt:lpstr>
      <vt:lpstr>sso</vt:lpstr>
      <vt:lpstr>sso</vt:lpstr>
      <vt:lpstr>sso</vt:lpstr>
      <vt:lpstr>sso</vt:lpstr>
      <vt:lpstr>sso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sso</dc:title>
  <dc:creator>Stuart Pryke</dc:creator>
  <cp:lastModifiedBy>L Busk</cp:lastModifiedBy>
  <cp:revision>29</cp:revision>
  <dcterms:created xsi:type="dcterms:W3CDTF">2017-08-19T18:30:15Z</dcterms:created>
  <dcterms:modified xsi:type="dcterms:W3CDTF">2020-12-04T15:00:56Z</dcterms:modified>
</cp:coreProperties>
</file>