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5" r:id="rId2"/>
    <p:sldId id="266" r:id="rId3"/>
    <p:sldId id="425" r:id="rId4"/>
    <p:sldId id="337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444BE-2D30-4DD4-8768-193EB59B851E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CE66C-3970-494C-A048-7E121476C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37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zeitgeist</a:t>
            </a:r>
          </a:p>
          <a:p>
            <a:r>
              <a:rPr lang="en-GB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noun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defining spirit or mood of a particular period of history as shown by the ideas and beliefs of the time.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630CC-980E-4F6E-BDE4-BA4BA8B0D16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782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cdfdac529_0_5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Can be printed out to keep in books.</a:t>
            </a:r>
            <a:endParaRPr/>
          </a:p>
        </p:txBody>
      </p:sp>
      <p:sp>
        <p:nvSpPr>
          <p:cNvPr id="245" name="Google Shape;245;g2cdfdac52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609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Collins classic books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630CC-980E-4F6E-BDE4-BA4BA8B0D16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2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D012-550D-4786-AD21-B79D7AFD7150}" type="datetimeFigureOut">
              <a:rPr lang="en-GB" smtClean="0"/>
              <a:t>22/10/2020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B5F7-638A-4D37-9BAB-2CF379F676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08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D012-550D-4786-AD21-B79D7AFD7150}" type="datetimeFigureOut">
              <a:rPr lang="en-GB" smtClean="0"/>
              <a:t>22/10/2020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B5F7-638A-4D37-9BAB-2CF379F676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62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D012-550D-4786-AD21-B79D7AFD7150}" type="datetimeFigureOut">
              <a:rPr lang="en-GB" smtClean="0"/>
              <a:t>22/10/2020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B5F7-638A-4D37-9BAB-2CF379F676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711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F0C22-1A8B-4B96-BC54-3AEEA4B53B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9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D012-550D-4786-AD21-B79D7AFD7150}" type="datetimeFigureOut">
              <a:rPr lang="en-GB" smtClean="0"/>
              <a:t>22/10/2020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B5F7-638A-4D37-9BAB-2CF379F676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80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D012-550D-4786-AD21-B79D7AFD7150}" type="datetimeFigureOut">
              <a:rPr lang="en-GB" smtClean="0"/>
              <a:t>22/10/2020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B5F7-638A-4D37-9BAB-2CF379F676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2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D012-550D-4786-AD21-B79D7AFD7150}" type="datetimeFigureOut">
              <a:rPr lang="en-GB" smtClean="0"/>
              <a:t>22/10/2020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B5F7-638A-4D37-9BAB-2CF379F676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82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D012-550D-4786-AD21-B79D7AFD7150}" type="datetimeFigureOut">
              <a:rPr lang="en-GB" smtClean="0"/>
              <a:t>22/10/2020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B5F7-638A-4D37-9BAB-2CF379F676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46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D012-550D-4786-AD21-B79D7AFD7150}" type="datetimeFigureOut">
              <a:rPr lang="en-GB" smtClean="0"/>
              <a:t>22/10/2020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B5F7-638A-4D37-9BAB-2CF379F676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70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D012-550D-4786-AD21-B79D7AFD7150}" type="datetimeFigureOut">
              <a:rPr lang="en-GB" smtClean="0"/>
              <a:t>22/10/2020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B5F7-638A-4D37-9BAB-2CF379F676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1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D012-550D-4786-AD21-B79D7AFD7150}" type="datetimeFigureOut">
              <a:rPr lang="en-GB" smtClean="0"/>
              <a:t>22/10/2020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B5F7-638A-4D37-9BAB-2CF379F676E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551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D012-550D-4786-AD21-B79D7AFD7150}" type="datetimeFigureOut">
              <a:rPr lang="en-GB" smtClean="0"/>
              <a:t>22/10/2020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9B5F7-638A-4D37-9BAB-2CF379F676E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46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3C9B5F7-638A-4D37-9BAB-2CF379F676E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BECD012-550D-4786-AD21-B79D7AFD7150}" type="datetimeFigureOut">
              <a:rPr lang="en-GB" smtClean="0"/>
              <a:t>22/10/2020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59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620688"/>
            <a:ext cx="8229600" cy="648072"/>
          </a:xfrm>
          <a:noFill/>
        </p:spPr>
        <p:txBody>
          <a:bodyPr>
            <a:noAutofit/>
          </a:bodyPr>
          <a:lstStyle/>
          <a:p>
            <a:r>
              <a:rPr lang="en-GB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 Christmas Carol</a:t>
            </a:r>
            <a:br>
              <a:rPr lang="en-GB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</a:br>
            <a:endParaRPr lang="en-US" sz="5400" i="1" dirty="0">
              <a:solidFill>
                <a:schemeClr val="tx1"/>
              </a:solidFill>
            </a:endParaRPr>
          </a:p>
        </p:txBody>
      </p:sp>
      <p:sp>
        <p:nvSpPr>
          <p:cNvPr id="2979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03513" y="980728"/>
            <a:ext cx="8208912" cy="2736304"/>
          </a:xfrm>
          <a:noFill/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500" b="1" dirty="0">
              <a:latin typeface="Trebuchet MS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GB" sz="39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The Clerk (Bob) &amp; The Nephew (Fred)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LO: To understand why Dickens introduces Fred as a contrast to Scrooge.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ST: I can explore the juxtaposition of characters.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GB" sz="4000" b="1" dirty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GB" sz="4000" b="1" dirty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0943" t="10190" r="25112" b="8287"/>
          <a:stretch/>
        </p:blipFill>
        <p:spPr>
          <a:xfrm>
            <a:off x="3071664" y="3861048"/>
            <a:ext cx="2242644" cy="23401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861048"/>
            <a:ext cx="2050648" cy="23401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Google Shape;138;p26"/>
          <p:cNvSpPr txBox="1"/>
          <p:nvPr/>
        </p:nvSpPr>
        <p:spPr>
          <a:xfrm>
            <a:off x="1524000" y="6271500"/>
            <a:ext cx="8924100" cy="5865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b="1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rPr>
              <a:t>Key words:  </a:t>
            </a:r>
            <a:r>
              <a:rPr lang="en-GB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rPr>
              <a:t>Parable       Preface     Semantic field      Gothic 	   Morality     Colloquial  Symbolism   Simile    Impression    Pathetic Fallacy 	Zeitgeist	 Echo	Juxtaposition	   Antithesis</a:t>
            </a:r>
            <a:endParaRPr>
              <a:solidFill>
                <a:srgbClr val="2F2B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2807755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868" y="0"/>
            <a:ext cx="8229600" cy="1143000"/>
          </a:xfrm>
        </p:spPr>
        <p:txBody>
          <a:bodyPr/>
          <a:lstStyle/>
          <a:p>
            <a:r>
              <a:rPr lang="en-GB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Starter: Textual Analysis – on your handout answer the three questions.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324543"/>
            <a:ext cx="8229600" cy="2404864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b="1" dirty="0"/>
              <a:t>“The door of Scrooge's counting-house was open that he might keep his eye upon his clerk, who in a dismal little cell beyond, a sort of tank, was copying letters. Scrooge had a very small fire, but the clerk's fire was so very much smaller that it looked like one coal. But he couldn't replenish it, for Scrooge kept the coal-box in his own room…”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3552" y="3913092"/>
            <a:ext cx="7128792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  <a:latin typeface="Calibri"/>
              </a:rPr>
              <a:t>1. </a:t>
            </a:r>
            <a:r>
              <a:rPr lang="en-GB" sz="2400" dirty="0">
                <a:solidFill>
                  <a:srgbClr val="2F2B20"/>
                </a:solidFill>
                <a:latin typeface="Calibri"/>
              </a:rPr>
              <a:t>What do we learn about the relationship between Scrooge and his clerk (Bob Cratchit)?</a:t>
            </a:r>
            <a:endParaRPr lang="en-GB" dirty="0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6644" y="4744089"/>
            <a:ext cx="7128792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  <a:latin typeface="Calibri"/>
              </a:rPr>
              <a:t>2. </a:t>
            </a:r>
            <a:r>
              <a:rPr lang="en-GB" sz="2400" dirty="0">
                <a:solidFill>
                  <a:srgbClr val="2F2B20"/>
                </a:solidFill>
                <a:latin typeface="Calibri"/>
              </a:rPr>
              <a:t>What do we learn about their social positions?</a:t>
            </a:r>
            <a:endParaRPr lang="en-GB" dirty="0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7000" y="5205754"/>
            <a:ext cx="7128792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  <a:latin typeface="Calibri"/>
              </a:rPr>
              <a:t>3. </a:t>
            </a:r>
            <a:r>
              <a:rPr lang="en-GB" sz="2400" dirty="0">
                <a:solidFill>
                  <a:srgbClr val="2F2B20"/>
                </a:solidFill>
                <a:latin typeface="Calibri"/>
              </a:rPr>
              <a:t>Why make reference to fire? Can this be related back to last lesson’s extracts?</a:t>
            </a:r>
            <a:endParaRPr lang="en-GB" dirty="0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7" name="Google Shape;138;p26"/>
          <p:cNvSpPr txBox="1"/>
          <p:nvPr/>
        </p:nvSpPr>
        <p:spPr>
          <a:xfrm>
            <a:off x="1524000" y="6271500"/>
            <a:ext cx="8924100" cy="5865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b="1" dirty="0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rPr>
              <a:t>Key words:  </a:t>
            </a:r>
            <a:r>
              <a:rPr lang="en-GB" dirty="0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rPr>
              <a:t>Parable       Preface     Semantic field      Gothic 	   Morality     Colloquial  Symbolism   Simile    Impression    Pathetic Fallacy 	Zeitgeist	 Echo	Juxtaposition	   Antithesis</a:t>
            </a:r>
            <a:endParaRPr dirty="0">
              <a:solidFill>
                <a:srgbClr val="2F2B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671163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2"/>
          <p:cNvSpPr txBox="1">
            <a:spLocks noGrp="1"/>
          </p:cNvSpPr>
          <p:nvPr>
            <p:ph type="title"/>
          </p:nvPr>
        </p:nvSpPr>
        <p:spPr>
          <a:xfrm>
            <a:off x="1603425" y="116632"/>
            <a:ext cx="8028384" cy="595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lt1"/>
              </a:buClr>
              <a:buSzPts val="3959"/>
            </a:pPr>
            <a:r>
              <a:rPr lang="en-GB" sz="3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How do I analyse for higher grades?</a:t>
            </a:r>
            <a:endParaRPr sz="3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42"/>
          <p:cNvSpPr txBox="1">
            <a:spLocks noGrp="1"/>
          </p:cNvSpPr>
          <p:nvPr>
            <p:ph type="body" idx="1"/>
          </p:nvPr>
        </p:nvSpPr>
        <p:spPr>
          <a:xfrm>
            <a:off x="1603426" y="836713"/>
            <a:ext cx="8381007" cy="4882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indent="-310515">
              <a:lnSpc>
                <a:spcPct val="80000"/>
              </a:lnSpc>
              <a:spcBef>
                <a:spcPts val="0"/>
              </a:spcBef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GB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Who is the author and what is their viewpoint or bias?</a:t>
            </a:r>
            <a:endParaRPr sz="2400" dirty="0"/>
          </a:p>
          <a:p>
            <a:pPr indent="-310515">
              <a:lnSpc>
                <a:spcPct val="80000"/>
              </a:lnSpc>
              <a:spcBef>
                <a:spcPts val="462"/>
              </a:spcBef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GB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Who is the audience and how does that influence the way information is presented?</a:t>
            </a:r>
            <a:endParaRPr sz="2400" dirty="0"/>
          </a:p>
          <a:p>
            <a:pPr indent="-310515">
              <a:lnSpc>
                <a:spcPct val="80000"/>
              </a:lnSpc>
              <a:spcBef>
                <a:spcPts val="462"/>
              </a:spcBef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GB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is the main message of the text?</a:t>
            </a:r>
            <a:endParaRPr sz="2400" dirty="0"/>
          </a:p>
          <a:p>
            <a:pPr indent="-310515">
              <a:lnSpc>
                <a:spcPct val="80000"/>
              </a:lnSpc>
              <a:spcBef>
                <a:spcPts val="462"/>
              </a:spcBef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GB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evidence has been used to support this main message?</a:t>
            </a:r>
            <a:endParaRPr sz="2400" dirty="0"/>
          </a:p>
          <a:p>
            <a:pPr indent="-310515">
              <a:lnSpc>
                <a:spcPct val="80000"/>
              </a:lnSpc>
              <a:spcBef>
                <a:spcPts val="462"/>
              </a:spcBef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GB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Are there any counter-arguments? 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evidence to provide a different viewpoint.</a:t>
            </a:r>
            <a:endParaRPr sz="2400" dirty="0"/>
          </a:p>
          <a:p>
            <a:pPr indent="-310515">
              <a:lnSpc>
                <a:spcPct val="80000"/>
              </a:lnSpc>
              <a:spcBef>
                <a:spcPts val="462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to distinguish between description (re-telling the story!) and analysis (judging why something happened)</a:t>
            </a:r>
            <a:endParaRPr sz="2400" dirty="0"/>
          </a:p>
          <a:p>
            <a:pPr indent="-310515">
              <a:lnSpc>
                <a:spcPct val="80000"/>
              </a:lnSpc>
              <a:spcBef>
                <a:spcPts val="462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2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 your evidence 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explain </a:t>
            </a:r>
            <a:r>
              <a:rPr lang="en-GB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GB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why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your evidence supports your point. Interpretation is an important part of analysis, and you should not just rely on the evidence ‘speaking for itself’.</a:t>
            </a:r>
            <a:endParaRPr sz="2400" dirty="0"/>
          </a:p>
          <a:p>
            <a:pPr indent="-310515">
              <a:lnSpc>
                <a:spcPct val="80000"/>
              </a:lnSpc>
              <a:spcBef>
                <a:spcPts val="462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2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specific 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don’t make general comments. Stick to precise examples.</a:t>
            </a:r>
            <a:endParaRPr sz="2400" dirty="0"/>
          </a:p>
          <a:p>
            <a:pPr indent="-310515">
              <a:lnSpc>
                <a:spcPct val="80000"/>
              </a:lnSpc>
              <a:spcBef>
                <a:spcPts val="462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2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counter-arguments to your advantage 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it will strengthen your argument to include an opposing viewpoint and explain why it is not as convincing as your own line of reasoning.</a:t>
            </a:r>
            <a:endParaRPr sz="2400" dirty="0"/>
          </a:p>
          <a:p>
            <a:pPr indent="-342900">
              <a:lnSpc>
                <a:spcPct val="80000"/>
              </a:lnSpc>
              <a:spcBef>
                <a:spcPts val="352"/>
              </a:spcBef>
              <a:buClr>
                <a:schemeClr val="dk1"/>
              </a:buClr>
              <a:buSzPts val="1760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38;p26"/>
          <p:cNvSpPr txBox="1"/>
          <p:nvPr/>
        </p:nvSpPr>
        <p:spPr>
          <a:xfrm rot="16200000">
            <a:off x="6877675" y="3174380"/>
            <a:ext cx="6935260" cy="5865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b="1" dirty="0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rPr>
              <a:t>Key words:  </a:t>
            </a:r>
            <a:r>
              <a:rPr lang="en-GB" sz="1200" dirty="0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rPr>
              <a:t>Parable       Preface     Semantic field      Gothic 	   Morality     Colloquial  Symbolism   Simile    Impression    Pathetic Fallacy 	Zeitgeist	 Echo	Juxtaposition	   Antithesis</a:t>
            </a:r>
            <a:endParaRPr sz="1200" dirty="0">
              <a:solidFill>
                <a:srgbClr val="2F2B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533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Let’s read up to page 12. As we read pay particular attention to the new characters.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31" y="1700809"/>
            <a:ext cx="8098981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38;p26"/>
          <p:cNvSpPr txBox="1"/>
          <p:nvPr/>
        </p:nvSpPr>
        <p:spPr>
          <a:xfrm>
            <a:off x="1524000" y="6271500"/>
            <a:ext cx="8924100" cy="5865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b="1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rPr>
              <a:t>Key words:  </a:t>
            </a:r>
            <a:r>
              <a:rPr lang="en-GB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rPr>
              <a:t>Parable       Preface     Semantic field      Gothic 	   Morality     Colloquial  Symbolism   Simile    Impression    Pathetic Fallacy 	Zeitgeist	 Echo	Juxtaposition	   Antithesis</a:t>
            </a:r>
            <a:endParaRPr>
              <a:solidFill>
                <a:srgbClr val="2F2B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312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620000" cy="778098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Task: Comparative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196752"/>
            <a:ext cx="8229600" cy="936104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GB" sz="2800" dirty="0"/>
              <a:t>Complete a comparative table in your exercise book, in which you compare Scrooge, Fred and Bob. Write in sentences and add quotations.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703512" y="2204865"/>
          <a:ext cx="8256240" cy="294191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52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2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2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34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Scrooge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Fred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6096">
                <a:tc>
                  <a:txBody>
                    <a:bodyPr/>
                    <a:lstStyle/>
                    <a:p>
                      <a:pPr algn="just"/>
                      <a:r>
                        <a:rPr lang="en-GB" b="1" dirty="0"/>
                        <a:t>Scrooge is cynical about Christmas and other people: “Bah Humbug!”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b="1" dirty="0"/>
                        <a:t>Bob is similar to Fred in his Christmas</a:t>
                      </a:r>
                      <a:r>
                        <a:rPr lang="en-GB" b="1" baseline="0" dirty="0"/>
                        <a:t> spirit, and refuses to be completely oppressed by Scrooge: “The clerk in the tank involuntarily applauded.”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b="1" dirty="0"/>
                        <a:t>Fred contrasts Scrooge as he loves</a:t>
                      </a:r>
                      <a:r>
                        <a:rPr lang="en-GB" b="1" baseline="0" dirty="0"/>
                        <a:t> Christmas, God and even his uncle: “A merry Christmas, uncle! God save you!”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6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7176120" y="4651145"/>
            <a:ext cx="3168352" cy="11521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2F2B20"/>
                </a:solidFill>
                <a:latin typeface="Calibri"/>
              </a:rPr>
              <a:t>How does Fred transform the atmosphere?</a:t>
            </a:r>
          </a:p>
        </p:txBody>
      </p:sp>
      <p:sp>
        <p:nvSpPr>
          <p:cNvPr id="8" name="Google Shape;138;p26"/>
          <p:cNvSpPr txBox="1"/>
          <p:nvPr/>
        </p:nvSpPr>
        <p:spPr>
          <a:xfrm>
            <a:off x="1524000" y="6271500"/>
            <a:ext cx="8924100" cy="5865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b="1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rPr>
              <a:t>Key words:  </a:t>
            </a:r>
            <a:r>
              <a:rPr lang="en-GB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rPr>
              <a:t>Parable       Preface     Semantic field      Gothic 	   Morality     Colloquial  Symbolism   Simile    Impression    Pathetic Fallacy 	Zeitgeist	 Echo	Juxtaposition	   Antithesis</a:t>
            </a:r>
            <a:endParaRPr>
              <a:solidFill>
                <a:srgbClr val="2F2B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65319" y="4508124"/>
            <a:ext cx="2592288" cy="1800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F2B20"/>
                </a:solidFill>
                <a:latin typeface="Calibri"/>
              </a:rPr>
              <a:t>What does the different behaviour of Scrooge and Bob Cratchit on their way home tell us about their characters?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19536" y="4651146"/>
            <a:ext cx="2304256" cy="15141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F2B20"/>
                </a:solidFill>
                <a:latin typeface="Calibri"/>
              </a:rPr>
              <a:t>How does Scrooge react to the two men asking for donations to charity?</a:t>
            </a:r>
          </a:p>
        </p:txBody>
      </p:sp>
    </p:spTree>
    <p:extLst>
      <p:ext uri="{BB962C8B-B14F-4D97-AF65-F5344CB8AC3E}">
        <p14:creationId xmlns:p14="http://schemas.microsoft.com/office/powerpoint/2010/main" val="4043147294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672</Words>
  <Application>Microsoft Office PowerPoint</Application>
  <PresentationFormat>Widescreen</PresentationFormat>
  <Paragraphs>44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</vt:lpstr>
      <vt:lpstr>Trebuchet MS</vt:lpstr>
      <vt:lpstr>Adjacency</vt:lpstr>
      <vt:lpstr>A Christmas Carol </vt:lpstr>
      <vt:lpstr>Starter: Textual Analysis – on your handout answer the three questions.</vt:lpstr>
      <vt:lpstr>How do I analyse for higher grades?</vt:lpstr>
      <vt:lpstr>Let’s read up to page 12. As we read pay particular attention to the new characters.</vt:lpstr>
      <vt:lpstr>Task: Comparative Table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Christmas Carol </dc:title>
  <dc:creator>D Weatherhead</dc:creator>
  <cp:lastModifiedBy>D Weatherhead</cp:lastModifiedBy>
  <cp:revision>1</cp:revision>
  <dcterms:created xsi:type="dcterms:W3CDTF">2020-10-22T10:25:01Z</dcterms:created>
  <dcterms:modified xsi:type="dcterms:W3CDTF">2020-10-22T10:26:42Z</dcterms:modified>
</cp:coreProperties>
</file>