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6" r:id="rId3"/>
    <p:sldId id="257" r:id="rId4"/>
    <p:sldId id="274" r:id="rId5"/>
    <p:sldId id="275" r:id="rId6"/>
    <p:sldId id="281" r:id="rId7"/>
    <p:sldId id="3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C897-3BEB-4AFC-AF88-AA0DE4219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E126B-94D8-4793-BBBA-33C02B561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F9869-B1D9-46CA-9B7E-BA177D99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7CB7-D675-4CC0-9656-022A7A83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967AE-22E5-48BF-8655-6FCD71AE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0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8219-96F3-408A-BF38-D30CB9AC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35041-12CB-4388-92C8-A71468825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85C40-8E5C-4CB3-96FC-E5C19CF5D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8B50A-3E29-4F4B-AA46-4359A641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4AC20-80CD-4E2E-A911-0340CB9F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6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F90B1-B9F6-4E58-8E9C-3001A0951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24C91-3305-4424-A0B9-2A0FD4AE2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BAE8B-C6F4-4D70-BD5D-8E896CBD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79C4-0D40-44DA-B6C8-E02B11A3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DFA31-DB6A-4FBD-B4EA-A044859E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82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B0F5-3362-48C4-A10A-24223DE05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DD397-D531-4691-9EE8-D405BCCEC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119AC-3218-4859-84FC-17FFD941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38A72-0625-4099-9E0A-0512FE3C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FF9E8-D616-4C02-AAD2-D5A43F0F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32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0A83-FC12-460D-B478-BFA69616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66C9-CCCE-446A-A246-F23EA73D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86D10-095A-46E2-9DC1-253F6E04E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AB445-5E76-4E13-8089-54191D47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A170-186E-4548-91BC-6020BEC5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59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F2C9-6E72-4DAD-AF99-6C5CB85B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63ACD-2403-4F5A-B224-5E4461FBE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02C6F-5E0C-441E-8792-5472A678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EE47D-5F94-42D8-B6F8-E5500349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7164C-651D-431B-938A-9A37DE03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6619F-BC80-41CB-BE01-BE85EAC2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6128-4787-4CC5-B554-8096CC74B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7DA21-38AE-47A3-95D0-7330B6F32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775D4-7DD7-4B24-A969-D1D4A1B0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9FB35-1FB6-45C1-B500-E28C9F73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CCEC9-950A-4668-928C-9BB434C0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49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6DEE3-B25A-4208-8EF2-BFF892E7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97588-0D19-4FA7-8D54-AA631621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C426F-FFF0-4BFE-9669-5984E88DE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4296B0-FF0C-4BC8-89D7-A685B2923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E631F-835C-427F-B02B-5F3D81EAF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FC6BBA-C519-447F-9FFF-CB0099F1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0B41E-34F4-427F-B109-8F34E48E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C8EA2-8775-433A-BFFB-24620D3D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13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F5C0-8E98-44FE-B770-2B6B56C0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D24B8-32FB-4DF9-8084-43A0EAB9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F66A9-9905-4AD0-A6B4-2BEED055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632BA-6E6D-4E05-89B9-578C1509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075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DAD8E-D5B7-4FAE-9A18-48E9C0A5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8EA52-17D4-45A3-B60E-4CAFC651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E8E19-CC14-48DA-AECF-49A82FFA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573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C615-B2C9-4462-A92E-8E4CD624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55D8C-FAD0-4B89-B6D0-43E932046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A625C-31DD-490A-AA82-968D55767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3D81F-C62C-4834-8468-BC159E14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3E7CE-B9D4-4A36-907F-798C4A22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F7FBA-61D2-436D-B975-49BF9678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3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C540E-7302-432E-A367-7874727E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E781-7E50-4F84-9054-49157824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1D110-3238-48DB-B03D-5231072B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C9E01-51EC-4F17-9F56-6580215E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0116-03B8-4B80-A312-A9FEE453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72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508E-E635-41B8-84A1-53862C7E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C48B9-CD53-49A5-A51C-D005C6D7F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208DE-B9E8-4AEE-BB67-56816BDBC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7B079-419F-4D4A-868D-09D19038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69096-710D-4018-8FBA-56983C56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8E93-8B02-4B5E-B78A-39585B31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769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D8CF-03B1-4D43-A7A8-84E97717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89374-CD42-4CEE-BC46-B1538D7C3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46D3B-52F5-4C76-88CC-CE2A1BB7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66AC-E18B-4C2C-BCF0-016C310E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74578-53DA-4D40-A514-A3216697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625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9F580-011B-4EB4-9733-D81DC8968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2F3B0-9196-468B-AB1D-5FE2C18DB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926B7-165B-48CA-8D3C-B656727A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A77E-1D90-43D1-B239-5BBC9409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32F32-9C53-4BFD-BE03-8769F021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8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E234-5B6D-4974-8E9B-2BB88AB5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93CDB-6D7B-495D-97EC-6E347C1E9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9C289-0DD6-494F-9A76-F597746C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D36E-EB20-4AB6-8A0D-5FE2775D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0B71F-EC39-4A02-B511-71B7A835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4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6D32-647C-4C7F-AAA0-C56CA99F5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1520-DC3C-4120-A0B5-DF108A185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DA607-A4B7-4459-9D3A-8728B128E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6F06C-06BC-4EAE-ADA2-7C9E2BBA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61FBA-D0E4-46D8-AE14-0AAB352D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D662E-1F93-456D-AC07-1F57BE2F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5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57414-D067-47AA-ACC0-C5C27D105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A4DEF-D750-48A0-B63A-84C88FDF1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90659-BCEF-467C-956D-90F0E0432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BB84A-078C-4998-8C5C-B72C8B48D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553F5-FFE3-4909-B9D0-C46A3BF41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D274A-8399-4254-B727-465618CF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E2175-0F48-4CE3-B42C-25B8B101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EC1A-87DE-4CFD-99B4-36611425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7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778-2CEC-4CB2-A802-C82034E2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EFED1-5BB0-4F26-B66A-1F571D1F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32BCA-CF56-4271-84AE-299F828D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855EF-BBF3-48E2-9DA6-4058FE17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9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C3E71-1645-4596-ABBB-BA42035C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534D3-5C62-496E-844E-AC5318BF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E5AA8-0A29-4002-9D5A-81FB294F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52B3-7282-4422-9157-09420BAF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5FBC-78E9-4915-B9D2-59B2BE2C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74E0A-6A9E-4A28-BC53-BCD9C6A77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7839A-2E15-4197-91AF-DDC473EDD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6A94D-643E-410C-92EE-E8928C0D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42C04-64B3-4F4C-A5C9-11DE043B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1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1D2E-D5D1-48AB-8E2A-3B5421C84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315FF-0B9A-4746-A943-2C8388E53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3BC6E-C11B-4A0F-A897-073DA42A6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184A6-E92C-473A-A3C7-EE45A12A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AB1D0-116A-4CBF-A7B6-7A52EBD7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F52D-59D5-4246-8845-EF54EB80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5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DD6825-987D-48D6-9C7D-4A2764AF7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58804-B660-42F7-95CF-D9ED374F6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77204-42A1-41FF-8FC8-5BB3A367E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E9728-8FE2-4739-848E-FD928A8BBF6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C9031-A5B7-4403-AB1D-8FAF10F45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EC14A-F61E-421E-AFEB-536FFB14A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3EDDE-FF1D-443B-A7A6-1B30E9A59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4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E1192-23F9-406D-96C3-B961CB52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30A2A-CC4C-498A-B71E-904E6E3D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6006D-3CE5-472C-A0F8-3CE9FEFF2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64BCE-409E-42CB-A9A4-9E06D38A0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83C6-761B-4942-AE98-1D784D923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1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EBE0-5D6E-4950-8D2A-DF3AA0A2E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Romeo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27E10-48D0-4629-A350-B36825510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A40B78-142A-4232-AAAC-B8E16EE66A82}"/>
              </a:ext>
            </a:extLst>
          </p:cNvPr>
          <p:cNvSpPr txBox="1"/>
          <p:nvPr/>
        </p:nvSpPr>
        <p:spPr>
          <a:xfrm>
            <a:off x="7495953" y="78828"/>
            <a:ext cx="4580433" cy="2831544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 What was Romeo saying literally, metaphorically &amp; symbolically?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can we learn about Romeo from this exchange?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kind of impression are we getting of him?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700207-B338-4D4F-BD3A-F8F38B6E4AE7}"/>
              </a:ext>
            </a:extLst>
          </p:cNvPr>
          <p:cNvSpPr txBox="1"/>
          <p:nvPr/>
        </p:nvSpPr>
        <p:spPr>
          <a:xfrm>
            <a:off x="7495953" y="3699641"/>
            <a:ext cx="4580432" cy="2831544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Prioritise: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Choose your top five quotes from the scene and explode them with: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Meaning/Effect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Exploration of the context that links &amp; why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Zooming in on a word in the quote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triplets to develop your ideas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 on context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Exploration of the connotations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91809C-5113-4880-999F-A584E6CD346E}"/>
              </a:ext>
            </a:extLst>
          </p:cNvPr>
          <p:cNvSpPr/>
          <p:nvPr/>
        </p:nvSpPr>
        <p:spPr>
          <a:xfrm>
            <a:off x="3834739" y="529542"/>
            <a:ext cx="377139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Act 1 Scene 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BENVOLIO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Then she hath sworn that she will still live chaste?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ROMEO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She hath, and in that sparing makes huge waste,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For beauty starved with her severity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Cuts beauty off from all posterity.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She is too fair, too wise, wisely too fair,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To merit bliss by making me despair: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She hath forsworn to love, and in that vow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Do I live dead that live to tell it now.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BENVOLIO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 ruled by me, forget to think of her.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ROMEO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O, teach me how I should forget to think.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BENVOLIO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By giving liberty unto thine eyes;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Examine other beauties.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ROMEO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'Tis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the way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To call hers exquisite, in question more: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These happy masks that kiss fair ladies' brows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Being black put us in mind they hide the fair;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He that is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strucken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blind cannot forget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The precious treasure of his eyesight lost: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Show me a mistress that is passing fair,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What doth her beauty serve, but as a note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Where I may read who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pass'd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that passing fair?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Farewell: thou canst not teach me to forget.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BENVOLIO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I'll pay that doctrine, or else die in debt.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Exeunt</a:t>
            </a:r>
          </a:p>
        </p:txBody>
      </p:sp>
    </p:spTree>
    <p:extLst>
      <p:ext uri="{BB962C8B-B14F-4D97-AF65-F5344CB8AC3E}">
        <p14:creationId xmlns:p14="http://schemas.microsoft.com/office/powerpoint/2010/main" val="287298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C07B94-CA34-40C4-A47A-8A6AFA0DFCE4}"/>
              </a:ext>
            </a:extLst>
          </p:cNvPr>
          <p:cNvSpPr txBox="1"/>
          <p:nvPr/>
        </p:nvSpPr>
        <p:spPr>
          <a:xfrm>
            <a:off x="269501" y="3353752"/>
            <a:ext cx="2726896" cy="2831544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Examine: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is repetition used to reinforce Romeo’s heartbreak?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realistic that he’d feel so downhearted?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700207-B338-4D4F-BD3A-F8F38B6E4AE7}"/>
              </a:ext>
            </a:extLst>
          </p:cNvPr>
          <p:cNvSpPr txBox="1"/>
          <p:nvPr/>
        </p:nvSpPr>
        <p:spPr>
          <a:xfrm>
            <a:off x="8087710" y="3699641"/>
            <a:ext cx="3988676" cy="1323439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Calibri" panose="020F0502020204030204"/>
              </a:rPr>
              <a:t>Quotations…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 3 important quotations and explain what they show about Romeo’s character and why.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9E39EE-9437-455E-ACC4-E0094EA0128E}"/>
              </a:ext>
            </a:extLst>
          </p:cNvPr>
          <p:cNvSpPr/>
          <p:nvPr/>
        </p:nvSpPr>
        <p:spPr>
          <a:xfrm>
            <a:off x="3217683" y="43458"/>
            <a:ext cx="439917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ACT 1 SCENE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MERCUTIO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Nay, gentle Romeo, we must have you dance.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ROMEO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Not I, believe me: you have dancing shoes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With nimble soles: I have a soul of lead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So stakes me to the ground I cannot move.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MERCUTIO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You are a lover; borrow Cupid's wings,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And soar with them above a common bound.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ROMEO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 am too sore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enpierced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 with his shaft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To soar with his light feathers, and so bound,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 cannot bound a pitch above dull woe: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Under love's heavy burden do I sink.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MERCUTIO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And, to sink in it, should you burden love;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Too great oppression for a tender thing.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ROMEO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Is love a tender thing? it is too rough,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Too rude, too boisterous, and it pricks like thorn.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MERCUTIO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If love be rough with you, be rough with love;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Prick love for pricking, and you beat love down.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Give me a case to put my visage in: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 visor for a visor! what care I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What curious eye doth quote deformities?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Here are the beetle brows shall blush for me.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BENVOLIO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Come, knock and enter; and no sooner in,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But every man betake him to his legs.</a:t>
            </a:r>
          </a:p>
        </p:txBody>
      </p:sp>
    </p:spTree>
    <p:extLst>
      <p:ext uri="{BB962C8B-B14F-4D97-AF65-F5344CB8AC3E}">
        <p14:creationId xmlns:p14="http://schemas.microsoft.com/office/powerpoint/2010/main" val="47564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A40B78-142A-4232-AAAC-B8E16EE66A82}"/>
              </a:ext>
            </a:extLst>
          </p:cNvPr>
          <p:cNvSpPr txBox="1"/>
          <p:nvPr/>
        </p:nvSpPr>
        <p:spPr>
          <a:xfrm>
            <a:off x="9164587" y="109606"/>
            <a:ext cx="2781557" cy="2831544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is masculinity presented in the play here? 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this suggest about Romeo’s character?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700207-B338-4D4F-BD3A-F8F38B6E4AE7}"/>
              </a:ext>
            </a:extLst>
          </p:cNvPr>
          <p:cNvSpPr txBox="1"/>
          <p:nvPr/>
        </p:nvSpPr>
        <p:spPr>
          <a:xfrm>
            <a:off x="8701590" y="3495974"/>
            <a:ext cx="3244554" cy="2862322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Prioritise: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10 quotes and rank order them in terms of showing the most love towards Juliet.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Explain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why you have rank ordered them in this way.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BEEED4-FBEB-4901-BA5F-6C1AAD944015}"/>
              </a:ext>
            </a:extLst>
          </p:cNvPr>
          <p:cNvSpPr/>
          <p:nvPr/>
        </p:nvSpPr>
        <p:spPr>
          <a:xfrm>
            <a:off x="2718061" y="-12942"/>
            <a:ext cx="35790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Act 1 Scene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O, she doth teach the torches to burn bright!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It seems she hangs upon the cheek of night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Like a rich jewel in an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Ethiope's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 ear;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Beauty too rich for use, for earth too dear!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So shows a snowy dove trooping with crows,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As yonder lady o'er her fellows shows.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The measure done, I'll watch her place of stand,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And, touching hers, make blessed my rude hand.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Did my heart love till now? forswear it, sight!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For I ne'er saw true beauty till this night.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lab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(Tybalt speaking to Capulet about Romeo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gatecrashing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sefin Slab"/>
                <a:ea typeface="+mn-ea"/>
                <a:cs typeface="+mn-cs"/>
              </a:rPr>
              <a:t> the party)…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lab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[To JULIET] If I profane with my unworthiest hand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holy shrine, the gentle fine is this: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lips, two blushing pilgrims, ready stand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smooth that rough touch with a tender kiss.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pilgrim, you do wrong your hand too much,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mannerly devotion shows in this;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saints have hands that pilgrims' hands do touch,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palm to palm is holy palmers' kiss.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not saints lips, and holy palmers too?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Ay, pilgrim, lips that they must use in prayer.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O, then, dear saint, let lips do what hands do;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pray, grant thou, lest faith turn to despair.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Saints do not move, though grant for prayers' sake.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9C1EA6-9089-49E6-BE39-04827AACF8B3}"/>
              </a:ext>
            </a:extLst>
          </p:cNvPr>
          <p:cNvSpPr/>
          <p:nvPr/>
        </p:nvSpPr>
        <p:spPr>
          <a:xfrm>
            <a:off x="5978490" y="109606"/>
            <a:ext cx="30417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move not, while my prayer's effect I take.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Thus from my lips, by yours, my sin is purged.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have my lips the sin that they have took.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 from thy lips? O trespass sweetly urged!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 me my sin again.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kiss by the book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73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A40B78-142A-4232-AAAC-B8E16EE66A82}"/>
              </a:ext>
            </a:extLst>
          </p:cNvPr>
          <p:cNvSpPr txBox="1"/>
          <p:nvPr/>
        </p:nvSpPr>
        <p:spPr>
          <a:xfrm>
            <a:off x="8143842" y="78828"/>
            <a:ext cx="3932544" cy="2800767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idea of love – how love is  shown here?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Romeo like? How do you know?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does he describe Juliet?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07B94-CA34-40C4-A47A-8A6AFA0DFCE4}"/>
              </a:ext>
            </a:extLst>
          </p:cNvPr>
          <p:cNvSpPr txBox="1"/>
          <p:nvPr/>
        </p:nvSpPr>
        <p:spPr>
          <a:xfrm>
            <a:off x="115613" y="3699641"/>
            <a:ext cx="3703611" cy="2215991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Discuss: This is an extended metaphor.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it about and how do you know?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40B812-0E58-48C0-A9E5-FB929034EC70}"/>
              </a:ext>
            </a:extLst>
          </p:cNvPr>
          <p:cNvSpPr/>
          <p:nvPr/>
        </p:nvSpPr>
        <p:spPr>
          <a:xfrm>
            <a:off x="3915266" y="109606"/>
            <a:ext cx="402210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ACT 2 SCENE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ROMEO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He jests at scars that never felt a wound.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(JULIET appears above at a window)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But, soft! what light through yonder window breaks?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It is the east, and Juliet is the sun.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Arise, fair sun, and kill the envious moon,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Who is already sick and pale with grief,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That thou her maid art far more fair than she: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Be not her maid, since she is envious;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Her vestal livery is but sick and green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And none but fools do wear it; cast it off.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It is my lady, O, it is my love!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O, that she knew she were!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She speaks yet she says nothing: what of that?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Her eye discourses; I will answer it.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 am too bold, 'tis not to me she speaks: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Two of the fairest stars in all the heaven,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Having some business, do entreat her eyes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To twinkle in their spheres till they return.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What if her eyes were there, they in her head?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The brightness of her cheek would shame those stars,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As daylight doth a lamp; her eyes in heaven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Would through the airy region stream so bright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That birds would sing and think it were not night.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See, how she leans her cheek upon her hand!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O, that I were a glove upon that hand,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That I might touch that cheek!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Ay me!</a:t>
            </a:r>
          </a:p>
        </p:txBody>
      </p:sp>
    </p:spTree>
    <p:extLst>
      <p:ext uri="{BB962C8B-B14F-4D97-AF65-F5344CB8AC3E}">
        <p14:creationId xmlns:p14="http://schemas.microsoft.com/office/powerpoint/2010/main" val="38800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613" y="985906"/>
            <a:ext cx="3714158" cy="252376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Imagine: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 Romeo and you have just heard of the death of Juliet. What would you do? Feel? Think?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07B94-CA34-40C4-A47A-8A6AFA0DFCE4}"/>
              </a:ext>
            </a:extLst>
          </p:cNvPr>
          <p:cNvSpPr txBox="1"/>
          <p:nvPr/>
        </p:nvSpPr>
        <p:spPr>
          <a:xfrm>
            <a:off x="7569514" y="3926341"/>
            <a:ext cx="3703611" cy="2554545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Criticise: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Romeo’s overhasty buying of poison.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this show about him?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DE3DB-DCDA-4BAE-AEFA-061E05DF1CBF}"/>
              </a:ext>
            </a:extLst>
          </p:cNvPr>
          <p:cNvSpPr/>
          <p:nvPr/>
        </p:nvSpPr>
        <p:spPr>
          <a:xfrm>
            <a:off x="3886032" y="0"/>
            <a:ext cx="419100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Well, Juliet, I will lie with thee to-night.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see for means: O mischief, thou art swift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enter in the thoughts of desperate men!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 remember an apothecary,–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hereabouts he dwells,–which late I noted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tatter’d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weeds, with overwhelming brows,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Culling of simples; meagre were his looks,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Sharp misery had worn him to the bones: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in his needy shop a tortoise hung,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alligator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stuff’d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other skins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ill-shaped fishes; and about his shelves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beggarly account of empty boxes,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Green earthen pots, bladders and musty seeds,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Remnants of packthread and old cakes of roses,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thinly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scatter’d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to make up a show.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Noting this penury, to myself I said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‘An if a man did need a poison now,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Whose sale is present death in Mantua,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lives a caitiff wretch would sell it him.’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O, this same thought did but forerun my need;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this same needy man must sell it me.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I remember, this should be the house.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Being holiday, the beggar’s shop is shut.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What, ho! apothecary!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 Apothecary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Apothecary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calls so loud?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ROMEO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hither, man. I see that thou art poor: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Hold, there is forty ducats: let me have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dram of poison, such soon-speeding gear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will disperse itself through all the veins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the life-weary taker may fall dead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that the trunk may be discharged of breath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violently as hasty powder fired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Doth hurry from the fatal cannon’s womb.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Apothecary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Such mortal drugs I have; but Mantua’s law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death to any he that utters them.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&amp;quo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&amp;quo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7694DF-3F1F-4638-A3A8-F16410453C13}"/>
              </a:ext>
            </a:extLst>
          </p:cNvPr>
          <p:cNvSpPr/>
          <p:nvPr/>
        </p:nvSpPr>
        <p:spPr>
          <a:xfrm>
            <a:off x="1161716" y="244592"/>
            <a:ext cx="1611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ACT 5 SCENE 1 </a:t>
            </a:r>
          </a:p>
        </p:txBody>
      </p:sp>
    </p:spTree>
    <p:extLst>
      <p:ext uri="{BB962C8B-B14F-4D97-AF65-F5344CB8AC3E}">
        <p14:creationId xmlns:p14="http://schemas.microsoft.com/office/powerpoint/2010/main" val="261646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1745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&amp;quot</vt:lpstr>
      <vt:lpstr>Arial</vt:lpstr>
      <vt:lpstr>Calibri</vt:lpstr>
      <vt:lpstr>Calibri Light</vt:lpstr>
      <vt:lpstr>helvetica neue</vt:lpstr>
      <vt:lpstr>Josefin Slab</vt:lpstr>
      <vt:lpstr>Office Theme</vt:lpstr>
      <vt:lpstr>1_Office Theme</vt:lpstr>
      <vt:lpstr>Romeo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</dc:title>
  <dc:creator>Beverley Graham</dc:creator>
  <cp:lastModifiedBy>Beverley Graham</cp:lastModifiedBy>
  <cp:revision>2</cp:revision>
  <dcterms:created xsi:type="dcterms:W3CDTF">2021-01-04T19:53:00Z</dcterms:created>
  <dcterms:modified xsi:type="dcterms:W3CDTF">2021-01-04T20:27:04Z</dcterms:modified>
</cp:coreProperties>
</file>