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2" r:id="rId2"/>
    <p:sldId id="259" r:id="rId3"/>
    <p:sldId id="260" r:id="rId4"/>
    <p:sldId id="265" r:id="rId5"/>
    <p:sldId id="2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D33B5"/>
    <a:srgbClr val="D987C7"/>
    <a:srgbClr val="99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6427F-E93B-40DE-85AB-590BAB4ECB72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1A5C-AF39-44E9-9AF2-A58F4BEBAB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29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43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1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66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19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02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38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03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35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52C47-D836-4A7D-94D8-26FCB22FC5F0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F9EA2-C88F-4B1A-AC27-2FAC2831A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88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1080" y="244993"/>
            <a:ext cx="7125705" cy="1759400"/>
          </a:xfrm>
          <a:prstGeom prst="rect">
            <a:avLst/>
          </a:prstGeom>
          <a:solidFill>
            <a:srgbClr val="D987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can you remember about Romeo and Juliet?  – Characters? Themes? Acts (what happens)? Sequence of events? Historical/social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context?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Title 12"/>
          <p:cNvSpPr txBox="1">
            <a:spLocks/>
          </p:cNvSpPr>
          <p:nvPr/>
        </p:nvSpPr>
        <p:spPr>
          <a:xfrm>
            <a:off x="457200" y="-3661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68" y="2157446"/>
            <a:ext cx="5262112" cy="2933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88" y="2636361"/>
            <a:ext cx="5262113" cy="2961413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745756" y="6104586"/>
            <a:ext cx="11446244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 Objective: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AO3: Show understanding of the relationships between texts and the contexts in which they were written.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056123" y="3111674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Thinking Task</a:t>
            </a:r>
          </a:p>
        </p:txBody>
      </p:sp>
    </p:spTree>
    <p:extLst>
      <p:ext uri="{BB962C8B-B14F-4D97-AF65-F5344CB8AC3E}">
        <p14:creationId xmlns:p14="http://schemas.microsoft.com/office/powerpoint/2010/main" val="77534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Read the keywords and match their definition: Write them in your books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Unlocking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6479" y="1283218"/>
            <a:ext cx="3506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Prologue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1542" y="5353821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Syllable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5693" y="2076926"/>
            <a:ext cx="3980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Context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3716053"/>
            <a:ext cx="3980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Stanza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2870" y="3575356"/>
            <a:ext cx="5143571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a strong, regular repeated pattern of movement or sound.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9351" y="1742869"/>
            <a:ext cx="444219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thing that forms the setting for an event, statement, or idea.</a:t>
            </a:r>
            <a:endParaRPr lang="en-GB" sz="3200" dirty="0"/>
          </a:p>
        </p:txBody>
      </p:sp>
      <p:sp>
        <p:nvSpPr>
          <p:cNvPr id="12" name="Rectangle 11"/>
          <p:cNvSpPr/>
          <p:nvPr/>
        </p:nvSpPr>
        <p:spPr>
          <a:xfrm>
            <a:off x="807720" y="2551005"/>
            <a:ext cx="651199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/>
              <a:t>a separate introductory section of a literary, dramatic, or musical work.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36330" y="5243680"/>
            <a:ext cx="5593080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 A group of lines forming the basic recurring metrical unit in a poem; a verse.</a:t>
            </a:r>
          </a:p>
        </p:txBody>
      </p:sp>
      <p:sp>
        <p:nvSpPr>
          <p:cNvPr id="3" name="Rectangle 2"/>
          <p:cNvSpPr/>
          <p:nvPr/>
        </p:nvSpPr>
        <p:spPr>
          <a:xfrm>
            <a:off x="8779510" y="3086078"/>
            <a:ext cx="3304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3600" dirty="0">
                <a:solidFill>
                  <a:prstClr val="black"/>
                </a:solidFill>
                <a:latin typeface="Candara" panose="020E0502030303020204" pitchFamily="34" charset="0"/>
              </a:rPr>
              <a:t>Rhythm/ Rhyme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0362" y="4806334"/>
            <a:ext cx="3241638" cy="1828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057939" y="3917752"/>
            <a:ext cx="3025681" cy="70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 unit of pronunciation having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3902088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Autofit/>
          </a:bodyPr>
          <a:lstStyle/>
          <a:p>
            <a:pPr algn="ctr"/>
            <a:r>
              <a:rPr lang="en-GB" sz="8800" b="1" dirty="0"/>
              <a:t>Answers!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Unlocking 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423" y="2302087"/>
            <a:ext cx="3506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Prologue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1542" y="5353821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Syllable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41400" y="1131667"/>
            <a:ext cx="3980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Context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720" y="3716053"/>
            <a:ext cx="3980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Stanza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2870" y="3575356"/>
            <a:ext cx="5143571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a strong, regular repeated pattern of movement or sound.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9351" y="1742869"/>
            <a:ext cx="444219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thing that forms the setting for an event, statement, or idea.</a:t>
            </a:r>
            <a:endParaRPr lang="en-GB" sz="3200" dirty="0"/>
          </a:p>
        </p:txBody>
      </p:sp>
      <p:sp>
        <p:nvSpPr>
          <p:cNvPr id="12" name="Rectangle 11"/>
          <p:cNvSpPr/>
          <p:nvPr/>
        </p:nvSpPr>
        <p:spPr>
          <a:xfrm>
            <a:off x="807720" y="2551005"/>
            <a:ext cx="651199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/>
              <a:t>a separate introductory section of a literary, dramatic, or musical work.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36330" y="5243680"/>
            <a:ext cx="5593080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 A group of lines forming the basic recurring metrical unit in a poem; a verse.</a:t>
            </a:r>
          </a:p>
        </p:txBody>
      </p:sp>
      <p:sp>
        <p:nvSpPr>
          <p:cNvPr id="3" name="Rectangle 2"/>
          <p:cNvSpPr/>
          <p:nvPr/>
        </p:nvSpPr>
        <p:spPr>
          <a:xfrm>
            <a:off x="8779510" y="3086078"/>
            <a:ext cx="3304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3600" dirty="0">
                <a:solidFill>
                  <a:prstClr val="black"/>
                </a:solidFill>
                <a:latin typeface="Candara" panose="020E0502030303020204" pitchFamily="34" charset="0"/>
              </a:rPr>
              <a:t>Rhythm/ Rhyme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0362" y="4806334"/>
            <a:ext cx="3241638" cy="1828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057939" y="3917752"/>
            <a:ext cx="3025681" cy="70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 unit of pronunciation having one vowel sound. </a:t>
            </a:r>
          </a:p>
        </p:txBody>
      </p:sp>
      <p:sp>
        <p:nvSpPr>
          <p:cNvPr id="4" name="Right Arrow 3"/>
          <p:cNvSpPr/>
          <p:nvPr/>
        </p:nvSpPr>
        <p:spPr>
          <a:xfrm rot="19031564">
            <a:off x="7808339" y="4722484"/>
            <a:ext cx="1669388" cy="448334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 rot="9761773">
            <a:off x="7254905" y="2551424"/>
            <a:ext cx="1095894" cy="40615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9993513">
            <a:off x="6619732" y="1549579"/>
            <a:ext cx="2477677" cy="234264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2901626">
            <a:off x="1342505" y="4720305"/>
            <a:ext cx="1221894" cy="212600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8659994">
            <a:off x="7758214" y="3848985"/>
            <a:ext cx="1523235" cy="490055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2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07887" y="1"/>
            <a:ext cx="11484113" cy="961898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What does the prologue help the audience understand about the beliefs of the characters/ world of the play?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27196" y="1077775"/>
            <a:ext cx="4825673" cy="48122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PROLOGUE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Two households, both alike in dignity,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In fair Verona, where we lay our scene,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From ancient grudge break to new mutiny,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Where civil blood makes civil hands unclean.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From forth the fatal loins of these two foes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A pair of star-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cross'd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lovers take their life;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Whole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misadventured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piteous overthrows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Do with their death bury their parents' strife.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The fearful passage of their death-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mark'd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love,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And the continuance of their parents' rage,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Which, but their children's end, nought could remove,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Is now the two hours' traffic of our stage;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The which if you with patient ears attend,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   What here shall miss, our toil shall strive to mend.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0787" y="2903152"/>
            <a:ext cx="464335" cy="230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0658" y="3213489"/>
            <a:ext cx="1014617" cy="216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7361" y="4083610"/>
            <a:ext cx="1155046" cy="276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652869" y="1459541"/>
            <a:ext cx="3580327" cy="1825377"/>
          </a:xfrm>
          <a:prstGeom prst="cloudCallout">
            <a:avLst>
              <a:gd name="adj1" fmla="val -67955"/>
              <a:gd name="adj2" fmla="val 52622"/>
            </a:avLst>
          </a:prstGeom>
          <a:solidFill>
            <a:srgbClr val="D987C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it down to fate that Romeo and Juliet end up dead or something else?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7926663" y="3782560"/>
            <a:ext cx="3306533" cy="1609859"/>
          </a:xfrm>
          <a:prstGeom prst="cloudCallout">
            <a:avLst>
              <a:gd name="adj1" fmla="val -70299"/>
              <a:gd name="adj2" fmla="val -19900"/>
            </a:avLst>
          </a:prstGeom>
          <a:solidFill>
            <a:srgbClr val="9966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most to blame for their deaths and why?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58809" y="1111682"/>
            <a:ext cx="1505080" cy="2521094"/>
          </a:xfrm>
          <a:prstGeom prst="wedgeRoundRectCallout">
            <a:avLst>
              <a:gd name="adj1" fmla="val 76179"/>
              <a:gd name="adj2" fmla="val 34107"/>
              <a:gd name="adj3" fmla="val 16667"/>
            </a:avLst>
          </a:prstGeom>
          <a:solidFill>
            <a:srgbClr val="FD33B5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does it suggest about the thoughts and feelings of the audience at the time?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07886" y="6104586"/>
            <a:ext cx="11484113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 Objectives: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AO1: Maintain a critical style and develop an informed personal response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AO3: Show understanding of the relationships between texts and the contexts in which they were written.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3075058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Mastery</a:t>
            </a:r>
          </a:p>
        </p:txBody>
      </p:sp>
    </p:spTree>
    <p:extLst>
      <p:ext uri="{BB962C8B-B14F-4D97-AF65-F5344CB8AC3E}">
        <p14:creationId xmlns:p14="http://schemas.microsoft.com/office/powerpoint/2010/main" val="198729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59" y="123167"/>
            <a:ext cx="2572145" cy="2246769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Describe the story of the prologue. </a:t>
            </a:r>
            <a:r>
              <a:rPr lang="en-GB" sz="2000" dirty="0"/>
              <a:t>What happens, what do you think and feel about being told the main events in the play and why?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40B78-142A-4232-AAAC-B8E16EE66A82}"/>
              </a:ext>
            </a:extLst>
          </p:cNvPr>
          <p:cNvSpPr txBox="1"/>
          <p:nvPr/>
        </p:nvSpPr>
        <p:spPr>
          <a:xfrm>
            <a:off x="8880048" y="78828"/>
            <a:ext cx="3196337" cy="2554545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Consider: </a:t>
            </a:r>
          </a:p>
          <a:p>
            <a:r>
              <a:rPr lang="en-GB" sz="2000" b="1" dirty="0"/>
              <a:t>The structure of the prologue – sonnet form – use of iambic pentameter – Greek chorus. </a:t>
            </a:r>
            <a:br>
              <a:rPr lang="en-GB" sz="2000" b="1" dirty="0"/>
            </a:br>
            <a:r>
              <a:rPr lang="en-GB" sz="2000" dirty="0"/>
              <a:t>What does it suggest about the play and the main characters?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07B94-CA34-40C4-A47A-8A6AFA0DFCE4}"/>
              </a:ext>
            </a:extLst>
          </p:cNvPr>
          <p:cNvSpPr txBox="1"/>
          <p:nvPr/>
        </p:nvSpPr>
        <p:spPr>
          <a:xfrm>
            <a:off x="842558" y="3772147"/>
            <a:ext cx="2572145" cy="2215991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 The families.</a:t>
            </a:r>
          </a:p>
          <a:p>
            <a:r>
              <a:rPr lang="en-GB" sz="2000" dirty="0"/>
              <a:t>Explain how (with quotes) both families could be blamed for the untimely deaths of Romeo and Juliet?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00207-B338-4D4F-BD3A-F8F38B6E4AE7}"/>
              </a:ext>
            </a:extLst>
          </p:cNvPr>
          <p:cNvSpPr txBox="1"/>
          <p:nvPr/>
        </p:nvSpPr>
        <p:spPr>
          <a:xfrm>
            <a:off x="8880048" y="4086140"/>
            <a:ext cx="3196338" cy="1323439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Theme Links – </a:t>
            </a:r>
            <a:r>
              <a:rPr lang="en-GB" sz="2000" dirty="0"/>
              <a:t>What are your top 3 theme links for the play thinking about the prologue and why?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DDB18C-1AF9-44A9-8E71-23853D036B8B}"/>
              </a:ext>
            </a:extLst>
          </p:cNvPr>
          <p:cNvSpPr/>
          <p:nvPr/>
        </p:nvSpPr>
        <p:spPr>
          <a:xfrm>
            <a:off x="3543257" y="1694655"/>
            <a:ext cx="6041459" cy="319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GB" dirty="0"/>
              <a:t>Two households, both alike in dignity, </a:t>
            </a:r>
            <a:br>
              <a:rPr lang="en-GB" dirty="0"/>
            </a:br>
            <a:r>
              <a:rPr lang="en-GB" dirty="0"/>
              <a:t>In fair Verona, where we lay our scene, </a:t>
            </a:r>
            <a:br>
              <a:rPr lang="en-GB" dirty="0"/>
            </a:br>
            <a:r>
              <a:rPr lang="en-GB" dirty="0"/>
              <a:t>From ancient grudge break to new mutiny, 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GB" dirty="0"/>
              <a:t>Where civil blood makes civil hands unclean. </a:t>
            </a:r>
            <a:br>
              <a:rPr lang="en-GB" dirty="0"/>
            </a:br>
            <a:r>
              <a:rPr lang="en-GB" dirty="0"/>
              <a:t>From forth the fatal loins of these two foes </a:t>
            </a:r>
            <a:br>
              <a:rPr lang="en-GB" dirty="0"/>
            </a:br>
            <a:r>
              <a:rPr lang="en-GB" dirty="0"/>
              <a:t>A pair of star-</a:t>
            </a:r>
            <a:r>
              <a:rPr lang="en-GB" dirty="0" err="1"/>
              <a:t>cross'd</a:t>
            </a:r>
            <a:r>
              <a:rPr lang="en-GB" dirty="0"/>
              <a:t> lovers take their life; </a:t>
            </a:r>
            <a:br>
              <a:rPr lang="en-GB" dirty="0"/>
            </a:br>
            <a:r>
              <a:rPr lang="en-GB" dirty="0"/>
              <a:t>Whole </a:t>
            </a:r>
            <a:r>
              <a:rPr lang="en-GB" dirty="0" err="1"/>
              <a:t>misadventured</a:t>
            </a:r>
            <a:r>
              <a:rPr lang="en-GB" dirty="0"/>
              <a:t> piteous overthrows </a:t>
            </a:r>
            <a:br>
              <a:rPr lang="en-GB" dirty="0"/>
            </a:br>
            <a:r>
              <a:rPr lang="en-GB" dirty="0"/>
              <a:t>Do with their death bury their parents' strife. </a:t>
            </a:r>
            <a:br>
              <a:rPr lang="en-GB" dirty="0"/>
            </a:br>
            <a:r>
              <a:rPr lang="en-GB" dirty="0"/>
              <a:t>The fearful passage of their death-</a:t>
            </a:r>
            <a:r>
              <a:rPr lang="en-GB" dirty="0" err="1"/>
              <a:t>mark'd</a:t>
            </a:r>
            <a:r>
              <a:rPr lang="en-GB" dirty="0"/>
              <a:t> love, </a:t>
            </a:r>
            <a:br>
              <a:rPr lang="en-GB" dirty="0"/>
            </a:br>
            <a:r>
              <a:rPr lang="en-GB" dirty="0"/>
              <a:t>And the continuance of their parents' rage, </a:t>
            </a:r>
            <a:br>
              <a:rPr lang="en-GB" dirty="0"/>
            </a:br>
            <a:r>
              <a:rPr lang="en-GB" dirty="0"/>
              <a:t>Which, but their children's end, nought could remove, </a:t>
            </a:r>
            <a:br>
              <a:rPr lang="en-GB" dirty="0"/>
            </a:br>
            <a:r>
              <a:rPr lang="en-GB" dirty="0"/>
              <a:t>Is now the two hours' traffic of our stage; </a:t>
            </a:r>
            <a:br>
              <a:rPr lang="en-GB" dirty="0"/>
            </a:br>
            <a:r>
              <a:rPr lang="en-GB" dirty="0"/>
              <a:t>The which if you with patient ears attend, </a:t>
            </a:r>
            <a:br>
              <a:rPr lang="en-GB" dirty="0"/>
            </a:br>
            <a:r>
              <a:rPr lang="en-GB" dirty="0"/>
              <a:t>What here shall miss, our toil shall strive to mend.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3075058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Mastery</a:t>
            </a:r>
          </a:p>
        </p:txBody>
      </p:sp>
    </p:spTree>
    <p:extLst>
      <p:ext uri="{BB962C8B-B14F-4D97-AF65-F5344CB8AC3E}">
        <p14:creationId xmlns:p14="http://schemas.microsoft.com/office/powerpoint/2010/main" val="3864495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758</Words>
  <Application>Microsoft Office PowerPoint</Application>
  <PresentationFormat>Widescreen</PresentationFormat>
  <Paragraphs>46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Candara</vt:lpstr>
      <vt:lpstr>Century Gothic</vt:lpstr>
      <vt:lpstr>Comic Sans MS</vt:lpstr>
      <vt:lpstr>Office Theme</vt:lpstr>
      <vt:lpstr>PowerPoint Presentation</vt:lpstr>
      <vt:lpstr>Read the keywords and match their definition: Write them in your books</vt:lpstr>
      <vt:lpstr>Answers!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Beverley Graham</cp:lastModifiedBy>
  <cp:revision>17</cp:revision>
  <dcterms:created xsi:type="dcterms:W3CDTF">2020-03-23T08:43:07Z</dcterms:created>
  <dcterms:modified xsi:type="dcterms:W3CDTF">2021-01-04T17:14:42Z</dcterms:modified>
</cp:coreProperties>
</file>