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1" r:id="rId2"/>
    <p:sldId id="362" r:id="rId3"/>
    <p:sldId id="363" r:id="rId4"/>
    <p:sldId id="364" r:id="rId5"/>
    <p:sldId id="375" r:id="rId6"/>
    <p:sldId id="377" r:id="rId7"/>
    <p:sldId id="379" r:id="rId8"/>
    <p:sldId id="3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8" d="100"/>
          <a:sy n="88" d="100"/>
        </p:scale>
        <p:origin x="1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E8BB-E035-4C01-898C-587F65A94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FABCF9-BB73-4B78-A48A-54640F488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C0C797-1187-46BC-AD95-189BE1D0AD56}"/>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5" name="Footer Placeholder 4">
            <a:extLst>
              <a:ext uri="{FF2B5EF4-FFF2-40B4-BE49-F238E27FC236}">
                <a16:creationId xmlns:a16="http://schemas.microsoft.com/office/drawing/2014/main" id="{7BF52758-7A6B-4DA8-9032-EBFD918A3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DC169-5BEE-4B7D-BFA8-3C349CAF4DCF}"/>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227188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68D0-B59B-47C6-89A2-A11D1DB04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BA8B0-DBD5-4311-AC6B-95E716375B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F7B33-9662-4166-B81B-9D41B6AAC386}"/>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5" name="Footer Placeholder 4">
            <a:extLst>
              <a:ext uri="{FF2B5EF4-FFF2-40B4-BE49-F238E27FC236}">
                <a16:creationId xmlns:a16="http://schemas.microsoft.com/office/drawing/2014/main" id="{C6956B40-AC19-40F0-B77E-B1DB5B6E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BE860-3F13-46A0-8FF9-9AB83AB9DBE8}"/>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241425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FC928-BFC5-4495-A3AA-4615255991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38CDA-91F4-4E80-82DB-BB5EAD20F9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02082-02BE-4FC5-A186-037933C69769}"/>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5" name="Footer Placeholder 4">
            <a:extLst>
              <a:ext uri="{FF2B5EF4-FFF2-40B4-BE49-F238E27FC236}">
                <a16:creationId xmlns:a16="http://schemas.microsoft.com/office/drawing/2014/main" id="{9FEBE77A-5298-4AF9-B70A-7571AA642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9C9A9-545C-40CD-B644-69F4A54F0819}"/>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168380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4871-0EBA-4EC9-BAAA-D29B0DEAF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62B878-4C0B-4411-BC2D-6A70B29A2D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BB602-0337-472C-BFFB-6A4666173959}"/>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5" name="Footer Placeholder 4">
            <a:extLst>
              <a:ext uri="{FF2B5EF4-FFF2-40B4-BE49-F238E27FC236}">
                <a16:creationId xmlns:a16="http://schemas.microsoft.com/office/drawing/2014/main" id="{AB6ED036-06AB-4394-91DF-ED07AE7A7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D4861-431D-49F7-9C85-7AB437F3853E}"/>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350684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4B46-A036-4B9A-8BE6-321CF4EA33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F9B6AB-F51C-4910-894A-286EDE01D1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5E6B27-63C2-4DE9-8EDB-0928F9B9BD86}"/>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5" name="Footer Placeholder 4">
            <a:extLst>
              <a:ext uri="{FF2B5EF4-FFF2-40B4-BE49-F238E27FC236}">
                <a16:creationId xmlns:a16="http://schemas.microsoft.com/office/drawing/2014/main" id="{AF6287EA-A719-4B5D-962D-26E25A516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3A565-4D2D-4E5C-8D14-BB0E3B48E68F}"/>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166469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2825-9201-4D27-991E-92005961A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D8F32B-6B1D-42AB-BF4C-7E56223733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8029-1B82-4BA6-B5AF-B1103116F3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95AF28-EC40-41C1-BA17-C5F2FD674350}"/>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6" name="Footer Placeholder 5">
            <a:extLst>
              <a:ext uri="{FF2B5EF4-FFF2-40B4-BE49-F238E27FC236}">
                <a16:creationId xmlns:a16="http://schemas.microsoft.com/office/drawing/2014/main" id="{FD3C1234-C605-49B4-BCBF-DD694EED4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502F1-127F-48A2-9D09-E85E1FCF5A77}"/>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354724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FDBF-5108-486A-A270-E08F33096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4A28A9-BBC5-4181-8D71-4FF29E09A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1D82CB-7C3A-477C-91F5-8831627D03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B0A0F-B0CF-4675-9135-16B89293A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529972-0AE9-4E18-AD0D-AD966A61D1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0E0F8-2741-4850-8BC3-E47E52AAD9A3}"/>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8" name="Footer Placeholder 7">
            <a:extLst>
              <a:ext uri="{FF2B5EF4-FFF2-40B4-BE49-F238E27FC236}">
                <a16:creationId xmlns:a16="http://schemas.microsoft.com/office/drawing/2014/main" id="{48170645-6E71-4F85-84E1-4D99903984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B6478D-3612-48BE-B530-1B12202F9350}"/>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36345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3809-7F7F-4671-A753-294D474AFE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CFE3EC-4AD8-4618-986E-3DF8D556D4C4}"/>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4" name="Footer Placeholder 3">
            <a:extLst>
              <a:ext uri="{FF2B5EF4-FFF2-40B4-BE49-F238E27FC236}">
                <a16:creationId xmlns:a16="http://schemas.microsoft.com/office/drawing/2014/main" id="{D71F1D99-8F54-490E-A204-C6A067A52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7243F6-0B7F-46BB-9460-36648CA4F66C}"/>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59191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8541F-D909-449C-8782-EE90807D3070}"/>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3" name="Footer Placeholder 2">
            <a:extLst>
              <a:ext uri="{FF2B5EF4-FFF2-40B4-BE49-F238E27FC236}">
                <a16:creationId xmlns:a16="http://schemas.microsoft.com/office/drawing/2014/main" id="{25B9879F-658A-4451-B36E-BD66BF80F5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514370-F9F3-40C0-A611-910130588359}"/>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147622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2DEB-B247-4DCF-9513-29C8F300B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AB636-588A-45C3-818A-E431B1001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321DFC-4129-44F1-B4BF-44CB7C8D6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451D35-39CE-4C69-B505-8B9B40500770}"/>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6" name="Footer Placeholder 5">
            <a:extLst>
              <a:ext uri="{FF2B5EF4-FFF2-40B4-BE49-F238E27FC236}">
                <a16:creationId xmlns:a16="http://schemas.microsoft.com/office/drawing/2014/main" id="{CA5ED4B7-B174-4272-BF96-638F8A5B3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EFAA03-9FF9-4ADA-9E48-0C5D5127A932}"/>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211247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E23B-3F1A-452E-BBFA-7D29B6673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B44477-F593-4B41-A3B4-F50BE1301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A6331-E1CB-43D7-8BE8-8E50F0B96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6869B1-E00C-441F-887F-9EB193EC7E27}"/>
              </a:ext>
            </a:extLst>
          </p:cNvPr>
          <p:cNvSpPr>
            <a:spLocks noGrp="1"/>
          </p:cNvSpPr>
          <p:nvPr>
            <p:ph type="dt" sz="half" idx="10"/>
          </p:nvPr>
        </p:nvSpPr>
        <p:spPr/>
        <p:txBody>
          <a:bodyPr/>
          <a:lstStyle/>
          <a:p>
            <a:fld id="{32D957CE-B9B7-40B2-B973-07AD80873ABB}" type="datetimeFigureOut">
              <a:rPr lang="en-US" smtClean="0"/>
              <a:t>11/19/2020</a:t>
            </a:fld>
            <a:endParaRPr lang="en-US"/>
          </a:p>
        </p:txBody>
      </p:sp>
      <p:sp>
        <p:nvSpPr>
          <p:cNvPr id="6" name="Footer Placeholder 5">
            <a:extLst>
              <a:ext uri="{FF2B5EF4-FFF2-40B4-BE49-F238E27FC236}">
                <a16:creationId xmlns:a16="http://schemas.microsoft.com/office/drawing/2014/main" id="{EA2881EF-C89D-470F-8478-09B6E87DF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FCB5CA-AAEC-4D31-8591-DB910CCB1DB0}"/>
              </a:ext>
            </a:extLst>
          </p:cNvPr>
          <p:cNvSpPr>
            <a:spLocks noGrp="1"/>
          </p:cNvSpPr>
          <p:nvPr>
            <p:ph type="sldNum" sz="quarter" idx="12"/>
          </p:nvPr>
        </p:nvSpPr>
        <p:spPr/>
        <p:txBody>
          <a:bodyPr/>
          <a:lstStyle/>
          <a:p>
            <a:fld id="{89412D6B-F12A-4B45-B520-F9D9944BC986}" type="slidenum">
              <a:rPr lang="en-US" smtClean="0"/>
              <a:t>‹#›</a:t>
            </a:fld>
            <a:endParaRPr lang="en-US"/>
          </a:p>
        </p:txBody>
      </p:sp>
    </p:spTree>
    <p:extLst>
      <p:ext uri="{BB962C8B-B14F-4D97-AF65-F5344CB8AC3E}">
        <p14:creationId xmlns:p14="http://schemas.microsoft.com/office/powerpoint/2010/main" val="224083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34CB9-D12A-4BBE-BE9F-53B7BEDE0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2D78B2-C9CD-4F29-BAE2-ACA6FB916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F063B-E081-40D6-8F62-7A51B13C2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957CE-B9B7-40B2-B973-07AD80873ABB}" type="datetimeFigureOut">
              <a:rPr lang="en-US" smtClean="0"/>
              <a:t>11/19/2020</a:t>
            </a:fld>
            <a:endParaRPr lang="en-US"/>
          </a:p>
        </p:txBody>
      </p:sp>
      <p:sp>
        <p:nvSpPr>
          <p:cNvPr id="5" name="Footer Placeholder 4">
            <a:extLst>
              <a:ext uri="{FF2B5EF4-FFF2-40B4-BE49-F238E27FC236}">
                <a16:creationId xmlns:a16="http://schemas.microsoft.com/office/drawing/2014/main" id="{80641F9A-F621-4EB3-B428-1458566F0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E3016F-E9A6-4F32-8918-6F24A2965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12D6B-F12A-4B45-B520-F9D9944BC986}" type="slidenum">
              <a:rPr lang="en-US" smtClean="0"/>
              <a:t>‹#›</a:t>
            </a:fld>
            <a:endParaRPr lang="en-US"/>
          </a:p>
        </p:txBody>
      </p:sp>
    </p:spTree>
    <p:extLst>
      <p:ext uri="{BB962C8B-B14F-4D97-AF65-F5344CB8AC3E}">
        <p14:creationId xmlns:p14="http://schemas.microsoft.com/office/powerpoint/2010/main" val="4047911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2636913"/>
            <a:ext cx="7543800" cy="2593975"/>
          </a:xfrm>
        </p:spPr>
        <p:txBody>
          <a:bodyPr>
            <a:normAutofit fontScale="90000"/>
          </a:bodyPr>
          <a:lstStyle/>
          <a:p>
            <a:r>
              <a:rPr lang="en-GB" b="1" u="sng" dirty="0">
                <a:solidFill>
                  <a:schemeClr val="tx1"/>
                </a:solidFill>
              </a:rPr>
              <a:t>SECTION B </a:t>
            </a:r>
            <a:br>
              <a:rPr lang="en-GB" dirty="0">
                <a:solidFill>
                  <a:schemeClr val="tx1"/>
                </a:solidFill>
              </a:rPr>
            </a:br>
            <a:r>
              <a:rPr lang="en-GB" u="sng" dirty="0">
                <a:solidFill>
                  <a:schemeClr val="tx1"/>
                </a:solidFill>
              </a:rPr>
              <a:t>Language Paper 1</a:t>
            </a:r>
            <a:br>
              <a:rPr lang="en-GB" u="sng" dirty="0">
                <a:solidFill>
                  <a:schemeClr val="tx1"/>
                </a:solidFill>
              </a:rPr>
            </a:br>
            <a:r>
              <a:rPr lang="en-GB" sz="4400" dirty="0"/>
              <a:t>LO: To explore ways to be creative in your writing.</a:t>
            </a:r>
            <a:br>
              <a:rPr lang="en-GB" sz="4400" dirty="0"/>
            </a:br>
            <a:r>
              <a:rPr lang="en-GB" sz="4400" dirty="0"/>
              <a:t>ST: I can effectively use as many techniques as possible.</a:t>
            </a:r>
          </a:p>
        </p:txBody>
      </p:sp>
    </p:spTree>
    <p:extLst>
      <p:ext uri="{BB962C8B-B14F-4D97-AF65-F5344CB8AC3E}">
        <p14:creationId xmlns:p14="http://schemas.microsoft.com/office/powerpoint/2010/main" val="213549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Writing – 40 marks – 25%</a:t>
            </a:r>
          </a:p>
        </p:txBody>
      </p:sp>
      <p:sp>
        <p:nvSpPr>
          <p:cNvPr id="3" name="Content Placeholder 2"/>
          <p:cNvSpPr>
            <a:spLocks noGrp="1"/>
          </p:cNvSpPr>
          <p:nvPr>
            <p:ph idx="1"/>
          </p:nvPr>
        </p:nvSpPr>
        <p:spPr>
          <a:xfrm>
            <a:off x="1981200" y="3645024"/>
            <a:ext cx="7620000" cy="2755776"/>
          </a:xfrm>
        </p:spPr>
        <p:txBody>
          <a:bodyPr>
            <a:normAutofit fontScale="92500"/>
          </a:bodyPr>
          <a:lstStyle/>
          <a:p>
            <a:pPr marL="114300" indent="0">
              <a:buNone/>
            </a:pPr>
            <a:r>
              <a:rPr lang="en-GB" sz="3200" dirty="0"/>
              <a:t>In section B, you will be asked to write a 450-600 word piece of creative prose, inspired by the topic that you have responded to in section A. This will allow you to demonstrate your narrative and descriptive skills in response to </a:t>
            </a:r>
            <a:r>
              <a:rPr lang="en-GB" sz="3200" b="1" dirty="0">
                <a:solidFill>
                  <a:srgbClr val="FF0000"/>
                </a:solidFill>
              </a:rPr>
              <a:t>ONE</a:t>
            </a:r>
            <a:r>
              <a:rPr lang="en-GB" sz="3200" dirty="0"/>
              <a:t> of </a:t>
            </a:r>
            <a:r>
              <a:rPr lang="en-GB" sz="3200" b="1" dirty="0"/>
              <a:t>FOUR</a:t>
            </a:r>
            <a:r>
              <a:rPr lang="en-GB" sz="3200" dirty="0"/>
              <a:t> different titles.</a:t>
            </a:r>
          </a:p>
        </p:txBody>
      </p:sp>
      <p:sp>
        <p:nvSpPr>
          <p:cNvPr id="4" name="Title 1"/>
          <p:cNvSpPr txBox="1">
            <a:spLocks/>
          </p:cNvSpPr>
          <p:nvPr/>
        </p:nvSpPr>
        <p:spPr>
          <a:xfrm>
            <a:off x="1919536" y="1268760"/>
            <a:ext cx="7620000" cy="1791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GB" dirty="0"/>
              <a:t>1 extended writing question – 24 marks for content – 16 marks for technical accuracy.</a:t>
            </a:r>
          </a:p>
        </p:txBody>
      </p:sp>
    </p:spTree>
    <p:extLst>
      <p:ext uri="{BB962C8B-B14F-4D97-AF65-F5344CB8AC3E}">
        <p14:creationId xmlns:p14="http://schemas.microsoft.com/office/powerpoint/2010/main" val="332926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Objectives</a:t>
            </a:r>
          </a:p>
        </p:txBody>
      </p:sp>
      <p:sp>
        <p:nvSpPr>
          <p:cNvPr id="3" name="Content Placeholder 2"/>
          <p:cNvSpPr>
            <a:spLocks noGrp="1"/>
          </p:cNvSpPr>
          <p:nvPr>
            <p:ph idx="1"/>
          </p:nvPr>
        </p:nvSpPr>
        <p:spPr>
          <a:xfrm>
            <a:off x="1981200" y="1340768"/>
            <a:ext cx="7715200" cy="5328592"/>
          </a:xfrm>
          <a:solidFill>
            <a:srgbClr val="32EBF4"/>
          </a:solidFill>
        </p:spPr>
        <p:txBody>
          <a:bodyPr>
            <a:noAutofit/>
          </a:bodyPr>
          <a:lstStyle/>
          <a:p>
            <a:pPr marL="114300" indent="0">
              <a:buNone/>
            </a:pPr>
            <a:r>
              <a:rPr lang="en-GB" dirty="0"/>
              <a:t>AO5: Communicate clearly, effectively and imaginatively, selecting and adapting tone, style and register for different forms, purposes and audiences. Organise information and ideas, using structural and grammatical features to support coherence and cohesion of texts</a:t>
            </a:r>
          </a:p>
          <a:p>
            <a:pPr marL="114300" indent="0">
              <a:buNone/>
            </a:pPr>
            <a:r>
              <a:rPr lang="en-GB" dirty="0"/>
              <a:t> AO6: Candidates must use a range of vocabulary and sentence structures for clarity, purpose and effect, with accurate spelling and punctuation. (This requirement must constitute 20% of the marks for each specification as a whole.)</a:t>
            </a:r>
          </a:p>
        </p:txBody>
      </p:sp>
      <p:sp>
        <p:nvSpPr>
          <p:cNvPr id="4" name="Rounded Rectangle 3"/>
          <p:cNvSpPr/>
          <p:nvPr/>
        </p:nvSpPr>
        <p:spPr>
          <a:xfrm>
            <a:off x="7752184" y="188640"/>
            <a:ext cx="2592288"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Annotate around your handout</a:t>
            </a:r>
          </a:p>
        </p:txBody>
      </p:sp>
    </p:spTree>
    <p:extLst>
      <p:ext uri="{BB962C8B-B14F-4D97-AF65-F5344CB8AC3E}">
        <p14:creationId xmlns:p14="http://schemas.microsoft.com/office/powerpoint/2010/main" val="78737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4638"/>
            <a:ext cx="7992888" cy="1143000"/>
          </a:xfrm>
        </p:spPr>
        <p:txBody>
          <a:bodyPr>
            <a:normAutofit fontScale="90000"/>
          </a:bodyPr>
          <a:lstStyle/>
          <a:p>
            <a:r>
              <a:rPr lang="en-GB" dirty="0"/>
              <a:t>What makes a good description/ narrative?</a:t>
            </a:r>
          </a:p>
        </p:txBody>
      </p:sp>
      <p:sp>
        <p:nvSpPr>
          <p:cNvPr id="3" name="Content Placeholder 2"/>
          <p:cNvSpPr>
            <a:spLocks noGrp="1"/>
          </p:cNvSpPr>
          <p:nvPr>
            <p:ph idx="1"/>
          </p:nvPr>
        </p:nvSpPr>
        <p:spPr/>
        <p:txBody>
          <a:bodyPr>
            <a:normAutofit/>
          </a:bodyPr>
          <a:lstStyle/>
          <a:p>
            <a:r>
              <a:rPr lang="en-GB" sz="3200" dirty="0"/>
              <a:t>Mind map your ideas.</a:t>
            </a:r>
          </a:p>
        </p:txBody>
      </p:sp>
      <p:sp>
        <p:nvSpPr>
          <p:cNvPr id="4" name="Oval 3"/>
          <p:cNvSpPr/>
          <p:nvPr/>
        </p:nvSpPr>
        <p:spPr>
          <a:xfrm>
            <a:off x="4151784" y="3537012"/>
            <a:ext cx="3096344" cy="111612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200" b="1" dirty="0">
                <a:solidFill>
                  <a:schemeClr val="tx1"/>
                </a:solidFill>
              </a:rPr>
              <a:t>Description/ narrative</a:t>
            </a:r>
          </a:p>
        </p:txBody>
      </p:sp>
      <p:sp>
        <p:nvSpPr>
          <p:cNvPr id="5" name="Rounded Rectangle 4"/>
          <p:cNvSpPr/>
          <p:nvPr/>
        </p:nvSpPr>
        <p:spPr>
          <a:xfrm>
            <a:off x="1991544" y="2564904"/>
            <a:ext cx="1944216" cy="6480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a:off x="7221844" y="2420888"/>
            <a:ext cx="216024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ounded Rectangle 6"/>
          <p:cNvSpPr/>
          <p:nvPr/>
        </p:nvSpPr>
        <p:spPr>
          <a:xfrm>
            <a:off x="1991544" y="4977172"/>
            <a:ext cx="2592288" cy="864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6816080" y="4977172"/>
            <a:ext cx="2376264" cy="900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8253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2044" y="1933378"/>
            <a:ext cx="3438467" cy="1790700"/>
          </a:xfrm>
        </p:spPr>
        <p:txBody>
          <a:bodyPr>
            <a:normAutofit/>
          </a:bodyPr>
          <a:lstStyle/>
          <a:p>
            <a:r>
              <a:rPr lang="en-GB" b="1" dirty="0">
                <a:solidFill>
                  <a:schemeClr val="bg1"/>
                </a:solidFill>
              </a:rPr>
              <a:t>Poverty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008"/>
            <a:ext cx="9144000" cy="7193255"/>
          </a:xfrm>
          <a:prstGeom prst="rect">
            <a:avLst/>
          </a:prstGeom>
        </p:spPr>
      </p:pic>
      <p:sp>
        <p:nvSpPr>
          <p:cNvPr id="6" name="TextBox 5"/>
          <p:cNvSpPr txBox="1"/>
          <p:nvPr/>
        </p:nvSpPr>
        <p:spPr>
          <a:xfrm>
            <a:off x="8321319" y="1266639"/>
            <a:ext cx="2124261" cy="4455066"/>
          </a:xfrm>
          <a:prstGeom prst="rect">
            <a:avLst/>
          </a:prstGeom>
          <a:solidFill>
            <a:schemeClr val="accent5">
              <a:lumMod val="75000"/>
            </a:schemeClr>
          </a:solidFill>
          <a:ln>
            <a:solidFill>
              <a:schemeClr val="bg1"/>
            </a:solidFill>
          </a:ln>
        </p:spPr>
        <p:txBody>
          <a:bodyPr wrap="square" rtlCol="0">
            <a:spAutoFit/>
          </a:bodyPr>
          <a:lstStyle/>
          <a:p>
            <a:endParaRPr lang="en-GB" sz="1350" dirty="0">
              <a:solidFill>
                <a:prstClr val="white"/>
              </a:solidFill>
            </a:endParaRPr>
          </a:p>
          <a:p>
            <a:r>
              <a:rPr lang="en-GB" sz="1350" dirty="0">
                <a:solidFill>
                  <a:prstClr val="white"/>
                </a:solidFill>
              </a:rPr>
              <a:t>How could you bring this image to life?</a:t>
            </a:r>
          </a:p>
          <a:p>
            <a:r>
              <a:rPr lang="en-GB" sz="1350" dirty="0">
                <a:solidFill>
                  <a:prstClr val="white"/>
                </a:solidFill>
              </a:rPr>
              <a:t>The aim is to get the reader to feel like they are there and that they can picture every detail. </a:t>
            </a:r>
          </a:p>
          <a:p>
            <a:r>
              <a:rPr lang="en-GB" sz="1350" dirty="0">
                <a:solidFill>
                  <a:prstClr val="white"/>
                </a:solidFill>
              </a:rPr>
              <a:t>Think about the following:</a:t>
            </a:r>
          </a:p>
          <a:p>
            <a:endParaRPr lang="en-GB" sz="1350" dirty="0">
              <a:solidFill>
                <a:prstClr val="white"/>
              </a:solidFill>
            </a:endParaRPr>
          </a:p>
          <a:p>
            <a:pPr marL="214313" indent="-214313">
              <a:buFontTx/>
              <a:buChar char="-"/>
            </a:pPr>
            <a:r>
              <a:rPr lang="en-GB" sz="1350" dirty="0">
                <a:solidFill>
                  <a:prstClr val="white"/>
                </a:solidFill>
              </a:rPr>
              <a:t>Colour </a:t>
            </a:r>
          </a:p>
          <a:p>
            <a:pPr marL="214313" indent="-214313">
              <a:buFontTx/>
              <a:buChar char="-"/>
            </a:pPr>
            <a:r>
              <a:rPr lang="en-GB" sz="1350" dirty="0">
                <a:solidFill>
                  <a:prstClr val="white"/>
                </a:solidFill>
              </a:rPr>
              <a:t>Smells </a:t>
            </a:r>
          </a:p>
          <a:p>
            <a:pPr marL="214313" indent="-214313">
              <a:buFontTx/>
              <a:buChar char="-"/>
            </a:pPr>
            <a:r>
              <a:rPr lang="en-GB" sz="1350" dirty="0">
                <a:solidFill>
                  <a:prstClr val="white"/>
                </a:solidFill>
              </a:rPr>
              <a:t>Sounds </a:t>
            </a:r>
          </a:p>
          <a:p>
            <a:pPr marL="214313" indent="-214313">
              <a:buFontTx/>
              <a:buChar char="-"/>
            </a:pPr>
            <a:r>
              <a:rPr lang="en-GB" sz="1350" dirty="0">
                <a:solidFill>
                  <a:prstClr val="white"/>
                </a:solidFill>
              </a:rPr>
              <a:t>Sights </a:t>
            </a:r>
          </a:p>
          <a:p>
            <a:pPr marL="214313" indent="-214313">
              <a:buFontTx/>
              <a:buChar char="-"/>
            </a:pPr>
            <a:r>
              <a:rPr lang="en-GB" sz="1350" dirty="0">
                <a:solidFill>
                  <a:prstClr val="white"/>
                </a:solidFill>
              </a:rPr>
              <a:t>Textures </a:t>
            </a:r>
          </a:p>
          <a:p>
            <a:pPr marL="214313" indent="-214313">
              <a:buFontTx/>
              <a:buChar char="-"/>
            </a:pPr>
            <a:r>
              <a:rPr lang="en-GB" sz="1350" dirty="0">
                <a:solidFill>
                  <a:prstClr val="white"/>
                </a:solidFill>
              </a:rPr>
              <a:t>Small details </a:t>
            </a:r>
          </a:p>
          <a:p>
            <a:pPr marL="214313" indent="-214313">
              <a:buFontTx/>
              <a:buChar char="-"/>
            </a:pPr>
            <a:r>
              <a:rPr lang="en-GB" sz="1350" dirty="0">
                <a:solidFill>
                  <a:prstClr val="white"/>
                </a:solidFill>
              </a:rPr>
              <a:t>Similes </a:t>
            </a:r>
          </a:p>
          <a:p>
            <a:pPr marL="214313" indent="-214313">
              <a:buFontTx/>
              <a:buChar char="-"/>
            </a:pPr>
            <a:r>
              <a:rPr lang="en-GB" sz="1350" dirty="0">
                <a:solidFill>
                  <a:prstClr val="white"/>
                </a:solidFill>
              </a:rPr>
              <a:t>Metaphors </a:t>
            </a:r>
          </a:p>
          <a:p>
            <a:pPr marL="214313" indent="-214313">
              <a:buFontTx/>
              <a:buChar char="-"/>
            </a:pPr>
            <a:r>
              <a:rPr lang="en-GB" sz="1350" dirty="0">
                <a:solidFill>
                  <a:prstClr val="white"/>
                </a:solidFill>
              </a:rPr>
              <a:t>Weather </a:t>
            </a:r>
          </a:p>
          <a:p>
            <a:pPr marL="214313" indent="-214313">
              <a:buFontTx/>
              <a:buChar char="-"/>
            </a:pPr>
            <a:r>
              <a:rPr lang="en-GB" sz="1350" dirty="0">
                <a:solidFill>
                  <a:prstClr val="white"/>
                </a:solidFill>
              </a:rPr>
              <a:t>Emotions </a:t>
            </a:r>
          </a:p>
          <a:p>
            <a:endParaRPr lang="en-GB" sz="1350" dirty="0">
              <a:solidFill>
                <a:prstClr val="white"/>
              </a:solidFill>
            </a:endParaRPr>
          </a:p>
          <a:p>
            <a:endParaRPr lang="en-GB" sz="1350" dirty="0">
              <a:solidFill>
                <a:prstClr val="white"/>
              </a:solidFill>
            </a:endParaRPr>
          </a:p>
        </p:txBody>
      </p:sp>
      <p:sp>
        <p:nvSpPr>
          <p:cNvPr id="7" name="TextBox 6"/>
          <p:cNvSpPr txBox="1"/>
          <p:nvPr/>
        </p:nvSpPr>
        <p:spPr>
          <a:xfrm>
            <a:off x="1703513" y="540531"/>
            <a:ext cx="1847633" cy="715581"/>
          </a:xfrm>
          <a:prstGeom prst="rect">
            <a:avLst/>
          </a:prstGeom>
          <a:solidFill>
            <a:schemeClr val="accent5">
              <a:lumMod val="75000"/>
            </a:schemeClr>
          </a:solidFill>
          <a:ln>
            <a:solidFill>
              <a:schemeClr val="bg1"/>
            </a:solidFill>
          </a:ln>
        </p:spPr>
        <p:txBody>
          <a:bodyPr wrap="square" rtlCol="0">
            <a:spAutoFit/>
          </a:bodyPr>
          <a:lstStyle/>
          <a:p>
            <a:r>
              <a:rPr lang="en-GB" sz="1350" dirty="0">
                <a:solidFill>
                  <a:prstClr val="white"/>
                </a:solidFill>
              </a:rPr>
              <a:t>Think of a photograph that you are trying to bring to life! </a:t>
            </a:r>
          </a:p>
        </p:txBody>
      </p:sp>
      <p:sp>
        <p:nvSpPr>
          <p:cNvPr id="8" name="Rectangle 7"/>
          <p:cNvSpPr/>
          <p:nvPr/>
        </p:nvSpPr>
        <p:spPr>
          <a:xfrm>
            <a:off x="1745674" y="4691596"/>
            <a:ext cx="3305585" cy="715581"/>
          </a:xfrm>
          <a:prstGeom prst="rect">
            <a:avLst/>
          </a:prstGeom>
        </p:spPr>
        <p:txBody>
          <a:bodyPr wrap="none">
            <a:spAutoFit/>
          </a:bodyPr>
          <a:lstStyle/>
          <a:p>
            <a:r>
              <a:rPr lang="en-GB" sz="4050" dirty="0">
                <a:solidFill>
                  <a:prstClr val="white"/>
                </a:solidFill>
              </a:rPr>
              <a:t>Using Imagery </a:t>
            </a:r>
          </a:p>
        </p:txBody>
      </p:sp>
    </p:spTree>
    <p:extLst>
      <p:ext uri="{BB962C8B-B14F-4D97-AF65-F5344CB8AC3E}">
        <p14:creationId xmlns:p14="http://schemas.microsoft.com/office/powerpoint/2010/main" val="149205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2044" y="1933378"/>
            <a:ext cx="3438467" cy="1790700"/>
          </a:xfrm>
        </p:spPr>
        <p:txBody>
          <a:bodyPr>
            <a:normAutofit/>
          </a:bodyPr>
          <a:lstStyle/>
          <a:p>
            <a:r>
              <a:rPr lang="en-GB" b="1" dirty="0">
                <a:solidFill>
                  <a:schemeClr val="bg1"/>
                </a:solidFill>
              </a:rPr>
              <a:t>Poverty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008"/>
            <a:ext cx="9144000" cy="7193255"/>
          </a:xfrm>
          <a:prstGeom prst="rect">
            <a:avLst/>
          </a:prstGeom>
        </p:spPr>
      </p:pic>
      <p:sp>
        <p:nvSpPr>
          <p:cNvPr id="6" name="Rectangle 5"/>
          <p:cNvSpPr/>
          <p:nvPr/>
        </p:nvSpPr>
        <p:spPr>
          <a:xfrm>
            <a:off x="1703512" y="3933057"/>
            <a:ext cx="3645244" cy="2585323"/>
          </a:xfrm>
          <a:prstGeom prst="rect">
            <a:avLst/>
          </a:prstGeom>
          <a:solidFill>
            <a:schemeClr val="accent5">
              <a:lumMod val="75000"/>
            </a:schemeClr>
          </a:solidFill>
          <a:ln>
            <a:solidFill>
              <a:schemeClr val="bg1"/>
            </a:solidFill>
          </a:ln>
        </p:spPr>
        <p:txBody>
          <a:bodyPr wrap="square">
            <a:spAutoFit/>
          </a:bodyPr>
          <a:lstStyle/>
          <a:p>
            <a:endParaRPr lang="en-GB" sz="1350" dirty="0">
              <a:solidFill>
                <a:prstClr val="white"/>
              </a:solidFill>
            </a:endParaRPr>
          </a:p>
          <a:p>
            <a:r>
              <a:rPr lang="en-GB" sz="1350" dirty="0">
                <a:solidFill>
                  <a:prstClr val="white"/>
                </a:solidFill>
              </a:rPr>
              <a:t>The dry, crumbling ground was littered with scraps of white paper which had been scorched by the hot sun. Yellow strands of singed grass poked out of the ground here and there and overall, the landscape was barren and oppressive. </a:t>
            </a:r>
          </a:p>
          <a:p>
            <a:endParaRPr lang="en-GB" sz="1350" dirty="0">
              <a:solidFill>
                <a:prstClr val="white"/>
              </a:solidFill>
            </a:endParaRPr>
          </a:p>
          <a:p>
            <a:r>
              <a:rPr lang="en-GB" sz="1350" dirty="0">
                <a:solidFill>
                  <a:prstClr val="white"/>
                </a:solidFill>
              </a:rPr>
              <a:t>Their home, if you could call it that, consisted of gnarled branches of dry wood tied together with rope and string topped with various scraps of faded fabric. </a:t>
            </a:r>
          </a:p>
        </p:txBody>
      </p:sp>
    </p:spTree>
    <p:extLst>
      <p:ext uri="{BB962C8B-B14F-4D97-AF65-F5344CB8AC3E}">
        <p14:creationId xmlns:p14="http://schemas.microsoft.com/office/powerpoint/2010/main" val="371532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519"/>
            <a:ext cx="12192000" cy="3069567"/>
          </a:xfrm>
        </p:spPr>
        <p:txBody>
          <a:bodyPr/>
          <a:lstStyle/>
          <a:p>
            <a:r>
              <a:rPr lang="en-GB" dirty="0">
                <a:solidFill>
                  <a:schemeClr val="tx1"/>
                </a:solidFill>
                <a:effectLst>
                  <a:outerShdw blurRad="38100" dist="38100" dir="2700000" algn="tl">
                    <a:srgbClr val="000000">
                      <a:alpha val="43137"/>
                    </a:srgbClr>
                  </a:outerShdw>
                </a:effectLst>
              </a:rPr>
              <a:t>Using your image annotate ideas around it. Write 2-3 descriptive paragraphs using as many techniques as possible. Make sure you use a range of sentence structures for effect.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12141" y="2884714"/>
            <a:ext cx="5557295" cy="397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27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967" y="80169"/>
            <a:ext cx="4502135" cy="2986416"/>
          </a:xfrm>
          <a:prstGeom prst="rect">
            <a:avLst/>
          </a:prstGeom>
        </p:spPr>
      </p:pic>
      <p:pic>
        <p:nvPicPr>
          <p:cNvPr id="3" name="Picture 2"/>
          <p:cNvPicPr>
            <a:picLocks noChangeAspect="1"/>
          </p:cNvPicPr>
          <p:nvPr/>
        </p:nvPicPr>
        <p:blipFill>
          <a:blip r:embed="rId3"/>
          <a:stretch>
            <a:fillRect/>
          </a:stretch>
        </p:blipFill>
        <p:spPr>
          <a:xfrm>
            <a:off x="6240017" y="80169"/>
            <a:ext cx="4370365" cy="2986416"/>
          </a:xfrm>
          <a:prstGeom prst="rect">
            <a:avLst/>
          </a:prstGeom>
        </p:spPr>
      </p:pic>
      <p:pic>
        <p:nvPicPr>
          <p:cNvPr id="4" name="Content Placeholder 4"/>
          <p:cNvPicPr>
            <a:picLocks noChangeAspect="1"/>
          </p:cNvPicPr>
          <p:nvPr/>
        </p:nvPicPr>
        <p:blipFill>
          <a:blip r:embed="rId4"/>
          <a:stretch>
            <a:fillRect/>
          </a:stretch>
        </p:blipFill>
        <p:spPr>
          <a:xfrm>
            <a:off x="1622966" y="3163908"/>
            <a:ext cx="4502135" cy="3376601"/>
          </a:xfrm>
          <a:prstGeom prst="rect">
            <a:avLst/>
          </a:prstGeom>
        </p:spPr>
      </p:pic>
      <p:pic>
        <p:nvPicPr>
          <p:cNvPr id="5" name="Picture 4"/>
          <p:cNvPicPr>
            <a:picLocks noChangeAspect="1"/>
          </p:cNvPicPr>
          <p:nvPr/>
        </p:nvPicPr>
        <p:blipFill>
          <a:blip r:embed="rId5"/>
          <a:stretch>
            <a:fillRect/>
          </a:stretch>
        </p:blipFill>
        <p:spPr>
          <a:xfrm>
            <a:off x="6284176" y="3163907"/>
            <a:ext cx="4370132" cy="3505453"/>
          </a:xfrm>
          <a:prstGeom prst="rect">
            <a:avLst/>
          </a:prstGeom>
        </p:spPr>
      </p:pic>
      <p:pic>
        <p:nvPicPr>
          <p:cNvPr id="6" name="Picture 5"/>
          <p:cNvPicPr>
            <a:picLocks noChangeAspect="1"/>
          </p:cNvPicPr>
          <p:nvPr/>
        </p:nvPicPr>
        <p:blipFill>
          <a:blip r:embed="rId6"/>
          <a:stretch>
            <a:fillRect/>
          </a:stretch>
        </p:blipFill>
        <p:spPr>
          <a:xfrm>
            <a:off x="5007770" y="1194623"/>
            <a:ext cx="2176461" cy="4468755"/>
          </a:xfrm>
          <a:prstGeom prst="rect">
            <a:avLst/>
          </a:prstGeom>
        </p:spPr>
      </p:pic>
      <p:sp>
        <p:nvSpPr>
          <p:cNvPr id="7" name="Rectangle 6">
            <a:extLst>
              <a:ext uri="{FF2B5EF4-FFF2-40B4-BE49-F238E27FC236}">
                <a16:creationId xmlns:a16="http://schemas.microsoft.com/office/drawing/2014/main" id="{DEABE04F-8A6D-47F8-AC49-FE4821042901}"/>
              </a:ext>
            </a:extLst>
          </p:cNvPr>
          <p:cNvSpPr/>
          <p:nvPr/>
        </p:nvSpPr>
        <p:spPr>
          <a:xfrm>
            <a:off x="0" y="40084"/>
            <a:ext cx="1463891" cy="6777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4800" dirty="0"/>
              <a:t>Choose ONE image to describe.</a:t>
            </a:r>
          </a:p>
        </p:txBody>
      </p:sp>
    </p:spTree>
    <p:extLst>
      <p:ext uri="{BB962C8B-B14F-4D97-AF65-F5344CB8AC3E}">
        <p14:creationId xmlns:p14="http://schemas.microsoft.com/office/powerpoint/2010/main" val="2050209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388</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SECTION B  Language Paper 1 LO: To explore ways to be creative in your writing. ST: I can effectively use as many techniques as possible.</vt:lpstr>
      <vt:lpstr>Writing – 40 marks – 25%</vt:lpstr>
      <vt:lpstr>Assessment Objectives</vt:lpstr>
      <vt:lpstr>What makes a good description/ narrative?</vt:lpstr>
      <vt:lpstr>Poverty </vt:lpstr>
      <vt:lpstr>Poverty </vt:lpstr>
      <vt:lpstr>Using your image annotate ideas around it. Write 2-3 descriptive paragraphs using as many techniques as possible. Make sure you use a range of sentence structures for effect.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B  Language Paper 1 LO: To explore ways to be creative in your writing. ST: I can effectively use as many techniques as possible.</dc:title>
  <dc:creator>D Weatherhead</dc:creator>
  <cp:lastModifiedBy>D Weatherhead</cp:lastModifiedBy>
  <cp:revision>2</cp:revision>
  <dcterms:created xsi:type="dcterms:W3CDTF">2020-11-19T11:50:48Z</dcterms:created>
  <dcterms:modified xsi:type="dcterms:W3CDTF">2020-11-19T15:36:24Z</dcterms:modified>
</cp:coreProperties>
</file>