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58" r:id="rId5"/>
    <p:sldId id="270" r:id="rId6"/>
    <p:sldId id="259" r:id="rId7"/>
    <p:sldId id="261" r:id="rId8"/>
    <p:sldId id="262" r:id="rId9"/>
    <p:sldId id="263" r:id="rId10"/>
    <p:sldId id="264" r:id="rId11"/>
    <p:sldId id="265"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B72C7A6-DEEA-4E45-9394-40134F6F3232}" type="datetimeFigureOut">
              <a:rPr lang="en-GB" smtClean="0"/>
              <a:t>31/10/2020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BC803-B065-4B12-8C9F-EF163C9C6372}" type="slidenum">
              <a:rPr lang="en-GB" smtClean="0"/>
              <a:t>‹#›</a:t>
            </a:fld>
            <a:endParaRPr lang="en-GB"/>
          </a:p>
        </p:txBody>
      </p:sp>
    </p:spTree>
    <p:extLst>
      <p:ext uri="{BB962C8B-B14F-4D97-AF65-F5344CB8AC3E}">
        <p14:creationId xmlns:p14="http://schemas.microsoft.com/office/powerpoint/2010/main" val="440564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B72C7A6-DEEA-4E45-9394-40134F6F3232}" type="datetimeFigureOut">
              <a:rPr lang="en-GB" smtClean="0"/>
              <a:t>31/10/2020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BC803-B065-4B12-8C9F-EF163C9C6372}" type="slidenum">
              <a:rPr lang="en-GB" smtClean="0"/>
              <a:t>‹#›</a:t>
            </a:fld>
            <a:endParaRPr lang="en-GB"/>
          </a:p>
        </p:txBody>
      </p:sp>
    </p:spTree>
    <p:extLst>
      <p:ext uri="{BB962C8B-B14F-4D97-AF65-F5344CB8AC3E}">
        <p14:creationId xmlns:p14="http://schemas.microsoft.com/office/powerpoint/2010/main" val="3475579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B72C7A6-DEEA-4E45-9394-40134F6F3232}" type="datetimeFigureOut">
              <a:rPr lang="en-GB" smtClean="0"/>
              <a:t>31/10/2020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BC803-B065-4B12-8C9F-EF163C9C6372}" type="slidenum">
              <a:rPr lang="en-GB" smtClean="0"/>
              <a:t>‹#›</a:t>
            </a:fld>
            <a:endParaRPr lang="en-GB"/>
          </a:p>
        </p:txBody>
      </p:sp>
    </p:spTree>
    <p:extLst>
      <p:ext uri="{BB962C8B-B14F-4D97-AF65-F5344CB8AC3E}">
        <p14:creationId xmlns:p14="http://schemas.microsoft.com/office/powerpoint/2010/main" val="3603348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B72C7A6-DEEA-4E45-9394-40134F6F3232}" type="datetimeFigureOut">
              <a:rPr lang="en-GB" smtClean="0"/>
              <a:t>31/10/2020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BC803-B065-4B12-8C9F-EF163C9C6372}" type="slidenum">
              <a:rPr lang="en-GB" smtClean="0"/>
              <a:t>‹#›</a:t>
            </a:fld>
            <a:endParaRPr lang="en-GB"/>
          </a:p>
        </p:txBody>
      </p:sp>
    </p:spTree>
    <p:extLst>
      <p:ext uri="{BB962C8B-B14F-4D97-AF65-F5344CB8AC3E}">
        <p14:creationId xmlns:p14="http://schemas.microsoft.com/office/powerpoint/2010/main" val="355958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72C7A6-DEEA-4E45-9394-40134F6F3232}" type="datetimeFigureOut">
              <a:rPr lang="en-GB" smtClean="0"/>
              <a:t>31/10/2020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BC803-B065-4B12-8C9F-EF163C9C6372}" type="slidenum">
              <a:rPr lang="en-GB" smtClean="0"/>
              <a:t>‹#›</a:t>
            </a:fld>
            <a:endParaRPr lang="en-GB"/>
          </a:p>
        </p:txBody>
      </p:sp>
    </p:spTree>
    <p:extLst>
      <p:ext uri="{BB962C8B-B14F-4D97-AF65-F5344CB8AC3E}">
        <p14:creationId xmlns:p14="http://schemas.microsoft.com/office/powerpoint/2010/main" val="1124366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B72C7A6-DEEA-4E45-9394-40134F6F3232}" type="datetimeFigureOut">
              <a:rPr lang="en-GB" smtClean="0"/>
              <a:t>31/10/2020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BC803-B065-4B12-8C9F-EF163C9C6372}" type="slidenum">
              <a:rPr lang="en-GB" smtClean="0"/>
              <a:t>‹#›</a:t>
            </a:fld>
            <a:endParaRPr lang="en-GB"/>
          </a:p>
        </p:txBody>
      </p:sp>
    </p:spTree>
    <p:extLst>
      <p:ext uri="{BB962C8B-B14F-4D97-AF65-F5344CB8AC3E}">
        <p14:creationId xmlns:p14="http://schemas.microsoft.com/office/powerpoint/2010/main" val="2387428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B72C7A6-DEEA-4E45-9394-40134F6F3232}" type="datetimeFigureOut">
              <a:rPr lang="en-GB" smtClean="0"/>
              <a:t>31/10/2020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FBC803-B065-4B12-8C9F-EF163C9C6372}" type="slidenum">
              <a:rPr lang="en-GB" smtClean="0"/>
              <a:t>‹#›</a:t>
            </a:fld>
            <a:endParaRPr lang="en-GB"/>
          </a:p>
        </p:txBody>
      </p:sp>
    </p:spTree>
    <p:extLst>
      <p:ext uri="{BB962C8B-B14F-4D97-AF65-F5344CB8AC3E}">
        <p14:creationId xmlns:p14="http://schemas.microsoft.com/office/powerpoint/2010/main" val="2351890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B72C7A6-DEEA-4E45-9394-40134F6F3232}" type="datetimeFigureOut">
              <a:rPr lang="en-GB" smtClean="0"/>
              <a:t>31/10/2020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FBC803-B065-4B12-8C9F-EF163C9C6372}" type="slidenum">
              <a:rPr lang="en-GB" smtClean="0"/>
              <a:t>‹#›</a:t>
            </a:fld>
            <a:endParaRPr lang="en-GB"/>
          </a:p>
        </p:txBody>
      </p:sp>
    </p:spTree>
    <p:extLst>
      <p:ext uri="{BB962C8B-B14F-4D97-AF65-F5344CB8AC3E}">
        <p14:creationId xmlns:p14="http://schemas.microsoft.com/office/powerpoint/2010/main" val="3203325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72C7A6-DEEA-4E45-9394-40134F6F3232}" type="datetimeFigureOut">
              <a:rPr lang="en-GB" smtClean="0"/>
              <a:t>31/10/2020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FBC803-B065-4B12-8C9F-EF163C9C6372}" type="slidenum">
              <a:rPr lang="en-GB" smtClean="0"/>
              <a:t>‹#›</a:t>
            </a:fld>
            <a:endParaRPr lang="en-GB"/>
          </a:p>
        </p:txBody>
      </p:sp>
    </p:spTree>
    <p:extLst>
      <p:ext uri="{BB962C8B-B14F-4D97-AF65-F5344CB8AC3E}">
        <p14:creationId xmlns:p14="http://schemas.microsoft.com/office/powerpoint/2010/main" val="10707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72C7A6-DEEA-4E45-9394-40134F6F3232}" type="datetimeFigureOut">
              <a:rPr lang="en-GB" smtClean="0"/>
              <a:t>31/10/2020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BC803-B065-4B12-8C9F-EF163C9C6372}" type="slidenum">
              <a:rPr lang="en-GB" smtClean="0"/>
              <a:t>‹#›</a:t>
            </a:fld>
            <a:endParaRPr lang="en-GB"/>
          </a:p>
        </p:txBody>
      </p:sp>
    </p:spTree>
    <p:extLst>
      <p:ext uri="{BB962C8B-B14F-4D97-AF65-F5344CB8AC3E}">
        <p14:creationId xmlns:p14="http://schemas.microsoft.com/office/powerpoint/2010/main" val="2986554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72C7A6-DEEA-4E45-9394-40134F6F3232}" type="datetimeFigureOut">
              <a:rPr lang="en-GB" smtClean="0"/>
              <a:t>31/10/2020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BC803-B065-4B12-8C9F-EF163C9C6372}" type="slidenum">
              <a:rPr lang="en-GB" smtClean="0"/>
              <a:t>‹#›</a:t>
            </a:fld>
            <a:endParaRPr lang="en-GB"/>
          </a:p>
        </p:txBody>
      </p:sp>
    </p:spTree>
    <p:extLst>
      <p:ext uri="{BB962C8B-B14F-4D97-AF65-F5344CB8AC3E}">
        <p14:creationId xmlns:p14="http://schemas.microsoft.com/office/powerpoint/2010/main" val="769662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72C7A6-DEEA-4E45-9394-40134F6F3232}" type="datetimeFigureOut">
              <a:rPr lang="en-GB" smtClean="0"/>
              <a:t>31/10/2020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BC803-B065-4B12-8C9F-EF163C9C6372}" type="slidenum">
              <a:rPr lang="en-GB" smtClean="0"/>
              <a:t>‹#›</a:t>
            </a:fld>
            <a:endParaRPr lang="en-GB"/>
          </a:p>
        </p:txBody>
      </p:sp>
    </p:spTree>
    <p:extLst>
      <p:ext uri="{BB962C8B-B14F-4D97-AF65-F5344CB8AC3E}">
        <p14:creationId xmlns:p14="http://schemas.microsoft.com/office/powerpoint/2010/main" val="326319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587" y="159949"/>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LESSON ONE</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Tree>
    <p:extLst>
      <p:ext uri="{BB962C8B-B14F-4D97-AF65-F5344CB8AC3E}">
        <p14:creationId xmlns:p14="http://schemas.microsoft.com/office/powerpoint/2010/main" val="158888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87" y="159949"/>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TO FINISH</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6" name="Title 1"/>
          <p:cNvSpPr txBox="1">
            <a:spLocks/>
          </p:cNvSpPr>
          <p:nvPr/>
        </p:nvSpPr>
        <p:spPr>
          <a:xfrm>
            <a:off x="0" y="5596928"/>
            <a:ext cx="12190413" cy="1168078"/>
          </a:xfrm>
          <a:prstGeom prst="rect">
            <a:avLst/>
          </a:prstGeom>
          <a:gradFill rotWithShape="1">
            <a:gsLst>
              <a:gs pos="0">
                <a:srgbClr val="3C1402">
                  <a:tint val="50000"/>
                  <a:satMod val="300000"/>
                </a:srgbClr>
              </a:gs>
              <a:gs pos="35000">
                <a:srgbClr val="3C1402">
                  <a:tint val="37000"/>
                  <a:satMod val="300000"/>
                </a:srgbClr>
              </a:gs>
              <a:gs pos="100000">
                <a:srgbClr val="3C1402">
                  <a:tint val="15000"/>
                  <a:satMod val="350000"/>
                </a:srgbClr>
              </a:gs>
            </a:gsLst>
            <a:lin ang="162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400" b="1" u="sng" dirty="0">
                <a:solidFill>
                  <a:schemeClr val="tx1"/>
                </a:solidFill>
                <a:latin typeface="Berlin Sans FB" panose="020E0602020502020306" pitchFamily="34" charset="0"/>
              </a:rPr>
              <a:t>Today’s key questions:</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confidently explain what is meant by CONTEXT?</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discuss the context of ‘A Christmas Carol’ and how societal issues inspired Dickens to write his novel?</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explain how a writer uses language to convey key ideas?</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2000" b="0" i="0" strike="noStrike" kern="1200" cap="none" spc="0" normalizeH="0" baseline="0" noProof="0" dirty="0">
              <a:ln>
                <a:noFill/>
              </a:ln>
              <a:solidFill>
                <a:prstClr val="black"/>
              </a:solidFill>
              <a:effectLst/>
              <a:uLnTx/>
              <a:uFillTx/>
              <a:latin typeface="Open Sans"/>
              <a:ea typeface="+mn-ea"/>
              <a:cs typeface="+mn-cs"/>
            </a:endParaRPr>
          </a:p>
        </p:txBody>
      </p:sp>
      <p:sp>
        <p:nvSpPr>
          <p:cNvPr id="7" name="Rectangle 6"/>
          <p:cNvSpPr/>
          <p:nvPr/>
        </p:nvSpPr>
        <p:spPr>
          <a:xfrm>
            <a:off x="787757" y="1968007"/>
            <a:ext cx="6941712" cy="348863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2400" dirty="0">
              <a:latin typeface="Berlin Sans FB" panose="020E0602020502020306" pitchFamily="34" charset="0"/>
            </a:endParaRPr>
          </a:p>
          <a:p>
            <a:pPr algn="ctr"/>
            <a:endParaRPr lang="en-GB" sz="2400" dirty="0">
              <a:latin typeface="Berlin Sans FB" panose="020E0602020502020306" pitchFamily="34" charset="0"/>
            </a:endParaRPr>
          </a:p>
          <a:p>
            <a:pPr algn="ctr"/>
            <a:endParaRPr lang="en-GB" sz="2400" dirty="0">
              <a:latin typeface="Berlin Sans FB" panose="020E0602020502020306" pitchFamily="34" charset="0"/>
            </a:endParaRPr>
          </a:p>
          <a:p>
            <a:pPr algn="ctr"/>
            <a:endParaRPr lang="en-GB" sz="2400" dirty="0">
              <a:latin typeface="Berlin Sans FB" panose="020E0602020502020306" pitchFamily="34" charset="0"/>
            </a:endParaRPr>
          </a:p>
          <a:p>
            <a:pPr algn="ctr"/>
            <a:endParaRPr lang="en-GB" sz="2400"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Century Gothic" panose="020B0502020202020204" pitchFamily="34" charset="0"/>
            </a:endParaRPr>
          </a:p>
          <a:p>
            <a:pPr algn="ctr"/>
            <a:r>
              <a:rPr lang="en-GB" dirty="0">
                <a:latin typeface="Century Gothic" panose="020B0502020202020204" pitchFamily="34" charset="0"/>
              </a:rPr>
              <a:t>Swap books with your partner and read through their answer.</a:t>
            </a:r>
          </a:p>
          <a:p>
            <a:pPr algn="ctr"/>
            <a:r>
              <a:rPr lang="en-GB" dirty="0">
                <a:latin typeface="Century Gothic" panose="020B0502020202020204" pitchFamily="34" charset="0"/>
              </a:rPr>
              <a:t>Write a WHAT WENT WELL and an EVEN BETTER IF for their response.</a:t>
            </a: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r>
              <a:rPr lang="en-GB" dirty="0">
                <a:latin typeface="Century Gothic" panose="020B0502020202020204" pitchFamily="34" charset="0"/>
              </a:rPr>
              <a:t>               EBI:				   EBI:</a:t>
            </a:r>
          </a:p>
          <a:p>
            <a:r>
              <a:rPr lang="en-GB" dirty="0">
                <a:latin typeface="Century Gothic" panose="020B0502020202020204" pitchFamily="34" charset="0"/>
              </a:rPr>
              <a:t>   Neater handwriting	     See if you can add another point</a:t>
            </a:r>
          </a:p>
          <a:p>
            <a:r>
              <a:rPr lang="en-GB" dirty="0">
                <a:latin typeface="Century Gothic" panose="020B0502020202020204" pitchFamily="34" charset="0"/>
              </a:rPr>
              <a:t>    Make better points                  Use quotations (3-5 words)</a:t>
            </a:r>
          </a:p>
          <a:p>
            <a:pPr algn="ctr"/>
            <a:endParaRPr lang="en-GB" dirty="0">
              <a:latin typeface="Berlin Sans FB" panose="020E0602020502020306" pitchFamily="34" charset="0"/>
            </a:endParaRPr>
          </a:p>
          <a:p>
            <a:pPr marL="285750" indent="-285750" algn="ctr">
              <a:buFontTx/>
              <a:buChar char="-"/>
            </a:pPr>
            <a:endParaRPr lang="en-GB" dirty="0">
              <a:latin typeface="Berlin Sans FB" panose="020E0602020502020306" pitchFamily="34" charset="0"/>
            </a:endParaRPr>
          </a:p>
          <a:p>
            <a:pPr algn="ctr"/>
            <a:endParaRPr lang="en-GB" dirty="0">
              <a:latin typeface="Berlin Sans FB" panose="020E0602020502020306" pitchFamily="34" charset="0"/>
            </a:endParaRPr>
          </a:p>
          <a:p>
            <a:pPr marL="285750" indent="-285750" algn="ctr">
              <a:buFontTx/>
              <a:buChar char="-"/>
            </a:pP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sz="2400" dirty="0">
              <a:latin typeface="Berlin Sans FB" panose="020E0602020502020306" pitchFamily="34" charset="0"/>
            </a:endParaRPr>
          </a:p>
          <a:p>
            <a:pPr algn="ctr"/>
            <a:endParaRPr lang="en-GB" sz="2400" dirty="0">
              <a:latin typeface="Berlin Sans FB" panose="020E0602020502020306" pitchFamily="34" charset="0"/>
            </a:endParaRPr>
          </a:p>
          <a:p>
            <a:pPr algn="ctr"/>
            <a:endParaRPr lang="en-GB" sz="2400" dirty="0">
              <a:latin typeface="Berlin Sans FB" panose="020E0602020502020306" pitchFamily="34" charset="0"/>
            </a:endParaRPr>
          </a:p>
          <a:p>
            <a:pPr algn="ctr"/>
            <a:endParaRPr lang="en-GB" sz="2400" dirty="0">
              <a:latin typeface="Berlin Sans FB" panose="020E0602020502020306" pitchFamily="34" charset="0"/>
            </a:endParaRPr>
          </a:p>
          <a:p>
            <a:pPr algn="ctr"/>
            <a:endParaRPr lang="en-GB" sz="2400" dirty="0">
              <a:latin typeface="Berlin Sans FB" panose="020E0602020502020306" pitchFamily="34" charset="0"/>
            </a:endParaRPr>
          </a:p>
        </p:txBody>
      </p:sp>
      <p:pic>
        <p:nvPicPr>
          <p:cNvPr id="8" name="Picture 2" descr="Image result for green ti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060" y="3428999"/>
            <a:ext cx="838155" cy="8730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green tick red cros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5683"/>
          <a:stretch/>
        </p:blipFill>
        <p:spPr bwMode="auto">
          <a:xfrm>
            <a:off x="1627158" y="3484350"/>
            <a:ext cx="868743" cy="8846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GREEN TI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33200" y="1381769"/>
            <a:ext cx="468647" cy="5363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GREEN TI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33200" y="1860318"/>
            <a:ext cx="468647" cy="5363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GREEN TI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33200" y="2339541"/>
            <a:ext cx="468647" cy="5363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GREEN TI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33200" y="3087583"/>
            <a:ext cx="468647" cy="5363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GREEN TI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33199" y="3795097"/>
            <a:ext cx="468647" cy="5363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GREEN TI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33198" y="4561957"/>
            <a:ext cx="468647" cy="536363"/>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794074" y="936629"/>
            <a:ext cx="6903074" cy="946596"/>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2400" dirty="0">
              <a:latin typeface="Century Gothic" panose="020B0502020202020204" pitchFamily="34" charset="0"/>
            </a:endParaRPr>
          </a:p>
          <a:p>
            <a:pPr algn="ctr"/>
            <a:endParaRPr lang="en-GB" sz="2400" dirty="0">
              <a:latin typeface="Century Gothic" panose="020B0502020202020204" pitchFamily="34" charset="0"/>
            </a:endParaRPr>
          </a:p>
          <a:p>
            <a:pPr algn="ctr"/>
            <a:r>
              <a:rPr lang="en-GB" sz="2400" dirty="0">
                <a:latin typeface="Century Gothic" panose="020B0502020202020204" pitchFamily="34" charset="0"/>
              </a:rPr>
              <a:t>How does Dickens use language to present Scrooge during Stave One?</a:t>
            </a:r>
          </a:p>
          <a:p>
            <a:pPr algn="ctr"/>
            <a:endParaRPr lang="en-GB" sz="2400" dirty="0">
              <a:latin typeface="Century Gothic" panose="020B0502020202020204" pitchFamily="34" charset="0"/>
            </a:endParaRPr>
          </a:p>
          <a:p>
            <a:pPr algn="ctr"/>
            <a:endParaRPr lang="en-GB" sz="2400" dirty="0">
              <a:latin typeface="Century Gothic" panose="020B0502020202020204" pitchFamily="34" charset="0"/>
            </a:endParaRPr>
          </a:p>
          <a:p>
            <a:pPr marL="285750" indent="-285750" algn="ctr">
              <a:buFontTx/>
              <a:buChar char="-"/>
            </a:pP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p:txBody>
      </p:sp>
      <p:sp>
        <p:nvSpPr>
          <p:cNvPr id="10" name="Rectangle 9">
            <a:extLst>
              <a:ext uri="{FF2B5EF4-FFF2-40B4-BE49-F238E27FC236}">
                <a16:creationId xmlns:a16="http://schemas.microsoft.com/office/drawing/2014/main" id="{E77FFA4F-A9A4-47F4-925B-D5D1390D105D}"/>
              </a:ext>
            </a:extLst>
          </p:cNvPr>
          <p:cNvSpPr/>
          <p:nvPr/>
        </p:nvSpPr>
        <p:spPr>
          <a:xfrm>
            <a:off x="7832627" y="916594"/>
            <a:ext cx="4269220" cy="4510770"/>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dirty="0">
              <a:latin typeface="Century Gothic" panose="020B0502020202020204" pitchFamily="34" charset="0"/>
            </a:endParaRPr>
          </a:p>
          <a:p>
            <a:pPr algn="ctr"/>
            <a:endParaRPr lang="en-GB" sz="2400" dirty="0">
              <a:latin typeface="Century Gothic" panose="020B0502020202020204" pitchFamily="34" charset="0"/>
            </a:endParaRPr>
          </a:p>
          <a:p>
            <a:pPr algn="ctr"/>
            <a:r>
              <a:rPr lang="en-GB" sz="2000" dirty="0">
                <a:latin typeface="Century Gothic" panose="020B0502020202020204" pitchFamily="34" charset="0"/>
              </a:rPr>
              <a:t>Has my partner…</a:t>
            </a:r>
          </a:p>
          <a:p>
            <a:endParaRPr lang="en-GB" sz="2000" dirty="0">
              <a:latin typeface="Century Gothic" panose="020B0502020202020204" pitchFamily="34" charset="0"/>
            </a:endParaRPr>
          </a:p>
          <a:p>
            <a:pPr marL="342900" indent="-342900">
              <a:buFontTx/>
              <a:buChar char="-"/>
            </a:pPr>
            <a:r>
              <a:rPr lang="en-GB" sz="2000" dirty="0">
                <a:latin typeface="Century Gothic" panose="020B0502020202020204" pitchFamily="34" charset="0"/>
              </a:rPr>
              <a:t>made a clear point?</a:t>
            </a:r>
          </a:p>
          <a:p>
            <a:pPr marL="342900" indent="-342900">
              <a:buFontTx/>
              <a:buChar char="-"/>
            </a:pPr>
            <a:endParaRPr lang="en-GB" sz="2000" dirty="0">
              <a:latin typeface="Century Gothic" panose="020B0502020202020204" pitchFamily="34" charset="0"/>
            </a:endParaRPr>
          </a:p>
          <a:p>
            <a:pPr marL="342900" indent="-342900">
              <a:buFontTx/>
              <a:buChar char="-"/>
            </a:pPr>
            <a:r>
              <a:rPr lang="en-GB" sz="2000" dirty="0">
                <a:latin typeface="Century Gothic" panose="020B0502020202020204" pitchFamily="34" charset="0"/>
              </a:rPr>
              <a:t>used quotations to back up my ideas?</a:t>
            </a:r>
          </a:p>
          <a:p>
            <a:pPr marL="342900" indent="-342900">
              <a:buFontTx/>
              <a:buChar char="-"/>
            </a:pPr>
            <a:endParaRPr lang="en-GB" sz="2000" dirty="0">
              <a:latin typeface="Century Gothic" panose="020B0502020202020204" pitchFamily="34" charset="0"/>
            </a:endParaRPr>
          </a:p>
          <a:p>
            <a:pPr marL="342900" indent="-342900">
              <a:buFontTx/>
              <a:buChar char="-"/>
            </a:pPr>
            <a:r>
              <a:rPr lang="en-GB" sz="2000" dirty="0">
                <a:latin typeface="Century Gothic" panose="020B0502020202020204" pitchFamily="34" charset="0"/>
              </a:rPr>
              <a:t>explained why Dickens has made certain language choices?</a:t>
            </a:r>
          </a:p>
          <a:p>
            <a:pPr marL="342900" indent="-342900">
              <a:buFontTx/>
              <a:buChar char="-"/>
            </a:pPr>
            <a:endParaRPr lang="en-GB" dirty="0">
              <a:latin typeface="Century Gothic" panose="020B0502020202020204" pitchFamily="34" charset="0"/>
            </a:endParaRPr>
          </a:p>
          <a:p>
            <a:pPr marL="342900" indent="-342900">
              <a:buFontTx/>
              <a:buChar char="-"/>
            </a:pPr>
            <a:r>
              <a:rPr lang="en-GB" sz="2000" dirty="0">
                <a:latin typeface="Century Gothic" panose="020B0502020202020204" pitchFamily="34" charset="0"/>
              </a:rPr>
              <a:t>included a point regarding the social/historical context?</a:t>
            </a:r>
          </a:p>
          <a:p>
            <a:pPr algn="ctr"/>
            <a:endParaRPr lang="en-GB" sz="2000" dirty="0">
              <a:latin typeface="Century Gothic" panose="020B0502020202020204" pitchFamily="34" charset="0"/>
            </a:endParaRPr>
          </a:p>
          <a:p>
            <a:pPr algn="ctr"/>
            <a:endParaRPr lang="en-GB" sz="2000" dirty="0">
              <a:latin typeface="Century Gothic" panose="020B0502020202020204" pitchFamily="34" charset="0"/>
            </a:endParaRPr>
          </a:p>
          <a:p>
            <a:pPr marL="285750" indent="-285750" algn="ctr">
              <a:buFontTx/>
              <a:buChar char="-"/>
            </a:pPr>
            <a:endParaRPr lang="en-GB" sz="1400" dirty="0">
              <a:latin typeface="Century Gothic" panose="020B0502020202020204" pitchFamily="34" charset="0"/>
            </a:endParaRPr>
          </a:p>
          <a:p>
            <a:pPr algn="ctr"/>
            <a:endParaRPr lang="en-GB" sz="14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p:txBody>
      </p:sp>
      <p:sp>
        <p:nvSpPr>
          <p:cNvPr id="4" name="TextBox 3">
            <a:extLst>
              <a:ext uri="{FF2B5EF4-FFF2-40B4-BE49-F238E27FC236}">
                <a16:creationId xmlns:a16="http://schemas.microsoft.com/office/drawing/2014/main" id="{BD1D9610-033A-44A7-9755-20009F3ABC40}"/>
              </a:ext>
            </a:extLst>
          </p:cNvPr>
          <p:cNvSpPr txBox="1"/>
          <p:nvPr/>
        </p:nvSpPr>
        <p:spPr>
          <a:xfrm rot="16200000">
            <a:off x="-3075058" y="3075056"/>
            <a:ext cx="6858002" cy="707886"/>
          </a:xfrm>
          <a:prstGeom prst="rect">
            <a:avLst/>
          </a:prstGeom>
          <a:solidFill>
            <a:srgbClr val="002060"/>
          </a:solidFill>
        </p:spPr>
        <p:txBody>
          <a:bodyPr wrap="square" rtlCol="0">
            <a:spAutoFit/>
          </a:bodyPr>
          <a:lstStyle/>
          <a:p>
            <a:pPr algn="ctr"/>
            <a:r>
              <a:rPr lang="en-GB" sz="4000" b="1" dirty="0">
                <a:solidFill>
                  <a:schemeClr val="bg1"/>
                </a:solidFill>
                <a:latin typeface="Century Gothic" panose="020B0502020202020204" pitchFamily="34" charset="0"/>
              </a:rPr>
              <a:t>Peer </a:t>
            </a:r>
            <a:r>
              <a:rPr lang="en-GB" sz="4000" b="1" dirty="0" err="1">
                <a:solidFill>
                  <a:schemeClr val="bg1"/>
                </a:solidFill>
                <a:latin typeface="Century Gothic" panose="020B0502020202020204" pitchFamily="34" charset="0"/>
              </a:rPr>
              <a:t>Assessmnet</a:t>
            </a:r>
            <a:endParaRPr lang="en-GB" sz="4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86420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87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87" y="159949"/>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RESOURCES</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Tree>
    <p:extLst>
      <p:ext uri="{BB962C8B-B14F-4D97-AF65-F5344CB8AC3E}">
        <p14:creationId xmlns:p14="http://schemas.microsoft.com/office/powerpoint/2010/main" val="329181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SCROO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182" y="130416"/>
            <a:ext cx="2046274" cy="36239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2" descr="Image result for SCROO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8638" y="130416"/>
            <a:ext cx="2046274" cy="36239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4606094" y="116481"/>
            <a:ext cx="2072820" cy="3651821"/>
          </a:xfrm>
          <a:prstGeom prst="rect">
            <a:avLst/>
          </a:prstGeom>
        </p:spPr>
      </p:pic>
      <p:pic>
        <p:nvPicPr>
          <p:cNvPr id="8" name="Picture 2" descr="Image result for SCROO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0096" y="144350"/>
            <a:ext cx="2046274" cy="36239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2" descr="Image result for SCROO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02862" y="144350"/>
            <a:ext cx="2046274" cy="36239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Picture 2" descr="Image result for SCROO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960021" y="3095946"/>
            <a:ext cx="2046274" cy="36239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2" descr="Image result for SCROO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4755154" y="3095945"/>
            <a:ext cx="2046274" cy="36239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Picture 2" descr="Image result for SCROO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8529010" y="3094287"/>
            <a:ext cx="2046274" cy="36239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538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87" y="159949"/>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A Christmas Carol: Context</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6" name="Title 1"/>
          <p:cNvSpPr txBox="1">
            <a:spLocks/>
          </p:cNvSpPr>
          <p:nvPr/>
        </p:nvSpPr>
        <p:spPr>
          <a:xfrm>
            <a:off x="0" y="5596928"/>
            <a:ext cx="12190413" cy="1168078"/>
          </a:xfrm>
          <a:prstGeom prst="rect">
            <a:avLst/>
          </a:prstGeom>
          <a:gradFill rotWithShape="1">
            <a:gsLst>
              <a:gs pos="0">
                <a:srgbClr val="3C1402">
                  <a:tint val="50000"/>
                  <a:satMod val="300000"/>
                </a:srgbClr>
              </a:gs>
              <a:gs pos="35000">
                <a:srgbClr val="3C1402">
                  <a:tint val="37000"/>
                  <a:satMod val="300000"/>
                </a:srgbClr>
              </a:gs>
              <a:gs pos="100000">
                <a:srgbClr val="3C1402">
                  <a:tint val="15000"/>
                  <a:satMod val="350000"/>
                </a:srgbClr>
              </a:gs>
            </a:gsLst>
            <a:lin ang="162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400" b="1" u="sng" dirty="0">
                <a:solidFill>
                  <a:schemeClr val="tx1"/>
                </a:solidFill>
                <a:latin typeface="Berlin Sans FB" panose="020E0602020502020306" pitchFamily="34" charset="0"/>
              </a:rPr>
              <a:t>Today’s key questions:</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confidently explain what is meant by CONTEXT?</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discuss the context of ‘A Christmas Carol’ and how societal issues inspired Dickens to write his novel?</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explain how a writer uses language to convey key ideas?</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2000" b="0" i="0" strike="noStrike" kern="1200" cap="none" spc="0" normalizeH="0" baseline="0" noProof="0" dirty="0">
              <a:ln>
                <a:noFill/>
              </a:ln>
              <a:solidFill>
                <a:prstClr val="black"/>
              </a:solidFill>
              <a:effectLst/>
              <a:uLnTx/>
              <a:uFillTx/>
              <a:latin typeface="Open Sans"/>
              <a:ea typeface="+mn-ea"/>
              <a:cs typeface="+mn-cs"/>
            </a:endParaRPr>
          </a:p>
        </p:txBody>
      </p:sp>
      <p:sp>
        <p:nvSpPr>
          <p:cNvPr id="4" name="Rectangle 3"/>
          <p:cNvSpPr/>
          <p:nvPr/>
        </p:nvSpPr>
        <p:spPr>
          <a:xfrm>
            <a:off x="905895" y="906827"/>
            <a:ext cx="5834580" cy="1931794"/>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2000" dirty="0">
              <a:latin typeface="Century Gothic" panose="020B0502020202020204" pitchFamily="34" charset="0"/>
            </a:endParaRPr>
          </a:p>
          <a:p>
            <a:pPr algn="ctr"/>
            <a:endParaRPr lang="en-GB" sz="2000" dirty="0">
              <a:latin typeface="Century Gothic" panose="020B0502020202020204" pitchFamily="34" charset="0"/>
            </a:endParaRPr>
          </a:p>
          <a:p>
            <a:pPr algn="ctr"/>
            <a:r>
              <a:rPr lang="en-GB" sz="2000" dirty="0">
                <a:latin typeface="Century Gothic" panose="020B0502020202020204" pitchFamily="34" charset="0"/>
              </a:rPr>
              <a:t>How you think these pictures relate to ‘A Christmas Carol’. </a:t>
            </a:r>
          </a:p>
          <a:p>
            <a:pPr algn="ctr"/>
            <a:endParaRPr lang="en-GB" sz="2000" dirty="0">
              <a:latin typeface="Century Gothic" panose="020B0502020202020204" pitchFamily="34" charset="0"/>
            </a:endParaRPr>
          </a:p>
          <a:p>
            <a:pPr algn="ctr"/>
            <a:r>
              <a:rPr lang="en-GB" sz="2000" dirty="0">
                <a:latin typeface="Century Gothic" panose="020B0502020202020204" pitchFamily="34" charset="0"/>
              </a:rPr>
              <a:t>What themes or ideas do you think the novel will explore and why?</a:t>
            </a:r>
          </a:p>
          <a:p>
            <a:pPr algn="ctr"/>
            <a:endParaRPr lang="en-GB" dirty="0">
              <a:latin typeface="Century Gothic" panose="020B0502020202020204" pitchFamily="34" charset="0"/>
            </a:endParaRPr>
          </a:p>
          <a:p>
            <a:pPr algn="ctr"/>
            <a:r>
              <a:rPr lang="en-GB" dirty="0">
                <a:latin typeface="Century Gothic" panose="020B0502020202020204" pitchFamily="34" charset="0"/>
              </a:rPr>
              <a:t>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3282" y="2951251"/>
            <a:ext cx="1910650" cy="2448223"/>
          </a:xfrm>
          <a:prstGeom prst="rect">
            <a:avLst/>
          </a:prstGeom>
          <a:ln w="28575">
            <a:solidFill>
              <a:schemeClr val="tx1"/>
            </a:solidFill>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8482" y="912005"/>
            <a:ext cx="3790219" cy="2171984"/>
          </a:xfrm>
          <a:prstGeom prst="rect">
            <a:avLst/>
          </a:prstGeom>
          <a:ln w="28575">
            <a:solidFill>
              <a:schemeClr val="tx1"/>
            </a:solidFill>
          </a:ln>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59946" y="2715065"/>
            <a:ext cx="1910651" cy="2486955"/>
          </a:xfrm>
          <a:prstGeom prst="rect">
            <a:avLst/>
          </a:prstGeom>
          <a:ln w="28575">
            <a:solidFill>
              <a:schemeClr val="tx1"/>
            </a:solidFill>
          </a:ln>
        </p:spPr>
      </p:pic>
      <p:sp>
        <p:nvSpPr>
          <p:cNvPr id="13" name="Rectangle 12"/>
          <p:cNvSpPr/>
          <p:nvPr/>
        </p:nvSpPr>
        <p:spPr>
          <a:xfrm>
            <a:off x="10223394" y="90968"/>
            <a:ext cx="1910651" cy="1015663"/>
          </a:xfrm>
          <a:prstGeom prst="rect">
            <a:avLst/>
          </a:prstGeom>
          <a:noFill/>
        </p:spPr>
        <p:txBody>
          <a:bodyPr wrap="square" lIns="91440" tIns="45720" rIns="91440" bIns="45720">
            <a:spAutoFit/>
          </a:bodyPr>
          <a:lstStyle/>
          <a:p>
            <a:pPr algn="ctr"/>
            <a:r>
              <a:rPr lang="en-US" sz="2000" b="1" dirty="0">
                <a:ln w="22225">
                  <a:solidFill>
                    <a:schemeClr val="accent2"/>
                  </a:solidFill>
                  <a:prstDash val="solid"/>
                </a:ln>
                <a:solidFill>
                  <a:schemeClr val="accent2">
                    <a:lumMod val="40000"/>
                    <a:lumOff val="60000"/>
                  </a:schemeClr>
                </a:solidFill>
              </a:rPr>
              <a:t>AO3:</a:t>
            </a:r>
          </a:p>
          <a:p>
            <a:pPr algn="ctr"/>
            <a:r>
              <a:rPr lang="en-US" sz="2000" b="1" cap="none" spc="0" dirty="0">
                <a:ln w="22225">
                  <a:solidFill>
                    <a:schemeClr val="accent2"/>
                  </a:solidFill>
                  <a:prstDash val="solid"/>
                </a:ln>
                <a:solidFill>
                  <a:schemeClr val="accent2">
                    <a:lumMod val="40000"/>
                    <a:lumOff val="60000"/>
                  </a:schemeClr>
                </a:solidFill>
                <a:effectLst/>
              </a:rPr>
              <a:t>Social/Historical</a:t>
            </a:r>
          </a:p>
          <a:p>
            <a:pPr algn="ctr"/>
            <a:r>
              <a:rPr lang="en-US" sz="2000" b="1" dirty="0">
                <a:ln w="22225">
                  <a:solidFill>
                    <a:schemeClr val="accent2"/>
                  </a:solidFill>
                  <a:prstDash val="solid"/>
                </a:ln>
                <a:solidFill>
                  <a:schemeClr val="accent2">
                    <a:lumMod val="40000"/>
                    <a:lumOff val="60000"/>
                  </a:schemeClr>
                </a:solidFill>
              </a:rPr>
              <a:t>Context</a:t>
            </a:r>
            <a:endParaRPr lang="en-US" sz="2000" b="1" cap="none" spc="0" dirty="0">
              <a:ln w="22225">
                <a:solidFill>
                  <a:schemeClr val="accent2"/>
                </a:solidFill>
                <a:prstDash val="solid"/>
              </a:ln>
              <a:solidFill>
                <a:schemeClr val="accent2">
                  <a:lumMod val="40000"/>
                  <a:lumOff val="60000"/>
                </a:schemeClr>
              </a:solidFill>
              <a:effectLst/>
            </a:endParaRPr>
          </a:p>
        </p:txBody>
      </p:sp>
      <p:sp>
        <p:nvSpPr>
          <p:cNvPr id="14" name="TextBox 13">
            <a:extLst>
              <a:ext uri="{FF2B5EF4-FFF2-40B4-BE49-F238E27FC236}">
                <a16:creationId xmlns:a16="http://schemas.microsoft.com/office/drawing/2014/main" id="{A4C9CC5B-EAA6-4C7F-B3F4-56C6D5023D41}"/>
              </a:ext>
            </a:extLst>
          </p:cNvPr>
          <p:cNvSpPr txBox="1"/>
          <p:nvPr/>
        </p:nvSpPr>
        <p:spPr>
          <a:xfrm rot="16200000">
            <a:off x="-3075058" y="3075056"/>
            <a:ext cx="6858002" cy="707886"/>
          </a:xfrm>
          <a:prstGeom prst="rect">
            <a:avLst/>
          </a:prstGeom>
          <a:solidFill>
            <a:srgbClr val="002060"/>
          </a:solidFill>
        </p:spPr>
        <p:txBody>
          <a:bodyPr wrap="square" rtlCol="0">
            <a:spAutoFit/>
          </a:bodyPr>
          <a:lstStyle/>
          <a:p>
            <a:pPr algn="ctr"/>
            <a:r>
              <a:rPr lang="en-GB" sz="4000" b="1" dirty="0">
                <a:solidFill>
                  <a:schemeClr val="bg1"/>
                </a:solidFill>
                <a:latin typeface="Century Gothic" panose="020B0502020202020204" pitchFamily="34" charset="0"/>
              </a:rPr>
              <a:t>Do Now</a:t>
            </a:r>
          </a:p>
        </p:txBody>
      </p:sp>
      <p:pic>
        <p:nvPicPr>
          <p:cNvPr id="17" name="Picture 16">
            <a:extLst>
              <a:ext uri="{FF2B5EF4-FFF2-40B4-BE49-F238E27FC236}">
                <a16:creationId xmlns:a16="http://schemas.microsoft.com/office/drawing/2014/main" id="{D2211D0E-0A3D-428D-AE2D-C3BEFDBB5382}"/>
              </a:ext>
            </a:extLst>
          </p:cNvPr>
          <p:cNvPicPr>
            <a:picLocks noChangeAspect="1"/>
          </p:cNvPicPr>
          <p:nvPr/>
        </p:nvPicPr>
        <p:blipFill>
          <a:blip r:embed="rId6"/>
          <a:stretch>
            <a:fillRect/>
          </a:stretch>
        </p:blipFill>
        <p:spPr>
          <a:xfrm>
            <a:off x="2996419" y="2859531"/>
            <a:ext cx="4481638" cy="2644403"/>
          </a:xfrm>
          <a:prstGeom prst="rect">
            <a:avLst/>
          </a:prstGeom>
        </p:spPr>
      </p:pic>
    </p:spTree>
    <p:extLst>
      <p:ext uri="{BB962C8B-B14F-4D97-AF65-F5344CB8AC3E}">
        <p14:creationId xmlns:p14="http://schemas.microsoft.com/office/powerpoint/2010/main" val="36717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587" y="159949"/>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algn="l"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                 THE EXAM</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6" name="Rectangle 5"/>
          <p:cNvSpPr/>
          <p:nvPr/>
        </p:nvSpPr>
        <p:spPr>
          <a:xfrm>
            <a:off x="857946" y="898645"/>
            <a:ext cx="5908646" cy="2154044"/>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600" dirty="0">
              <a:solidFill>
                <a:schemeClr val="tx1"/>
              </a:solidFill>
              <a:latin typeface="Century Gothic" panose="020B0502020202020204" pitchFamily="34" charset="0"/>
            </a:endParaRPr>
          </a:p>
          <a:p>
            <a:pPr algn="ctr"/>
            <a:r>
              <a:rPr lang="en-GB" sz="1600" dirty="0">
                <a:solidFill>
                  <a:schemeClr val="tx1"/>
                </a:solidFill>
                <a:latin typeface="Century Gothic" panose="020B0502020202020204" pitchFamily="34" charset="0"/>
              </a:rPr>
              <a:t>This unit will prepare you for the ‘A Christmas Carol’ question in your GCSE Literature exam. </a:t>
            </a:r>
          </a:p>
          <a:p>
            <a:pPr algn="ctr"/>
            <a:endParaRPr lang="en-GB" sz="1600" dirty="0">
              <a:solidFill>
                <a:schemeClr val="tx1"/>
              </a:solidFill>
              <a:latin typeface="Century Gothic" panose="020B0502020202020204" pitchFamily="34" charset="0"/>
            </a:endParaRPr>
          </a:p>
          <a:p>
            <a:pPr algn="ctr"/>
            <a:r>
              <a:rPr lang="en-GB" sz="1600" dirty="0">
                <a:solidFill>
                  <a:schemeClr val="tx1"/>
                </a:solidFill>
                <a:latin typeface="Century Gothic" panose="020B0502020202020204" pitchFamily="34" charset="0"/>
              </a:rPr>
              <a:t>The question will require you to analyse the extract but also to comment on the novel as a whole. Any part of the novel could be given as an extract so it is important you know the text very well as you will not have it with you in the exam.</a:t>
            </a:r>
          </a:p>
          <a:p>
            <a:pPr algn="ctr"/>
            <a:endParaRPr lang="en-GB" sz="2400" b="1" dirty="0">
              <a:solidFill>
                <a:srgbClr val="002060"/>
              </a:solidFill>
            </a:endParaRPr>
          </a:p>
        </p:txBody>
      </p:sp>
      <p:sp>
        <p:nvSpPr>
          <p:cNvPr id="8" name="Rectangle 7"/>
          <p:cNvSpPr/>
          <p:nvPr/>
        </p:nvSpPr>
        <p:spPr>
          <a:xfrm>
            <a:off x="857946" y="3148771"/>
            <a:ext cx="2679979" cy="3129075"/>
          </a:xfrm>
          <a:prstGeom prst="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latin typeface="Century Gothic" panose="020B0502020202020204" pitchFamily="34" charset="0"/>
              </a:rPr>
              <a:t>AO1: </a:t>
            </a:r>
            <a:r>
              <a:rPr lang="en-GB" sz="1600" dirty="0">
                <a:latin typeface="Century Gothic" panose="020B0502020202020204" pitchFamily="34" charset="0"/>
              </a:rPr>
              <a:t>Read, understand and respond to texts. Students should be able to:</a:t>
            </a:r>
          </a:p>
          <a:p>
            <a:pPr algn="ctr"/>
            <a:r>
              <a:rPr lang="en-GB" sz="1600" dirty="0">
                <a:latin typeface="Century Gothic" panose="020B0502020202020204" pitchFamily="34" charset="0"/>
              </a:rPr>
              <a:t> maintain a critical style and develop an informed personal response</a:t>
            </a:r>
          </a:p>
          <a:p>
            <a:pPr algn="ctr"/>
            <a:r>
              <a:rPr lang="en-GB" sz="1600" dirty="0">
                <a:latin typeface="Century Gothic" panose="020B0502020202020204" pitchFamily="34" charset="0"/>
              </a:rPr>
              <a:t> use textual references, including quotations, to support and illustrate</a:t>
            </a:r>
          </a:p>
          <a:p>
            <a:pPr algn="ctr"/>
            <a:r>
              <a:rPr lang="en-GB" sz="1600" dirty="0">
                <a:latin typeface="Century Gothic" panose="020B0502020202020204" pitchFamily="34" charset="0"/>
              </a:rPr>
              <a:t>interpretations.</a:t>
            </a:r>
          </a:p>
        </p:txBody>
      </p:sp>
      <p:sp>
        <p:nvSpPr>
          <p:cNvPr id="9" name="Rectangle 8"/>
          <p:cNvSpPr/>
          <p:nvPr/>
        </p:nvSpPr>
        <p:spPr>
          <a:xfrm>
            <a:off x="4086613" y="3136582"/>
            <a:ext cx="2679979" cy="1950573"/>
          </a:xfrm>
          <a:prstGeom prst="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latin typeface="Century Gothic" panose="020B0502020202020204" pitchFamily="34" charset="0"/>
              </a:rPr>
              <a:t>AO2:  </a:t>
            </a:r>
            <a:r>
              <a:rPr lang="en-GB" sz="1600" dirty="0">
                <a:latin typeface="Century Gothic" panose="020B0502020202020204" pitchFamily="34" charset="0"/>
              </a:rPr>
              <a:t>Analyse the language, form and structure used by a writer to create meanings and</a:t>
            </a:r>
          </a:p>
          <a:p>
            <a:pPr algn="ctr"/>
            <a:r>
              <a:rPr lang="en-GB" sz="1600" dirty="0">
                <a:latin typeface="Century Gothic" panose="020B0502020202020204" pitchFamily="34" charset="0"/>
              </a:rPr>
              <a:t>effects, using relevant subject terminology where appropriate.</a:t>
            </a:r>
          </a:p>
          <a:p>
            <a:pPr algn="ctr"/>
            <a:endParaRPr lang="en-GB" sz="1600" dirty="0">
              <a:latin typeface="Century Gothic" panose="020B0502020202020204" pitchFamily="34" charset="0"/>
            </a:endParaRPr>
          </a:p>
        </p:txBody>
      </p:sp>
      <p:sp>
        <p:nvSpPr>
          <p:cNvPr id="10" name="Rectangle 9"/>
          <p:cNvSpPr/>
          <p:nvPr/>
        </p:nvSpPr>
        <p:spPr>
          <a:xfrm>
            <a:off x="3952133" y="5404498"/>
            <a:ext cx="2912013" cy="1323280"/>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latin typeface="Century Gothic" panose="020B0502020202020204" pitchFamily="34" charset="0"/>
              </a:rPr>
              <a:t>AO3: </a:t>
            </a:r>
            <a:r>
              <a:rPr lang="en-GB" sz="1600" dirty="0">
                <a:solidFill>
                  <a:schemeClr val="tx1"/>
                </a:solidFill>
                <a:latin typeface="Century Gothic" panose="020B0502020202020204" pitchFamily="34" charset="0"/>
              </a:rPr>
              <a:t>Show understanding of the relationships between texts and the contexts in which they were written.</a:t>
            </a:r>
          </a:p>
        </p:txBody>
      </p:sp>
      <p:sp>
        <p:nvSpPr>
          <p:cNvPr id="5" name="TextBox 4">
            <a:extLst>
              <a:ext uri="{FF2B5EF4-FFF2-40B4-BE49-F238E27FC236}">
                <a16:creationId xmlns:a16="http://schemas.microsoft.com/office/drawing/2014/main" id="{DA30D3BC-AFE4-4E99-A2BD-4B2EB0716722}"/>
              </a:ext>
            </a:extLst>
          </p:cNvPr>
          <p:cNvSpPr txBox="1"/>
          <p:nvPr/>
        </p:nvSpPr>
        <p:spPr>
          <a:xfrm rot="16200000">
            <a:off x="-3075058" y="3075056"/>
            <a:ext cx="6858002" cy="707886"/>
          </a:xfrm>
          <a:prstGeom prst="rect">
            <a:avLst/>
          </a:prstGeom>
          <a:solidFill>
            <a:srgbClr val="002060"/>
          </a:solidFill>
        </p:spPr>
        <p:txBody>
          <a:bodyPr wrap="square" rtlCol="0">
            <a:spAutoFit/>
          </a:bodyPr>
          <a:lstStyle/>
          <a:p>
            <a:pPr algn="ctr"/>
            <a:r>
              <a:rPr lang="en-GB" sz="4000" b="1" dirty="0">
                <a:solidFill>
                  <a:schemeClr val="bg1"/>
                </a:solidFill>
                <a:latin typeface="Century Gothic" panose="020B0502020202020204" pitchFamily="34" charset="0"/>
              </a:rPr>
              <a:t>Learning Content</a:t>
            </a:r>
          </a:p>
        </p:txBody>
      </p:sp>
      <p:pic>
        <p:nvPicPr>
          <p:cNvPr id="13" name="Picture 12">
            <a:extLst>
              <a:ext uri="{FF2B5EF4-FFF2-40B4-BE49-F238E27FC236}">
                <a16:creationId xmlns:a16="http://schemas.microsoft.com/office/drawing/2014/main" id="{70DC284A-CEC6-4D75-BE58-7719290C8C60}"/>
              </a:ext>
            </a:extLst>
          </p:cNvPr>
          <p:cNvPicPr>
            <a:picLocks noChangeAspect="1"/>
          </p:cNvPicPr>
          <p:nvPr/>
        </p:nvPicPr>
        <p:blipFill rotWithShape="1">
          <a:blip r:embed="rId3"/>
          <a:srcRect l="27008" t="25835" r="28577" b="10339"/>
          <a:stretch/>
        </p:blipFill>
        <p:spPr>
          <a:xfrm>
            <a:off x="6989303" y="54866"/>
            <a:ext cx="5077538" cy="4375053"/>
          </a:xfrm>
          <a:prstGeom prst="rect">
            <a:avLst/>
          </a:prstGeom>
        </p:spPr>
      </p:pic>
      <p:pic>
        <p:nvPicPr>
          <p:cNvPr id="14" name="Picture 13">
            <a:extLst>
              <a:ext uri="{FF2B5EF4-FFF2-40B4-BE49-F238E27FC236}">
                <a16:creationId xmlns:a16="http://schemas.microsoft.com/office/drawing/2014/main" id="{F8BC41B9-A1EB-4D0F-9250-2618F9D47FDB}"/>
              </a:ext>
            </a:extLst>
          </p:cNvPr>
          <p:cNvPicPr>
            <a:picLocks noChangeAspect="1"/>
          </p:cNvPicPr>
          <p:nvPr/>
        </p:nvPicPr>
        <p:blipFill rotWithShape="1">
          <a:blip r:embed="rId4"/>
          <a:srcRect l="27008" t="21319" r="28745" b="47260"/>
          <a:stretch/>
        </p:blipFill>
        <p:spPr>
          <a:xfrm>
            <a:off x="6989304" y="4429919"/>
            <a:ext cx="5077538" cy="2153761"/>
          </a:xfrm>
          <a:prstGeom prst="rect">
            <a:avLst/>
          </a:prstGeom>
        </p:spPr>
      </p:pic>
    </p:spTree>
    <p:extLst>
      <p:ext uri="{BB962C8B-B14F-4D97-AF65-F5344CB8AC3E}">
        <p14:creationId xmlns:p14="http://schemas.microsoft.com/office/powerpoint/2010/main" val="239488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87" y="159949"/>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algn="l"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                       YOUR TASK</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6" name="Title 1"/>
          <p:cNvSpPr txBox="1">
            <a:spLocks/>
          </p:cNvSpPr>
          <p:nvPr/>
        </p:nvSpPr>
        <p:spPr>
          <a:xfrm>
            <a:off x="0" y="5596928"/>
            <a:ext cx="12190413" cy="1168078"/>
          </a:xfrm>
          <a:prstGeom prst="rect">
            <a:avLst/>
          </a:prstGeom>
          <a:gradFill rotWithShape="1">
            <a:gsLst>
              <a:gs pos="0">
                <a:srgbClr val="3C1402">
                  <a:tint val="50000"/>
                  <a:satMod val="300000"/>
                </a:srgbClr>
              </a:gs>
              <a:gs pos="35000">
                <a:srgbClr val="3C1402">
                  <a:tint val="37000"/>
                  <a:satMod val="300000"/>
                </a:srgbClr>
              </a:gs>
              <a:gs pos="100000">
                <a:srgbClr val="3C1402">
                  <a:tint val="15000"/>
                  <a:satMod val="350000"/>
                </a:srgbClr>
              </a:gs>
            </a:gsLst>
            <a:lin ang="162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400" b="1" u="sng" dirty="0">
                <a:solidFill>
                  <a:schemeClr val="tx1"/>
                </a:solidFill>
                <a:latin typeface="Berlin Sans FB" panose="020E0602020502020306" pitchFamily="34" charset="0"/>
              </a:rPr>
              <a:t>Today’s key questions:</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confidently explain what is meant by CONTEXT?</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discuss the context of ‘A Christmas Carol’ and how societal issues inspired Dickens to write his novel?</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explain how a writer uses language to convey key ideas?</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2000" b="0" i="0" strike="noStrike" kern="1200" cap="none" spc="0" normalizeH="0" baseline="0" noProof="0" dirty="0">
              <a:ln>
                <a:noFill/>
              </a:ln>
              <a:solidFill>
                <a:prstClr val="black"/>
              </a:solidFill>
              <a:effectLst/>
              <a:uLnTx/>
              <a:uFillTx/>
              <a:latin typeface="Open Sans"/>
              <a:ea typeface="+mn-ea"/>
              <a:cs typeface="+mn-cs"/>
            </a:endParaRPr>
          </a:p>
        </p:txBody>
      </p:sp>
      <p:sp>
        <p:nvSpPr>
          <p:cNvPr id="8" name="Rectangle 7"/>
          <p:cNvSpPr/>
          <p:nvPr/>
        </p:nvSpPr>
        <p:spPr>
          <a:xfrm>
            <a:off x="829994" y="969923"/>
            <a:ext cx="11127544" cy="4287878"/>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Century Gothic" panose="020B0502020202020204" pitchFamily="34" charset="0"/>
            </a:endParaRPr>
          </a:p>
          <a:p>
            <a:endParaRPr lang="en-GB" sz="2200" dirty="0">
              <a:latin typeface="Century Gothic" panose="020B0502020202020204" pitchFamily="34" charset="0"/>
            </a:endParaRPr>
          </a:p>
          <a:p>
            <a:pPr marL="457200" indent="-457200">
              <a:buAutoNum type="arabicPeriod"/>
            </a:pPr>
            <a:r>
              <a:rPr lang="en-GB" sz="3200" dirty="0">
                <a:latin typeface="Century Gothic" panose="020B0502020202020204" pitchFamily="34" charset="0"/>
              </a:rPr>
              <a:t>What was life like in Victorian Prisons?</a:t>
            </a:r>
          </a:p>
          <a:p>
            <a:pPr marL="457200" indent="-457200">
              <a:buAutoNum type="arabicPeriod"/>
            </a:pPr>
            <a:r>
              <a:rPr lang="en-GB" sz="3200" dirty="0">
                <a:latin typeface="Century Gothic" panose="020B0502020202020204" pitchFamily="34" charset="0"/>
              </a:rPr>
              <a:t>What was the Poor Law?</a:t>
            </a:r>
          </a:p>
          <a:p>
            <a:pPr marL="457200" indent="-457200">
              <a:buAutoNum type="arabicPeriod"/>
            </a:pPr>
            <a:r>
              <a:rPr lang="en-GB" sz="3200" dirty="0">
                <a:latin typeface="Century Gothic" panose="020B0502020202020204" pitchFamily="34" charset="0"/>
              </a:rPr>
              <a:t>How was the Poor Law amended?</a:t>
            </a:r>
          </a:p>
          <a:p>
            <a:pPr marL="457200" indent="-457200">
              <a:buAutoNum type="arabicPeriod"/>
            </a:pPr>
            <a:r>
              <a:rPr lang="en-GB" sz="3200" dirty="0">
                <a:latin typeface="Century Gothic" panose="020B0502020202020204" pitchFamily="34" charset="0"/>
              </a:rPr>
              <a:t>Why did Charles Dickens decide to write A Christmas Carol?</a:t>
            </a:r>
          </a:p>
          <a:p>
            <a:pPr marL="457200" indent="-457200">
              <a:buAutoNum type="arabicPeriod"/>
            </a:pPr>
            <a:r>
              <a:rPr lang="en-GB" sz="3200" dirty="0">
                <a:latin typeface="Century Gothic" panose="020B0502020202020204" pitchFamily="34" charset="0"/>
              </a:rPr>
              <a:t>How did employers treat their workers?</a:t>
            </a:r>
          </a:p>
          <a:p>
            <a:pPr marL="457200" indent="-457200">
              <a:buAutoNum type="arabicPeriod"/>
            </a:pPr>
            <a:r>
              <a:rPr lang="en-GB" sz="3200" dirty="0">
                <a:latin typeface="Century Gothic" panose="020B0502020202020204" pitchFamily="34" charset="0"/>
              </a:rPr>
              <a:t>How did people view poor people at the time?</a:t>
            </a:r>
          </a:p>
          <a:p>
            <a:pPr algn="ctr"/>
            <a:endParaRPr lang="en-GB" dirty="0">
              <a:latin typeface="Century Gothic" panose="020B0502020202020204" pitchFamily="34" charset="0"/>
            </a:endParaRPr>
          </a:p>
          <a:p>
            <a:pPr algn="ctr"/>
            <a:r>
              <a:rPr lang="en-GB" dirty="0">
                <a:latin typeface="Century Gothic" panose="020B0502020202020204" pitchFamily="34" charset="0"/>
              </a:rPr>
              <a:t> </a:t>
            </a:r>
          </a:p>
        </p:txBody>
      </p:sp>
      <p:sp>
        <p:nvSpPr>
          <p:cNvPr id="11" name="Rectangle 10"/>
          <p:cNvSpPr/>
          <p:nvPr/>
        </p:nvSpPr>
        <p:spPr>
          <a:xfrm>
            <a:off x="10223394" y="90968"/>
            <a:ext cx="1910651" cy="1015663"/>
          </a:xfrm>
          <a:prstGeom prst="rect">
            <a:avLst/>
          </a:prstGeom>
          <a:noFill/>
        </p:spPr>
        <p:txBody>
          <a:bodyPr wrap="none" lIns="91440" tIns="45720" rIns="91440" bIns="45720">
            <a:spAutoFit/>
          </a:bodyPr>
          <a:lstStyle/>
          <a:p>
            <a:pPr algn="ctr"/>
            <a:r>
              <a:rPr lang="en-US" sz="2000" b="1" dirty="0">
                <a:ln w="22225">
                  <a:solidFill>
                    <a:schemeClr val="accent2"/>
                  </a:solidFill>
                  <a:prstDash val="solid"/>
                </a:ln>
                <a:solidFill>
                  <a:schemeClr val="accent2">
                    <a:lumMod val="40000"/>
                    <a:lumOff val="60000"/>
                  </a:schemeClr>
                </a:solidFill>
              </a:rPr>
              <a:t>AO3:</a:t>
            </a:r>
          </a:p>
          <a:p>
            <a:pPr algn="ctr"/>
            <a:r>
              <a:rPr lang="en-US" sz="2000" b="1" cap="none" spc="0" dirty="0">
                <a:ln w="22225">
                  <a:solidFill>
                    <a:schemeClr val="accent2"/>
                  </a:solidFill>
                  <a:prstDash val="solid"/>
                </a:ln>
                <a:solidFill>
                  <a:schemeClr val="accent2">
                    <a:lumMod val="40000"/>
                    <a:lumOff val="60000"/>
                  </a:schemeClr>
                </a:solidFill>
                <a:effectLst/>
              </a:rPr>
              <a:t>Social/Historical</a:t>
            </a:r>
          </a:p>
          <a:p>
            <a:pPr algn="ctr"/>
            <a:r>
              <a:rPr lang="en-US" sz="2000" b="1" dirty="0">
                <a:ln w="22225">
                  <a:solidFill>
                    <a:schemeClr val="accent2"/>
                  </a:solidFill>
                  <a:prstDash val="solid"/>
                </a:ln>
                <a:solidFill>
                  <a:schemeClr val="accent2">
                    <a:lumMod val="40000"/>
                    <a:lumOff val="60000"/>
                  </a:schemeClr>
                </a:solidFill>
              </a:rPr>
              <a:t>Context</a:t>
            </a:r>
            <a:endParaRPr lang="en-US" sz="2000" b="1" cap="none" spc="0" dirty="0">
              <a:ln w="22225">
                <a:solidFill>
                  <a:schemeClr val="accent2"/>
                </a:solidFill>
                <a:prstDash val="solid"/>
              </a:ln>
              <a:solidFill>
                <a:schemeClr val="accent2">
                  <a:lumMod val="40000"/>
                  <a:lumOff val="60000"/>
                </a:schemeClr>
              </a:solidFill>
              <a:effectLst/>
            </a:endParaRPr>
          </a:p>
        </p:txBody>
      </p:sp>
      <p:sp>
        <p:nvSpPr>
          <p:cNvPr id="4" name="TextBox 3">
            <a:extLst>
              <a:ext uri="{FF2B5EF4-FFF2-40B4-BE49-F238E27FC236}">
                <a16:creationId xmlns:a16="http://schemas.microsoft.com/office/drawing/2014/main" id="{4EDAC29C-CB77-40E4-9A1D-2D2B851AFCC1}"/>
              </a:ext>
            </a:extLst>
          </p:cNvPr>
          <p:cNvSpPr txBox="1"/>
          <p:nvPr/>
        </p:nvSpPr>
        <p:spPr>
          <a:xfrm rot="16200000">
            <a:off x="-3075058" y="3075056"/>
            <a:ext cx="6858002" cy="707886"/>
          </a:xfrm>
          <a:prstGeom prst="rect">
            <a:avLst/>
          </a:prstGeom>
          <a:solidFill>
            <a:srgbClr val="002060"/>
          </a:solidFill>
        </p:spPr>
        <p:txBody>
          <a:bodyPr wrap="square" rtlCol="0">
            <a:spAutoFit/>
          </a:bodyPr>
          <a:lstStyle/>
          <a:p>
            <a:pPr algn="ctr"/>
            <a:r>
              <a:rPr lang="en-GB" sz="4000" b="1" dirty="0">
                <a:solidFill>
                  <a:schemeClr val="bg1"/>
                </a:solidFill>
                <a:latin typeface="Century Gothic" panose="020B0502020202020204" pitchFamily="34" charset="0"/>
              </a:rPr>
              <a:t>Comprehension</a:t>
            </a:r>
          </a:p>
        </p:txBody>
      </p:sp>
    </p:spTree>
    <p:extLst>
      <p:ext uri="{BB962C8B-B14F-4D97-AF65-F5344CB8AC3E}">
        <p14:creationId xmlns:p14="http://schemas.microsoft.com/office/powerpoint/2010/main" val="85848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87" y="159949"/>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algn="l"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                       YOUR TASK</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6" name="Title 1"/>
          <p:cNvSpPr txBox="1">
            <a:spLocks/>
          </p:cNvSpPr>
          <p:nvPr/>
        </p:nvSpPr>
        <p:spPr>
          <a:xfrm>
            <a:off x="0" y="5596928"/>
            <a:ext cx="12190413" cy="1168078"/>
          </a:xfrm>
          <a:prstGeom prst="rect">
            <a:avLst/>
          </a:prstGeom>
          <a:gradFill rotWithShape="1">
            <a:gsLst>
              <a:gs pos="0">
                <a:srgbClr val="3C1402">
                  <a:tint val="50000"/>
                  <a:satMod val="300000"/>
                </a:srgbClr>
              </a:gs>
              <a:gs pos="35000">
                <a:srgbClr val="3C1402">
                  <a:tint val="37000"/>
                  <a:satMod val="300000"/>
                </a:srgbClr>
              </a:gs>
              <a:gs pos="100000">
                <a:srgbClr val="3C1402">
                  <a:tint val="15000"/>
                  <a:satMod val="350000"/>
                </a:srgbClr>
              </a:gs>
            </a:gsLst>
            <a:lin ang="162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400" b="1" u="sng" dirty="0">
                <a:solidFill>
                  <a:schemeClr val="tx1"/>
                </a:solidFill>
                <a:latin typeface="Berlin Sans FB" panose="020E0602020502020306" pitchFamily="34" charset="0"/>
              </a:rPr>
              <a:t>Today’s key questions:</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confidently explain what is meant by CONTEXT?</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discuss the context of ‘A Christmas Carol’ and how societal issues inspired Dickens to write his novel?</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explain how a writer uses language to convey key ideas?</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2000" b="0" i="0" strike="noStrike" kern="1200" cap="none" spc="0" normalizeH="0" baseline="0" noProof="0" dirty="0">
              <a:ln>
                <a:noFill/>
              </a:ln>
              <a:solidFill>
                <a:prstClr val="black"/>
              </a:solidFill>
              <a:effectLst/>
              <a:uLnTx/>
              <a:uFillTx/>
              <a:latin typeface="Open Sans"/>
              <a:ea typeface="+mn-ea"/>
              <a:cs typeface="+mn-cs"/>
            </a:endParaRPr>
          </a:p>
        </p:txBody>
      </p:sp>
      <p:sp>
        <p:nvSpPr>
          <p:cNvPr id="11" name="Rectangle 10"/>
          <p:cNvSpPr/>
          <p:nvPr/>
        </p:nvSpPr>
        <p:spPr>
          <a:xfrm>
            <a:off x="10223394" y="90968"/>
            <a:ext cx="1910651" cy="1015663"/>
          </a:xfrm>
          <a:prstGeom prst="rect">
            <a:avLst/>
          </a:prstGeom>
          <a:noFill/>
        </p:spPr>
        <p:txBody>
          <a:bodyPr wrap="none" lIns="91440" tIns="45720" rIns="91440" bIns="45720">
            <a:spAutoFit/>
          </a:bodyPr>
          <a:lstStyle/>
          <a:p>
            <a:pPr algn="ctr"/>
            <a:r>
              <a:rPr lang="en-US" sz="2000" b="1" dirty="0">
                <a:ln w="22225">
                  <a:solidFill>
                    <a:schemeClr val="accent2"/>
                  </a:solidFill>
                  <a:prstDash val="solid"/>
                </a:ln>
                <a:solidFill>
                  <a:schemeClr val="accent2">
                    <a:lumMod val="40000"/>
                    <a:lumOff val="60000"/>
                  </a:schemeClr>
                </a:solidFill>
              </a:rPr>
              <a:t>AO3:</a:t>
            </a:r>
          </a:p>
          <a:p>
            <a:pPr algn="ctr"/>
            <a:r>
              <a:rPr lang="en-US" sz="2000" b="1" cap="none" spc="0" dirty="0">
                <a:ln w="22225">
                  <a:solidFill>
                    <a:schemeClr val="accent2"/>
                  </a:solidFill>
                  <a:prstDash val="solid"/>
                </a:ln>
                <a:solidFill>
                  <a:schemeClr val="accent2">
                    <a:lumMod val="40000"/>
                    <a:lumOff val="60000"/>
                  </a:schemeClr>
                </a:solidFill>
                <a:effectLst/>
              </a:rPr>
              <a:t>Social/Historical</a:t>
            </a:r>
          </a:p>
          <a:p>
            <a:pPr algn="ctr"/>
            <a:r>
              <a:rPr lang="en-US" sz="2000" b="1" dirty="0">
                <a:ln w="22225">
                  <a:solidFill>
                    <a:schemeClr val="accent2"/>
                  </a:solidFill>
                  <a:prstDash val="solid"/>
                </a:ln>
                <a:solidFill>
                  <a:schemeClr val="accent2">
                    <a:lumMod val="40000"/>
                    <a:lumOff val="60000"/>
                  </a:schemeClr>
                </a:solidFill>
              </a:rPr>
              <a:t>Context</a:t>
            </a:r>
            <a:endParaRPr lang="en-US" sz="2000" b="1" cap="none" spc="0" dirty="0">
              <a:ln w="22225">
                <a:solidFill>
                  <a:schemeClr val="accent2"/>
                </a:solidFill>
                <a:prstDash val="solid"/>
              </a:ln>
              <a:solidFill>
                <a:schemeClr val="accent2">
                  <a:lumMod val="40000"/>
                  <a:lumOff val="60000"/>
                </a:schemeClr>
              </a:solidFill>
              <a:effectLst/>
            </a:endParaRPr>
          </a:p>
        </p:txBody>
      </p:sp>
      <p:sp>
        <p:nvSpPr>
          <p:cNvPr id="4" name="TextBox 3">
            <a:extLst>
              <a:ext uri="{FF2B5EF4-FFF2-40B4-BE49-F238E27FC236}">
                <a16:creationId xmlns:a16="http://schemas.microsoft.com/office/drawing/2014/main" id="{848516A4-E3A3-4572-9351-89B37882F49A}"/>
              </a:ext>
            </a:extLst>
          </p:cNvPr>
          <p:cNvSpPr txBox="1"/>
          <p:nvPr/>
        </p:nvSpPr>
        <p:spPr>
          <a:xfrm rot="16200000">
            <a:off x="-3075058" y="3075056"/>
            <a:ext cx="6858002" cy="707886"/>
          </a:xfrm>
          <a:prstGeom prst="rect">
            <a:avLst/>
          </a:prstGeom>
          <a:solidFill>
            <a:srgbClr val="002060"/>
          </a:solidFill>
        </p:spPr>
        <p:txBody>
          <a:bodyPr wrap="square" rtlCol="0">
            <a:spAutoFit/>
          </a:bodyPr>
          <a:lstStyle/>
          <a:p>
            <a:pPr algn="ctr"/>
            <a:r>
              <a:rPr lang="en-GB" sz="4000" b="1" dirty="0">
                <a:solidFill>
                  <a:schemeClr val="bg1"/>
                </a:solidFill>
                <a:latin typeface="Century Gothic" panose="020B0502020202020204" pitchFamily="34" charset="0"/>
              </a:rPr>
              <a:t>Unlocking Vocabulary</a:t>
            </a:r>
          </a:p>
        </p:txBody>
      </p:sp>
      <p:sp>
        <p:nvSpPr>
          <p:cNvPr id="7" name="TextBox 6">
            <a:extLst>
              <a:ext uri="{FF2B5EF4-FFF2-40B4-BE49-F238E27FC236}">
                <a16:creationId xmlns:a16="http://schemas.microsoft.com/office/drawing/2014/main" id="{272EED06-B0B6-43B2-AE6E-AD680B22173D}"/>
              </a:ext>
            </a:extLst>
          </p:cNvPr>
          <p:cNvSpPr txBox="1"/>
          <p:nvPr/>
        </p:nvSpPr>
        <p:spPr>
          <a:xfrm rot="10800000" flipH="1" flipV="1">
            <a:off x="1877150" y="1197600"/>
            <a:ext cx="9143999" cy="4031873"/>
          </a:xfrm>
          <a:prstGeom prst="rect">
            <a:avLst/>
          </a:prstGeom>
          <a:solidFill>
            <a:schemeClr val="bg1"/>
          </a:solidFill>
        </p:spPr>
        <p:txBody>
          <a:bodyPr wrap="square" rtlCol="0">
            <a:spAutoFit/>
          </a:bodyPr>
          <a:lstStyle/>
          <a:p>
            <a:pPr algn="ctr"/>
            <a:r>
              <a:rPr lang="en-GB" sz="3200" dirty="0">
                <a:latin typeface="Century Gothic" panose="020B0502020202020204" pitchFamily="34" charset="0"/>
              </a:rPr>
              <a:t>Define the following terms and explain how they relate to ‘A Christmas Carol’:</a:t>
            </a:r>
          </a:p>
          <a:p>
            <a:endParaRPr lang="en-GB" sz="3200" b="1" dirty="0">
              <a:latin typeface="Century Gothic" panose="020B0502020202020204" pitchFamily="34" charset="0"/>
            </a:endParaRPr>
          </a:p>
          <a:p>
            <a:pPr marL="514350" indent="-514350">
              <a:buAutoNum type="arabicPeriod"/>
            </a:pPr>
            <a:r>
              <a:rPr lang="en-GB" sz="3200" b="1" dirty="0">
                <a:latin typeface="Century Gothic" panose="020B0502020202020204" pitchFamily="34" charset="0"/>
              </a:rPr>
              <a:t>Political diatribe</a:t>
            </a:r>
          </a:p>
          <a:p>
            <a:r>
              <a:rPr lang="en-GB" sz="3200" b="1" dirty="0">
                <a:latin typeface="Century Gothic" panose="020B0502020202020204" pitchFamily="34" charset="0"/>
              </a:rPr>
              <a:t>	</a:t>
            </a:r>
          </a:p>
          <a:p>
            <a:r>
              <a:rPr lang="en-GB" sz="3200" b="1" dirty="0">
                <a:latin typeface="Century Gothic" panose="020B0502020202020204" pitchFamily="34" charset="0"/>
              </a:rPr>
              <a:t>2. Allegory</a:t>
            </a:r>
          </a:p>
          <a:p>
            <a:r>
              <a:rPr lang="en-GB" sz="3200" b="1" dirty="0">
                <a:latin typeface="Century Gothic" panose="020B0502020202020204" pitchFamily="34" charset="0"/>
              </a:rPr>
              <a:t>	</a:t>
            </a:r>
          </a:p>
          <a:p>
            <a:r>
              <a:rPr lang="en-GB" sz="3200" b="1" dirty="0">
                <a:latin typeface="Century Gothic" panose="020B0502020202020204" pitchFamily="34" charset="0"/>
              </a:rPr>
              <a:t>3. Zeitgeist</a:t>
            </a:r>
          </a:p>
        </p:txBody>
      </p:sp>
    </p:spTree>
    <p:extLst>
      <p:ext uri="{BB962C8B-B14F-4D97-AF65-F5344CB8AC3E}">
        <p14:creationId xmlns:p14="http://schemas.microsoft.com/office/powerpoint/2010/main" val="256491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818603" y="159949"/>
            <a:ext cx="11373397"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algn="l"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YOUR TASK</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6" name="Title 1"/>
          <p:cNvSpPr txBox="1">
            <a:spLocks/>
          </p:cNvSpPr>
          <p:nvPr/>
        </p:nvSpPr>
        <p:spPr>
          <a:xfrm>
            <a:off x="0" y="5596928"/>
            <a:ext cx="12190413" cy="1168078"/>
          </a:xfrm>
          <a:prstGeom prst="rect">
            <a:avLst/>
          </a:prstGeom>
          <a:gradFill rotWithShape="1">
            <a:gsLst>
              <a:gs pos="0">
                <a:srgbClr val="3C1402">
                  <a:tint val="50000"/>
                  <a:satMod val="300000"/>
                </a:srgbClr>
              </a:gs>
              <a:gs pos="35000">
                <a:srgbClr val="3C1402">
                  <a:tint val="37000"/>
                  <a:satMod val="300000"/>
                </a:srgbClr>
              </a:gs>
              <a:gs pos="100000">
                <a:srgbClr val="3C1402">
                  <a:tint val="15000"/>
                  <a:satMod val="350000"/>
                </a:srgbClr>
              </a:gs>
            </a:gsLst>
            <a:lin ang="162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400" b="1" u="sng" dirty="0">
                <a:solidFill>
                  <a:schemeClr val="tx1"/>
                </a:solidFill>
                <a:latin typeface="Berlin Sans FB" panose="020E0602020502020306" pitchFamily="34" charset="0"/>
              </a:rPr>
              <a:t>Today’s key questions:</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confidently explain what is meant by CONTEXT?</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discuss the context of ‘A Christmas Carol’ and how societal issues inspired Dickens to write his novel?</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explain how a writer uses language to convey key ideas?</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2000" b="0" i="0" strike="noStrike" kern="1200" cap="none" spc="0" normalizeH="0" baseline="0" noProof="0" dirty="0">
              <a:ln>
                <a:noFill/>
              </a:ln>
              <a:solidFill>
                <a:prstClr val="black"/>
              </a:solidFill>
              <a:effectLst/>
              <a:uLnTx/>
              <a:uFillTx/>
              <a:latin typeface="Open Sans"/>
              <a:ea typeface="+mn-ea"/>
              <a:cs typeface="+mn-cs"/>
            </a:endParaRPr>
          </a:p>
        </p:txBody>
      </p:sp>
      <p:sp>
        <p:nvSpPr>
          <p:cNvPr id="7" name="Rectangle 6"/>
          <p:cNvSpPr/>
          <p:nvPr/>
        </p:nvSpPr>
        <p:spPr>
          <a:xfrm>
            <a:off x="5950040" y="952798"/>
            <a:ext cx="6119530" cy="4491690"/>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r>
              <a:rPr lang="en-GB" dirty="0">
                <a:latin typeface="Century Gothic" panose="020B0502020202020204" pitchFamily="34" charset="0"/>
              </a:rPr>
              <a:t> </a:t>
            </a:r>
          </a:p>
        </p:txBody>
      </p:sp>
      <p:cxnSp>
        <p:nvCxnSpPr>
          <p:cNvPr id="8" name="Straight Connector 7"/>
          <p:cNvCxnSpPr/>
          <p:nvPr/>
        </p:nvCxnSpPr>
        <p:spPr>
          <a:xfrm>
            <a:off x="9105364" y="952798"/>
            <a:ext cx="12878" cy="44916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872766" y="3258355"/>
            <a:ext cx="6292363" cy="217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2" descr="http://orwell.ru/people/dickens/img/chd_2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206" y="2284935"/>
            <a:ext cx="674481" cy="8674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6" name="Picture 2" descr="http://www.thorotonsociety.org.uk/images/newsimages/newsletter47/povert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1943" y="4230336"/>
            <a:ext cx="1013523" cy="110676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098" name="Picture 2" descr="Image result for a christmas carol nov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47669" y="2220942"/>
            <a:ext cx="1142715" cy="9453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5" name="Rectangle 24"/>
          <p:cNvSpPr/>
          <p:nvPr/>
        </p:nvSpPr>
        <p:spPr>
          <a:xfrm>
            <a:off x="6516047" y="1028348"/>
            <a:ext cx="2023311" cy="523220"/>
          </a:xfrm>
          <a:prstGeom prst="rect">
            <a:avLst/>
          </a:prstGeom>
          <a:noFill/>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latin typeface="Berlin Sans FB" panose="020E0602020502020306" pitchFamily="34" charset="0"/>
              </a:rPr>
              <a:t>Dicken’s Life</a:t>
            </a:r>
          </a:p>
        </p:txBody>
      </p:sp>
      <p:sp>
        <p:nvSpPr>
          <p:cNvPr id="29" name="Rectangle 28"/>
          <p:cNvSpPr/>
          <p:nvPr/>
        </p:nvSpPr>
        <p:spPr>
          <a:xfrm>
            <a:off x="6199457" y="3280066"/>
            <a:ext cx="2656496" cy="523220"/>
          </a:xfrm>
          <a:prstGeom prst="rect">
            <a:avLst/>
          </a:prstGeom>
          <a:noFill/>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latin typeface="Berlin Sans FB" panose="020E0602020502020306" pitchFamily="34" charset="0"/>
              </a:rPr>
              <a:t>Victorian Society</a:t>
            </a:r>
          </a:p>
        </p:txBody>
      </p:sp>
      <p:sp>
        <p:nvSpPr>
          <p:cNvPr id="30" name="Rectangle 29"/>
          <p:cNvSpPr/>
          <p:nvPr/>
        </p:nvSpPr>
        <p:spPr>
          <a:xfrm>
            <a:off x="9714500" y="1043060"/>
            <a:ext cx="1693092" cy="523220"/>
          </a:xfrm>
          <a:prstGeom prst="rect">
            <a:avLst/>
          </a:prstGeom>
          <a:noFill/>
        </p:spPr>
        <p:txBody>
          <a:bodyPr wrap="none" lIns="91440" tIns="45720" rIns="91440" bIns="45720">
            <a:spAutoFit/>
          </a:bodyPr>
          <a:lstStyle/>
          <a:p>
            <a:pPr algn="ctr"/>
            <a:r>
              <a:rPr lang="en-US" sz="2800" dirty="0">
                <a:ln w="0"/>
                <a:effectLst>
                  <a:outerShdw blurRad="38100" dist="19050" dir="2700000" algn="tl" rotWithShape="0">
                    <a:schemeClr val="dk1">
                      <a:alpha val="40000"/>
                    </a:schemeClr>
                  </a:outerShdw>
                </a:effectLst>
                <a:latin typeface="Berlin Sans FB" panose="020E0602020502020306" pitchFamily="34" charset="0"/>
              </a:rPr>
              <a:t>The Novel</a:t>
            </a:r>
            <a:endParaRPr lang="en-US" sz="2800" b="0" cap="none" spc="0" dirty="0">
              <a:ln w="0"/>
              <a:solidFill>
                <a:schemeClr val="tx1"/>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31" name="Rectangle 30"/>
          <p:cNvSpPr/>
          <p:nvPr/>
        </p:nvSpPr>
        <p:spPr>
          <a:xfrm>
            <a:off x="9564503" y="3294354"/>
            <a:ext cx="1947969" cy="707886"/>
          </a:xfrm>
          <a:prstGeom prst="rect">
            <a:avLst/>
          </a:prstGeom>
          <a:noFill/>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latin typeface="Berlin Sans FB" panose="020E0602020502020306" pitchFamily="34" charset="0"/>
              </a:rPr>
              <a:t>Why did Dickens</a:t>
            </a:r>
          </a:p>
          <a:p>
            <a:pPr algn="ctr"/>
            <a:r>
              <a:rPr lang="en-US" sz="2000" dirty="0">
                <a:ln w="0"/>
                <a:effectLst>
                  <a:outerShdw blurRad="38100" dist="19050" dir="2700000" algn="tl" rotWithShape="0">
                    <a:schemeClr val="dk1">
                      <a:alpha val="40000"/>
                    </a:schemeClr>
                  </a:outerShdw>
                </a:effectLst>
                <a:latin typeface="Berlin Sans FB" panose="020E0602020502020306" pitchFamily="34" charset="0"/>
              </a:rPr>
              <a:t>write the novel?</a:t>
            </a:r>
            <a:endParaRPr lang="en-US" sz="2000" b="0" cap="none" spc="0" dirty="0">
              <a:ln w="0"/>
              <a:solidFill>
                <a:schemeClr val="tx1"/>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27" name="AutoShape 4" descr="Image result for question ma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AutoShape 6" descr="Image result for question mar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096" name="Picture 4095"/>
          <p:cNvPicPr>
            <a:picLocks noChangeAspect="1"/>
          </p:cNvPicPr>
          <p:nvPr/>
        </p:nvPicPr>
        <p:blipFill>
          <a:blip r:embed="rId6"/>
          <a:stretch>
            <a:fillRect/>
          </a:stretch>
        </p:blipFill>
        <p:spPr>
          <a:xfrm>
            <a:off x="9219753" y="4366201"/>
            <a:ext cx="448912" cy="784276"/>
          </a:xfrm>
          <a:prstGeom prst="rect">
            <a:avLst/>
          </a:prstGeom>
        </p:spPr>
      </p:pic>
      <p:pic>
        <p:nvPicPr>
          <p:cNvPr id="4104" name="Picture 8" descr="Image result for british library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71195" y="966764"/>
            <a:ext cx="1396183" cy="44627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6" name="Rectangle 35"/>
          <p:cNvSpPr/>
          <p:nvPr/>
        </p:nvSpPr>
        <p:spPr>
          <a:xfrm>
            <a:off x="818603" y="984933"/>
            <a:ext cx="3560958" cy="4459555"/>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Century Gothic" panose="020B0502020202020204" pitchFamily="34" charset="0"/>
            </a:endParaRPr>
          </a:p>
          <a:p>
            <a:pPr algn="ctr"/>
            <a:r>
              <a:rPr lang="en-GB" dirty="0">
                <a:latin typeface="Century Gothic" panose="020B0502020202020204" pitchFamily="34" charset="0"/>
              </a:rPr>
              <a:t>To consolidate your knowledge from the Quiz, Quiz Trade task, watch the video from the British Library.</a:t>
            </a:r>
          </a:p>
          <a:p>
            <a:pPr algn="ctr"/>
            <a:endParaRPr lang="en-GB" dirty="0">
              <a:latin typeface="Century Gothic" panose="020B0502020202020204" pitchFamily="34" charset="0"/>
            </a:endParaRPr>
          </a:p>
          <a:p>
            <a:pPr algn="ctr"/>
            <a:r>
              <a:rPr lang="en-GB" dirty="0">
                <a:latin typeface="Century Gothic" panose="020B0502020202020204" pitchFamily="34" charset="0"/>
              </a:rPr>
              <a:t>Divide your page up into FOUR and give them the headings like the grid on the right. </a:t>
            </a:r>
          </a:p>
          <a:p>
            <a:pPr algn="ctr"/>
            <a:endParaRPr lang="en-GB" dirty="0">
              <a:latin typeface="Century Gothic" panose="020B0502020202020204" pitchFamily="34" charset="0"/>
            </a:endParaRPr>
          </a:p>
          <a:p>
            <a:pPr algn="ctr"/>
            <a:r>
              <a:rPr lang="en-GB" dirty="0">
                <a:latin typeface="Century Gothic" panose="020B0502020202020204" pitchFamily="34" charset="0"/>
              </a:rPr>
              <a:t>Add any notes from the quiz and the video onto this page.</a:t>
            </a:r>
          </a:p>
          <a:p>
            <a:pPr algn="ctr"/>
            <a:endParaRPr lang="en-GB" dirty="0">
              <a:latin typeface="Century Gothic" panose="020B0502020202020204" pitchFamily="34" charset="0"/>
            </a:endParaRPr>
          </a:p>
          <a:p>
            <a:pPr algn="ctr"/>
            <a:r>
              <a:rPr lang="en-GB" dirty="0">
                <a:latin typeface="Century Gothic" panose="020B0502020202020204" pitchFamily="34" charset="0"/>
              </a:rPr>
              <a:t>Listen carefully! Be prepared to share your ideas.</a:t>
            </a:r>
          </a:p>
          <a:p>
            <a:pPr algn="ctr"/>
            <a:endParaRPr lang="en-GB" dirty="0">
              <a:latin typeface="Century Gothic" panose="020B0502020202020204" pitchFamily="34" charset="0"/>
            </a:endParaRPr>
          </a:p>
          <a:p>
            <a:pPr algn="ctr"/>
            <a:r>
              <a:rPr lang="en-GB" dirty="0">
                <a:latin typeface="Century Gothic" panose="020B0502020202020204" pitchFamily="34" charset="0"/>
              </a:rPr>
              <a:t> </a:t>
            </a:r>
          </a:p>
        </p:txBody>
      </p:sp>
      <p:sp>
        <p:nvSpPr>
          <p:cNvPr id="37" name="Rectangle 36"/>
          <p:cNvSpPr/>
          <p:nvPr/>
        </p:nvSpPr>
        <p:spPr>
          <a:xfrm>
            <a:off x="10223394" y="90968"/>
            <a:ext cx="1910651" cy="1015663"/>
          </a:xfrm>
          <a:prstGeom prst="rect">
            <a:avLst/>
          </a:prstGeom>
          <a:noFill/>
        </p:spPr>
        <p:txBody>
          <a:bodyPr wrap="none" lIns="91440" tIns="45720" rIns="91440" bIns="45720">
            <a:spAutoFit/>
          </a:bodyPr>
          <a:lstStyle/>
          <a:p>
            <a:pPr algn="ctr"/>
            <a:r>
              <a:rPr lang="en-US" sz="2000" b="1" dirty="0">
                <a:ln w="22225">
                  <a:solidFill>
                    <a:schemeClr val="accent2"/>
                  </a:solidFill>
                  <a:prstDash val="solid"/>
                </a:ln>
                <a:solidFill>
                  <a:schemeClr val="accent2">
                    <a:lumMod val="40000"/>
                    <a:lumOff val="60000"/>
                  </a:schemeClr>
                </a:solidFill>
              </a:rPr>
              <a:t>AO3:</a:t>
            </a:r>
          </a:p>
          <a:p>
            <a:pPr algn="ctr"/>
            <a:r>
              <a:rPr lang="en-US" sz="2000" b="1" cap="none" spc="0" dirty="0">
                <a:ln w="22225">
                  <a:solidFill>
                    <a:schemeClr val="accent2"/>
                  </a:solidFill>
                  <a:prstDash val="solid"/>
                </a:ln>
                <a:solidFill>
                  <a:schemeClr val="accent2">
                    <a:lumMod val="40000"/>
                    <a:lumOff val="60000"/>
                  </a:schemeClr>
                </a:solidFill>
                <a:effectLst/>
              </a:rPr>
              <a:t>Social/Historical</a:t>
            </a:r>
          </a:p>
          <a:p>
            <a:pPr algn="ctr"/>
            <a:r>
              <a:rPr lang="en-US" sz="2000" b="1" dirty="0">
                <a:ln w="22225">
                  <a:solidFill>
                    <a:schemeClr val="accent2"/>
                  </a:solidFill>
                  <a:prstDash val="solid"/>
                </a:ln>
                <a:solidFill>
                  <a:schemeClr val="accent2">
                    <a:lumMod val="40000"/>
                    <a:lumOff val="60000"/>
                  </a:schemeClr>
                </a:solidFill>
              </a:rPr>
              <a:t>Context</a:t>
            </a:r>
            <a:endParaRPr lang="en-US" sz="2000" b="1" cap="none" spc="0" dirty="0">
              <a:ln w="22225">
                <a:solidFill>
                  <a:schemeClr val="accent2"/>
                </a:solidFill>
                <a:prstDash val="solid"/>
              </a:ln>
              <a:solidFill>
                <a:schemeClr val="accent2">
                  <a:lumMod val="40000"/>
                  <a:lumOff val="60000"/>
                </a:schemeClr>
              </a:solidFill>
              <a:effectLst/>
            </a:endParaRPr>
          </a:p>
        </p:txBody>
      </p:sp>
      <p:sp>
        <p:nvSpPr>
          <p:cNvPr id="4" name="TextBox 3">
            <a:extLst>
              <a:ext uri="{FF2B5EF4-FFF2-40B4-BE49-F238E27FC236}">
                <a16:creationId xmlns:a16="http://schemas.microsoft.com/office/drawing/2014/main" id="{78B4F0DE-068F-466F-BA78-0A09F158D6BB}"/>
              </a:ext>
            </a:extLst>
          </p:cNvPr>
          <p:cNvSpPr txBox="1"/>
          <p:nvPr/>
        </p:nvSpPr>
        <p:spPr>
          <a:xfrm rot="16200000">
            <a:off x="-3075058" y="3075056"/>
            <a:ext cx="6858002" cy="707886"/>
          </a:xfrm>
          <a:prstGeom prst="rect">
            <a:avLst/>
          </a:prstGeom>
          <a:solidFill>
            <a:srgbClr val="002060"/>
          </a:solidFill>
        </p:spPr>
        <p:txBody>
          <a:bodyPr wrap="square" rtlCol="0">
            <a:spAutoFit/>
          </a:bodyPr>
          <a:lstStyle/>
          <a:p>
            <a:pPr algn="ctr"/>
            <a:r>
              <a:rPr lang="en-GB" sz="4000" b="1" dirty="0">
                <a:solidFill>
                  <a:schemeClr val="bg1"/>
                </a:solidFill>
                <a:latin typeface="Century Gothic" panose="020B0502020202020204" pitchFamily="34" charset="0"/>
              </a:rPr>
              <a:t>Mastery</a:t>
            </a:r>
          </a:p>
        </p:txBody>
      </p:sp>
      <p:sp>
        <p:nvSpPr>
          <p:cNvPr id="32" name="TextBox 31">
            <a:extLst>
              <a:ext uri="{FF2B5EF4-FFF2-40B4-BE49-F238E27FC236}">
                <a16:creationId xmlns:a16="http://schemas.microsoft.com/office/drawing/2014/main" id="{7CEEE206-EA65-4F52-AB50-DEFD4129C469}"/>
              </a:ext>
            </a:extLst>
          </p:cNvPr>
          <p:cNvSpPr txBox="1"/>
          <p:nvPr/>
        </p:nvSpPr>
        <p:spPr>
          <a:xfrm>
            <a:off x="3636276" y="299803"/>
            <a:ext cx="6182750" cy="369332"/>
          </a:xfrm>
          <a:prstGeom prst="rect">
            <a:avLst/>
          </a:prstGeom>
          <a:noFill/>
        </p:spPr>
        <p:txBody>
          <a:bodyPr wrap="square">
            <a:spAutoFit/>
          </a:bodyPr>
          <a:lstStyle/>
          <a:p>
            <a:r>
              <a:rPr lang="en-GB" dirty="0"/>
              <a:t>https://www.youtube.com/watch?v=cTHAN3_P7uE</a:t>
            </a:r>
          </a:p>
        </p:txBody>
      </p:sp>
    </p:spTree>
    <p:extLst>
      <p:ext uri="{BB962C8B-B14F-4D97-AF65-F5344CB8AC3E}">
        <p14:creationId xmlns:p14="http://schemas.microsoft.com/office/powerpoint/2010/main" val="293849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87" y="159949"/>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YOUR TASK: CONSIDER THE FOLLOWING</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6" name="Title 1"/>
          <p:cNvSpPr txBox="1">
            <a:spLocks/>
          </p:cNvSpPr>
          <p:nvPr/>
        </p:nvSpPr>
        <p:spPr>
          <a:xfrm>
            <a:off x="0" y="5596928"/>
            <a:ext cx="12190413" cy="1168078"/>
          </a:xfrm>
          <a:prstGeom prst="rect">
            <a:avLst/>
          </a:prstGeom>
          <a:gradFill rotWithShape="1">
            <a:gsLst>
              <a:gs pos="0">
                <a:srgbClr val="3C1402">
                  <a:tint val="50000"/>
                  <a:satMod val="300000"/>
                </a:srgbClr>
              </a:gs>
              <a:gs pos="35000">
                <a:srgbClr val="3C1402">
                  <a:tint val="37000"/>
                  <a:satMod val="300000"/>
                </a:srgbClr>
              </a:gs>
              <a:gs pos="100000">
                <a:srgbClr val="3C1402">
                  <a:tint val="15000"/>
                  <a:satMod val="350000"/>
                </a:srgbClr>
              </a:gs>
            </a:gsLst>
            <a:lin ang="162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400" b="1" u="sng" dirty="0">
                <a:solidFill>
                  <a:schemeClr val="tx1"/>
                </a:solidFill>
                <a:latin typeface="Berlin Sans FB" panose="020E0602020502020306" pitchFamily="34" charset="0"/>
              </a:rPr>
              <a:t>Today’s key questions:</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confidently explain what is meant by CONTEXT?</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discuss the context of ‘A Christmas Carol’ and how societal issues inspired Dickens to write his novel?</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explain how a writer uses language to convey key ideas?</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2000" b="0" i="0" strike="noStrike" kern="1200" cap="none" spc="0" normalizeH="0" baseline="0" noProof="0" dirty="0">
              <a:ln>
                <a:noFill/>
              </a:ln>
              <a:solidFill>
                <a:prstClr val="black"/>
              </a:solidFill>
              <a:effectLst/>
              <a:uLnTx/>
              <a:uFillTx/>
              <a:latin typeface="Open Sans"/>
              <a:ea typeface="+mn-ea"/>
              <a:cs typeface="+mn-cs"/>
            </a:endParaRPr>
          </a:p>
        </p:txBody>
      </p:sp>
      <p:pic>
        <p:nvPicPr>
          <p:cNvPr id="7" name="Picture 2" descr="Image result for SCROO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9882" y="1820536"/>
            <a:ext cx="2046274" cy="36239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991609" y="1612145"/>
            <a:ext cx="3370201" cy="1227100"/>
          </a:xfrm>
          <a:prstGeom prst="rect">
            <a:avLst/>
          </a:prstGeom>
          <a:ln>
            <a:solidFill>
              <a:schemeClr val="accent1"/>
            </a:solidFill>
          </a:ln>
          <a:effectLst>
            <a:glow rad="2286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dirty="0">
                <a:latin typeface="Century Gothic" panose="020B0502020202020204" pitchFamily="34" charset="0"/>
              </a:rPr>
              <a:t>What are your first impressions of Scrooge and why?</a:t>
            </a:r>
          </a:p>
        </p:txBody>
      </p:sp>
      <p:sp>
        <p:nvSpPr>
          <p:cNvPr id="9" name="Rectangle 8"/>
          <p:cNvSpPr/>
          <p:nvPr/>
        </p:nvSpPr>
        <p:spPr>
          <a:xfrm>
            <a:off x="1287818" y="3041650"/>
            <a:ext cx="3370201" cy="1260914"/>
          </a:xfrm>
          <a:prstGeom prst="rect">
            <a:avLst/>
          </a:prstGeom>
          <a:ln>
            <a:solidFill>
              <a:srgbClr val="C00000"/>
            </a:solidFill>
          </a:ln>
          <a:effectLst>
            <a:glow rad="2286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Century Gothic" panose="020B0502020202020204" pitchFamily="34" charset="0"/>
              </a:rPr>
              <a:t>What is Scrooge’s attitude towards Christmas? Find a quotation to back up your ideas.</a:t>
            </a:r>
          </a:p>
        </p:txBody>
      </p:sp>
      <p:sp>
        <p:nvSpPr>
          <p:cNvPr id="10" name="Rectangle 9"/>
          <p:cNvSpPr/>
          <p:nvPr/>
        </p:nvSpPr>
        <p:spPr>
          <a:xfrm>
            <a:off x="1165023" y="4429919"/>
            <a:ext cx="3370201" cy="1126069"/>
          </a:xfrm>
          <a:prstGeom prst="rect">
            <a:avLst/>
          </a:prstGeom>
          <a:ln>
            <a:solidFill>
              <a:srgbClr val="00B050"/>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dirty="0">
                <a:latin typeface="Century Gothic" panose="020B0502020202020204" pitchFamily="34" charset="0"/>
              </a:rPr>
              <a:t>Find a quote that shows Scrooge’s isolation? </a:t>
            </a:r>
          </a:p>
        </p:txBody>
      </p:sp>
      <p:sp>
        <p:nvSpPr>
          <p:cNvPr id="12" name="Rectangle 11"/>
          <p:cNvSpPr/>
          <p:nvPr/>
        </p:nvSpPr>
        <p:spPr>
          <a:xfrm>
            <a:off x="8497634" y="1569588"/>
            <a:ext cx="3370201" cy="1064395"/>
          </a:xfrm>
          <a:prstGeom prst="rect">
            <a:avLst/>
          </a:prstGeom>
          <a:ln>
            <a:solidFill>
              <a:srgbClr val="FFC000"/>
            </a:solidFill>
          </a:ln>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dirty="0">
                <a:latin typeface="Century Gothic" panose="020B0502020202020204" pitchFamily="34" charset="0"/>
              </a:rPr>
              <a:t>Find quotations that discuss Scrooge and coldness. </a:t>
            </a:r>
          </a:p>
        </p:txBody>
      </p:sp>
      <p:sp>
        <p:nvSpPr>
          <p:cNvPr id="13" name="Rectangle 12"/>
          <p:cNvSpPr/>
          <p:nvPr/>
        </p:nvSpPr>
        <p:spPr>
          <a:xfrm>
            <a:off x="8143901" y="3635326"/>
            <a:ext cx="3573441" cy="1259349"/>
          </a:xfrm>
          <a:prstGeom prst="rect">
            <a:avLst/>
          </a:prstGeom>
          <a:ln>
            <a:solidFill>
              <a:srgbClr val="00B0F0"/>
            </a:solidFill>
          </a:ln>
          <a:effectLst>
            <a:glow rad="228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dirty="0">
                <a:latin typeface="Century Gothic" panose="020B0502020202020204" pitchFamily="34" charset="0"/>
              </a:rPr>
              <a:t>What is Scrooge’s attitude towards others? Find quotations to support your points!</a:t>
            </a:r>
          </a:p>
        </p:txBody>
      </p:sp>
      <p:sp>
        <p:nvSpPr>
          <p:cNvPr id="15" name="Rectangle 14"/>
          <p:cNvSpPr/>
          <p:nvPr/>
        </p:nvSpPr>
        <p:spPr>
          <a:xfrm>
            <a:off x="707887" y="904950"/>
            <a:ext cx="11359617" cy="536906"/>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dirty="0">
                <a:latin typeface="Century Gothic" panose="020B0502020202020204" pitchFamily="34" charset="0"/>
              </a:rPr>
              <a:t>Read from the beginning to ‘…what the knowing ones call ‘nuts’ to Scrooge’. Stick Scrooge in your books and consider the following questions.</a:t>
            </a:r>
          </a:p>
        </p:txBody>
      </p:sp>
      <p:sp>
        <p:nvSpPr>
          <p:cNvPr id="16" name="Rectangle 15"/>
          <p:cNvSpPr/>
          <p:nvPr/>
        </p:nvSpPr>
        <p:spPr>
          <a:xfrm>
            <a:off x="10065315" y="-37125"/>
            <a:ext cx="2188933" cy="1015663"/>
          </a:xfrm>
          <a:prstGeom prst="rect">
            <a:avLst/>
          </a:prstGeom>
          <a:noFill/>
        </p:spPr>
        <p:txBody>
          <a:bodyPr wrap="none" lIns="91440" tIns="45720" rIns="91440" bIns="45720">
            <a:spAutoFit/>
          </a:bodyPr>
          <a:lstStyle/>
          <a:p>
            <a:pPr algn="ctr"/>
            <a:r>
              <a:rPr lang="en-US" sz="2000" b="1" dirty="0">
                <a:ln w="22225">
                  <a:solidFill>
                    <a:schemeClr val="accent2"/>
                  </a:solidFill>
                  <a:prstDash val="solid"/>
                </a:ln>
                <a:solidFill>
                  <a:schemeClr val="accent2">
                    <a:lumMod val="40000"/>
                    <a:lumOff val="60000"/>
                  </a:schemeClr>
                </a:solidFill>
              </a:rPr>
              <a:t>AO1:</a:t>
            </a:r>
          </a:p>
          <a:p>
            <a:pPr algn="ctr"/>
            <a:r>
              <a:rPr lang="en-US" sz="2000" b="1" cap="none" spc="0" dirty="0">
                <a:ln w="22225">
                  <a:solidFill>
                    <a:schemeClr val="accent2"/>
                  </a:solidFill>
                  <a:prstDash val="solid"/>
                </a:ln>
                <a:solidFill>
                  <a:schemeClr val="accent2">
                    <a:lumMod val="40000"/>
                    <a:lumOff val="60000"/>
                  </a:schemeClr>
                </a:solidFill>
                <a:effectLst/>
              </a:rPr>
              <a:t>Read/Understand/</a:t>
            </a:r>
          </a:p>
          <a:p>
            <a:pPr algn="ctr"/>
            <a:r>
              <a:rPr lang="en-US" sz="2000" b="1" cap="none" spc="0" dirty="0">
                <a:ln w="22225">
                  <a:solidFill>
                    <a:schemeClr val="accent2"/>
                  </a:solidFill>
                  <a:prstDash val="solid"/>
                </a:ln>
                <a:solidFill>
                  <a:schemeClr val="accent2">
                    <a:lumMod val="40000"/>
                    <a:lumOff val="60000"/>
                  </a:schemeClr>
                </a:solidFill>
                <a:effectLst/>
              </a:rPr>
              <a:t>Respond</a:t>
            </a:r>
          </a:p>
        </p:txBody>
      </p:sp>
      <p:sp>
        <p:nvSpPr>
          <p:cNvPr id="4" name="TextBox 3">
            <a:extLst>
              <a:ext uri="{FF2B5EF4-FFF2-40B4-BE49-F238E27FC236}">
                <a16:creationId xmlns:a16="http://schemas.microsoft.com/office/drawing/2014/main" id="{E52D20DB-E786-412E-9256-2CC441412316}"/>
              </a:ext>
            </a:extLst>
          </p:cNvPr>
          <p:cNvSpPr txBox="1"/>
          <p:nvPr/>
        </p:nvSpPr>
        <p:spPr>
          <a:xfrm rot="16200000">
            <a:off x="-3075058" y="3075056"/>
            <a:ext cx="6858002" cy="707886"/>
          </a:xfrm>
          <a:prstGeom prst="rect">
            <a:avLst/>
          </a:prstGeom>
          <a:solidFill>
            <a:srgbClr val="002060"/>
          </a:solidFill>
        </p:spPr>
        <p:txBody>
          <a:bodyPr wrap="square" rtlCol="0">
            <a:spAutoFit/>
          </a:bodyPr>
          <a:lstStyle/>
          <a:p>
            <a:pPr algn="ctr"/>
            <a:r>
              <a:rPr lang="en-GB" sz="4000" b="1" dirty="0">
                <a:solidFill>
                  <a:schemeClr val="bg1"/>
                </a:solidFill>
                <a:latin typeface="Century Gothic" panose="020B0502020202020204" pitchFamily="34" charset="0"/>
              </a:rPr>
              <a:t>Reading Activity</a:t>
            </a:r>
          </a:p>
        </p:txBody>
      </p:sp>
    </p:spTree>
    <p:extLst>
      <p:ext uri="{BB962C8B-B14F-4D97-AF65-F5344CB8AC3E}">
        <p14:creationId xmlns:p14="http://schemas.microsoft.com/office/powerpoint/2010/main" val="86040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87" y="159949"/>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algn="l"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                             YOUR TASK</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6" name="Title 1"/>
          <p:cNvSpPr txBox="1">
            <a:spLocks/>
          </p:cNvSpPr>
          <p:nvPr/>
        </p:nvSpPr>
        <p:spPr>
          <a:xfrm>
            <a:off x="0" y="5596928"/>
            <a:ext cx="12190413" cy="1168078"/>
          </a:xfrm>
          <a:prstGeom prst="rect">
            <a:avLst/>
          </a:prstGeom>
          <a:gradFill rotWithShape="1">
            <a:gsLst>
              <a:gs pos="0">
                <a:srgbClr val="3C1402">
                  <a:tint val="50000"/>
                  <a:satMod val="300000"/>
                </a:srgbClr>
              </a:gs>
              <a:gs pos="35000">
                <a:srgbClr val="3C1402">
                  <a:tint val="37000"/>
                  <a:satMod val="300000"/>
                </a:srgbClr>
              </a:gs>
              <a:gs pos="100000">
                <a:srgbClr val="3C1402">
                  <a:tint val="15000"/>
                  <a:satMod val="350000"/>
                </a:srgbClr>
              </a:gs>
            </a:gsLst>
            <a:lin ang="162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400" b="1" u="sng" dirty="0">
                <a:solidFill>
                  <a:schemeClr val="tx1"/>
                </a:solidFill>
                <a:latin typeface="Berlin Sans FB" panose="020E0602020502020306" pitchFamily="34" charset="0"/>
              </a:rPr>
              <a:t>Today’s key questions:</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confidently explain what is meant by CONTEXT?</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discuss the context of ‘A Christmas Carol’ and how societal issues inspired Dickens to write his novel?</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explain how a writer uses language to convey key ideas?</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2000" b="0" i="0" strike="noStrike" kern="1200" cap="none" spc="0" normalizeH="0" baseline="0" noProof="0" dirty="0">
              <a:ln>
                <a:noFill/>
              </a:ln>
              <a:solidFill>
                <a:prstClr val="black"/>
              </a:solidFill>
              <a:effectLst/>
              <a:uLnTx/>
              <a:uFillTx/>
              <a:latin typeface="Open Sans"/>
              <a:ea typeface="+mn-ea"/>
              <a:cs typeface="+mn-cs"/>
            </a:endParaRPr>
          </a:p>
        </p:txBody>
      </p:sp>
      <p:sp>
        <p:nvSpPr>
          <p:cNvPr id="7" name="Rectangle 6"/>
          <p:cNvSpPr/>
          <p:nvPr/>
        </p:nvSpPr>
        <p:spPr>
          <a:xfrm>
            <a:off x="9714200" y="159949"/>
            <a:ext cx="2374864" cy="5817090"/>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2800" dirty="0">
              <a:latin typeface="Century Gothic" panose="020B0502020202020204" pitchFamily="34" charset="0"/>
            </a:endParaRPr>
          </a:p>
          <a:p>
            <a:pPr algn="ctr"/>
            <a:r>
              <a:rPr lang="en-GB" sz="2800" dirty="0">
                <a:latin typeface="Century Gothic" panose="020B0502020202020204" pitchFamily="34" charset="0"/>
              </a:rPr>
              <a:t>How is Scrooge presented in this extract?</a:t>
            </a:r>
          </a:p>
          <a:p>
            <a:pPr algn="ctr"/>
            <a:endParaRPr lang="en-GB" sz="2800" dirty="0">
              <a:latin typeface="Century Gothic" panose="020B0502020202020204" pitchFamily="34" charset="0"/>
            </a:endParaRPr>
          </a:p>
          <a:p>
            <a:pPr algn="ctr"/>
            <a:endParaRPr lang="en-GB" sz="2800" dirty="0">
              <a:latin typeface="Century Gothic" panose="020B0502020202020204" pitchFamily="34" charset="0"/>
            </a:endParaRPr>
          </a:p>
          <a:p>
            <a:pPr algn="ctr"/>
            <a:r>
              <a:rPr lang="en-GB" sz="2800" dirty="0">
                <a:latin typeface="Century Gothic" panose="020B0502020202020204" pitchFamily="34" charset="0"/>
              </a:rPr>
              <a:t>How does it link to what we know about the context of the novella?</a:t>
            </a:r>
          </a:p>
          <a:p>
            <a:pPr marL="285750" indent="-285750" algn="ctr">
              <a:buFontTx/>
              <a:buChar char="-"/>
            </a:pPr>
            <a:endParaRPr lang="en-GB" sz="1600" dirty="0">
              <a:latin typeface="Century Gothic" panose="020B0502020202020204" pitchFamily="34" charset="0"/>
            </a:endParaRPr>
          </a:p>
          <a:p>
            <a:pPr marL="285750" indent="-285750" algn="ctr">
              <a:buFontTx/>
              <a:buChar char="-"/>
            </a:pP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marL="285750" indent="-285750" algn="ctr">
              <a:buFontTx/>
              <a:buChar char="-"/>
            </a:pP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p:txBody>
      </p:sp>
      <p:sp>
        <p:nvSpPr>
          <p:cNvPr id="8" name="Rectangle 7"/>
          <p:cNvSpPr/>
          <p:nvPr/>
        </p:nvSpPr>
        <p:spPr>
          <a:xfrm>
            <a:off x="739499" y="921938"/>
            <a:ext cx="8727583" cy="4594329"/>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dirty="0">
                <a:latin typeface="Century Gothic" panose="020B0502020202020204" pitchFamily="34" charset="0"/>
              </a:rPr>
              <a:t>Oh!  But he was a tight-fisted hand at the grind- stone, Scrooge! </a:t>
            </a:r>
            <a:r>
              <a:rPr lang="en-GB" sz="1400" b="1" dirty="0">
                <a:solidFill>
                  <a:srgbClr val="FF0000"/>
                </a:solidFill>
                <a:latin typeface="Century Gothic" panose="020B0502020202020204" pitchFamily="34" charset="0"/>
              </a:rPr>
              <a:t>a squeezing, wrenching, grasping, scraping, clutching, covetous, old sinner!</a:t>
            </a:r>
            <a:r>
              <a:rPr lang="en-GB" sz="1400" dirty="0">
                <a:latin typeface="Century Gothic" panose="020B0502020202020204" pitchFamily="34" charset="0"/>
              </a:rPr>
              <a:t>  </a:t>
            </a:r>
            <a:r>
              <a:rPr lang="en-GB" sz="1400" b="1" dirty="0">
                <a:solidFill>
                  <a:srgbClr val="FF0000"/>
                </a:solidFill>
                <a:latin typeface="Century Gothic" panose="020B0502020202020204" pitchFamily="34" charset="0"/>
              </a:rPr>
              <a:t>Hard and sharp as flint</a:t>
            </a:r>
            <a:r>
              <a:rPr lang="en-GB" sz="1400" dirty="0">
                <a:latin typeface="Century Gothic" panose="020B0502020202020204" pitchFamily="34" charset="0"/>
              </a:rPr>
              <a:t>, from which no steel had ever struck out generous fire; </a:t>
            </a:r>
            <a:r>
              <a:rPr lang="en-GB" sz="1400" dirty="0">
                <a:solidFill>
                  <a:schemeClr val="tx1"/>
                </a:solidFill>
                <a:latin typeface="Century Gothic" panose="020B0502020202020204" pitchFamily="34" charset="0"/>
              </a:rPr>
              <a:t>secret, and self-contained, and solitary as an oyster.  The </a:t>
            </a:r>
            <a:r>
              <a:rPr lang="en-GB" sz="1400" dirty="0">
                <a:latin typeface="Century Gothic" panose="020B0502020202020204" pitchFamily="34" charset="0"/>
              </a:rPr>
              <a:t>cold within him froze his old features, </a:t>
            </a:r>
            <a:r>
              <a:rPr lang="en-GB" sz="1400" b="1" dirty="0">
                <a:solidFill>
                  <a:srgbClr val="FF0000"/>
                </a:solidFill>
                <a:latin typeface="Century Gothic" panose="020B0502020202020204" pitchFamily="34" charset="0"/>
              </a:rPr>
              <a:t>nipped his pointed nose</a:t>
            </a:r>
            <a:r>
              <a:rPr lang="en-GB" sz="1400" dirty="0">
                <a:latin typeface="Century Gothic" panose="020B0502020202020204" pitchFamily="34" charset="0"/>
              </a:rPr>
              <a:t>, </a:t>
            </a:r>
            <a:r>
              <a:rPr lang="en-GB" sz="1400" b="1" dirty="0">
                <a:solidFill>
                  <a:srgbClr val="FF0000"/>
                </a:solidFill>
                <a:latin typeface="Century Gothic" panose="020B0502020202020204" pitchFamily="34" charset="0"/>
              </a:rPr>
              <a:t>shrivelled his cheek</a:t>
            </a:r>
            <a:r>
              <a:rPr lang="en-GB" sz="1400" dirty="0">
                <a:latin typeface="Century Gothic" panose="020B0502020202020204" pitchFamily="34" charset="0"/>
              </a:rPr>
              <a:t>, </a:t>
            </a:r>
            <a:r>
              <a:rPr lang="en-GB" sz="1400" dirty="0">
                <a:solidFill>
                  <a:schemeClr val="tx1"/>
                </a:solidFill>
                <a:latin typeface="Century Gothic" panose="020B0502020202020204" pitchFamily="34" charset="0"/>
              </a:rPr>
              <a:t>stiffened his gait; </a:t>
            </a:r>
            <a:r>
              <a:rPr lang="en-GB" sz="1400" dirty="0">
                <a:latin typeface="Century Gothic" panose="020B0502020202020204" pitchFamily="34" charset="0"/>
              </a:rPr>
              <a:t>made his eyes red, </a:t>
            </a:r>
            <a:r>
              <a:rPr lang="en-GB" sz="1400" b="1" dirty="0">
                <a:solidFill>
                  <a:srgbClr val="FF0000"/>
                </a:solidFill>
                <a:latin typeface="Century Gothic" panose="020B0502020202020204" pitchFamily="34" charset="0"/>
              </a:rPr>
              <a:t>his thin lips </a:t>
            </a:r>
            <a:r>
              <a:rPr lang="en-GB" sz="1400" dirty="0">
                <a:latin typeface="Century Gothic" panose="020B0502020202020204" pitchFamily="34" charset="0"/>
              </a:rPr>
              <a:t>blue and spoke out shrewdly in his </a:t>
            </a:r>
            <a:r>
              <a:rPr lang="en-GB" sz="1400" b="1" dirty="0">
                <a:solidFill>
                  <a:srgbClr val="FF0000"/>
                </a:solidFill>
                <a:latin typeface="Century Gothic" panose="020B0502020202020204" pitchFamily="34" charset="0"/>
              </a:rPr>
              <a:t>grating voice</a:t>
            </a:r>
            <a:r>
              <a:rPr lang="en-GB" sz="1400" dirty="0">
                <a:latin typeface="Century Gothic" panose="020B0502020202020204" pitchFamily="34" charset="0"/>
              </a:rPr>
              <a:t>.  A frosty rime was on his head, and on his eyebrows, and his wiry chin.  He carried his own low temperature always about with him; he iced his office in the dogdays; and didn't thaw it one degree at Christmas.</a:t>
            </a:r>
          </a:p>
          <a:p>
            <a:endParaRPr lang="en-GB" sz="1400" dirty="0">
              <a:latin typeface="Century Gothic" panose="020B0502020202020204" pitchFamily="34" charset="0"/>
            </a:endParaRPr>
          </a:p>
          <a:p>
            <a:r>
              <a:rPr lang="en-GB" sz="1400" dirty="0">
                <a:latin typeface="Century Gothic" panose="020B0502020202020204" pitchFamily="34" charset="0"/>
              </a:rPr>
              <a:t>External heat and cold had little influence on Scrooge.  No warmth could warm, no wintry weather chill him.  </a:t>
            </a:r>
            <a:r>
              <a:rPr lang="en-GB" sz="1400" b="1" dirty="0">
                <a:solidFill>
                  <a:srgbClr val="FF0000"/>
                </a:solidFill>
                <a:latin typeface="Century Gothic" panose="020B0502020202020204" pitchFamily="34" charset="0"/>
              </a:rPr>
              <a:t>No wind that blew was bitterer than he</a:t>
            </a:r>
            <a:r>
              <a:rPr lang="en-GB" sz="1400" dirty="0">
                <a:latin typeface="Century Gothic" panose="020B0502020202020204" pitchFamily="34" charset="0"/>
              </a:rPr>
              <a:t>, no falling snow was more intent upon its purpose, no pelting rain less open to entreaty.  </a:t>
            </a:r>
            <a:r>
              <a:rPr lang="en-GB" sz="1400" dirty="0">
                <a:solidFill>
                  <a:schemeClr val="tx1"/>
                </a:solidFill>
                <a:latin typeface="Century Gothic" panose="020B0502020202020204" pitchFamily="34" charset="0"/>
              </a:rPr>
              <a:t>Foul weather didn't know where to have him.  The heaviest rain, and snow, and hail, and sleet, could boast of the advantage over him in only one respect.  They often "came down" handsomely, and Scrooge never did.</a:t>
            </a:r>
          </a:p>
          <a:p>
            <a:endParaRPr lang="en-GB" sz="1400" dirty="0">
              <a:latin typeface="Century Gothic" panose="020B0502020202020204" pitchFamily="34" charset="0"/>
            </a:endParaRPr>
          </a:p>
          <a:p>
            <a:r>
              <a:rPr lang="en-GB" sz="1400" dirty="0">
                <a:latin typeface="Century Gothic" panose="020B0502020202020204" pitchFamily="34" charset="0"/>
              </a:rPr>
              <a:t>Nobody ever stopped him in the street to say, with gladsome looks, "My dear Scrooge, how are you?  When will you come to see me?"  </a:t>
            </a:r>
            <a:r>
              <a:rPr lang="en-GB" sz="1400" b="1" dirty="0">
                <a:solidFill>
                  <a:srgbClr val="FF0000"/>
                </a:solidFill>
                <a:latin typeface="Century Gothic" panose="020B0502020202020204" pitchFamily="34" charset="0"/>
              </a:rPr>
              <a:t>No beggars </a:t>
            </a:r>
            <a:r>
              <a:rPr lang="en-GB" sz="1400" dirty="0">
                <a:latin typeface="Century Gothic" panose="020B0502020202020204" pitchFamily="34" charset="0"/>
              </a:rPr>
              <a:t>implored him to bestow a trifle, </a:t>
            </a:r>
            <a:r>
              <a:rPr lang="en-GB" sz="1400" b="1" dirty="0">
                <a:solidFill>
                  <a:srgbClr val="FF0000"/>
                </a:solidFill>
                <a:latin typeface="Century Gothic" panose="020B0502020202020204" pitchFamily="34" charset="0"/>
              </a:rPr>
              <a:t>no children </a:t>
            </a:r>
            <a:r>
              <a:rPr lang="en-GB" sz="1400" dirty="0">
                <a:latin typeface="Century Gothic" panose="020B0502020202020204" pitchFamily="34" charset="0"/>
              </a:rPr>
              <a:t>asked him what it was o'clock, </a:t>
            </a:r>
            <a:r>
              <a:rPr lang="en-GB" sz="1400" b="1" dirty="0">
                <a:solidFill>
                  <a:srgbClr val="FF0000"/>
                </a:solidFill>
                <a:latin typeface="Century Gothic" panose="020B0502020202020204" pitchFamily="34" charset="0"/>
              </a:rPr>
              <a:t>no man or woman</a:t>
            </a:r>
            <a:r>
              <a:rPr lang="en-GB" sz="1400" dirty="0">
                <a:latin typeface="Century Gothic" panose="020B0502020202020204" pitchFamily="34" charset="0"/>
              </a:rPr>
              <a:t> ever once in all his life inquired the way to such and such a place, of Scrooge.  Even the blind men's dogs appeared to know him; and when they saw him coming on, would tug their owners into doorways and up courts; and then would wag their tails as though they </a:t>
            </a:r>
            <a:r>
              <a:rPr lang="en-GB" sz="1400" dirty="0">
                <a:solidFill>
                  <a:schemeClr val="tx1"/>
                </a:solidFill>
                <a:latin typeface="Century Gothic" panose="020B0502020202020204" pitchFamily="34" charset="0"/>
              </a:rPr>
              <a:t>said, "No eye at all is better than an evil eye, dark master!"</a:t>
            </a:r>
          </a:p>
        </p:txBody>
      </p:sp>
      <p:sp>
        <p:nvSpPr>
          <p:cNvPr id="11" name="Rectangle 10"/>
          <p:cNvSpPr/>
          <p:nvPr/>
        </p:nvSpPr>
        <p:spPr>
          <a:xfrm>
            <a:off x="6802935" y="-20482"/>
            <a:ext cx="2196884" cy="1015663"/>
          </a:xfrm>
          <a:prstGeom prst="rect">
            <a:avLst/>
          </a:prstGeom>
          <a:noFill/>
        </p:spPr>
        <p:txBody>
          <a:bodyPr wrap="none" lIns="91440" tIns="45720" rIns="91440" bIns="45720">
            <a:spAutoFit/>
          </a:bodyPr>
          <a:lstStyle/>
          <a:p>
            <a:pPr algn="ctr"/>
            <a:r>
              <a:rPr lang="en-US" sz="2000" b="1" dirty="0">
                <a:ln w="22225">
                  <a:solidFill>
                    <a:schemeClr val="accent2"/>
                  </a:solidFill>
                  <a:prstDash val="solid"/>
                </a:ln>
                <a:solidFill>
                  <a:schemeClr val="accent2">
                    <a:lumMod val="40000"/>
                    <a:lumOff val="60000"/>
                  </a:schemeClr>
                </a:solidFill>
              </a:rPr>
              <a:t>AO2:</a:t>
            </a:r>
          </a:p>
          <a:p>
            <a:pPr algn="ctr"/>
            <a:r>
              <a:rPr lang="en-US" sz="2000" b="1" cap="none" spc="0" dirty="0" err="1">
                <a:ln w="22225">
                  <a:solidFill>
                    <a:schemeClr val="accent2"/>
                  </a:solidFill>
                  <a:prstDash val="solid"/>
                </a:ln>
                <a:solidFill>
                  <a:schemeClr val="accent2">
                    <a:lumMod val="40000"/>
                    <a:lumOff val="60000"/>
                  </a:schemeClr>
                </a:solidFill>
                <a:effectLst/>
              </a:rPr>
              <a:t>Analyse</a:t>
            </a:r>
            <a:r>
              <a:rPr lang="en-US" sz="2000" b="1" cap="none" spc="0">
                <a:ln w="22225">
                  <a:solidFill>
                    <a:schemeClr val="accent2"/>
                  </a:solidFill>
                  <a:prstDash val="solid"/>
                </a:ln>
                <a:solidFill>
                  <a:schemeClr val="accent2">
                    <a:lumMod val="40000"/>
                    <a:lumOff val="60000"/>
                  </a:schemeClr>
                </a:solidFill>
                <a:effectLst/>
              </a:rPr>
              <a:t> Language</a:t>
            </a:r>
            <a:r>
              <a:rPr lang="en-US" sz="2000" b="1" cap="none" spc="0" dirty="0">
                <a:ln w="22225">
                  <a:solidFill>
                    <a:schemeClr val="accent2"/>
                  </a:solidFill>
                  <a:prstDash val="solid"/>
                </a:ln>
                <a:solidFill>
                  <a:schemeClr val="accent2">
                    <a:lumMod val="40000"/>
                    <a:lumOff val="60000"/>
                  </a:schemeClr>
                </a:solidFill>
                <a:effectLst/>
              </a:rPr>
              <a:t>/</a:t>
            </a:r>
          </a:p>
          <a:p>
            <a:pPr algn="ctr"/>
            <a:r>
              <a:rPr lang="en-US" sz="2000" b="1" dirty="0">
                <a:ln w="22225">
                  <a:solidFill>
                    <a:schemeClr val="accent2"/>
                  </a:solidFill>
                  <a:prstDash val="solid"/>
                </a:ln>
                <a:solidFill>
                  <a:schemeClr val="accent2">
                    <a:lumMod val="40000"/>
                    <a:lumOff val="60000"/>
                  </a:schemeClr>
                </a:solidFill>
              </a:rPr>
              <a:t>Form/Structure</a:t>
            </a:r>
            <a:endParaRPr lang="en-US" sz="2000" b="1" cap="none" spc="0" dirty="0">
              <a:ln w="22225">
                <a:solidFill>
                  <a:schemeClr val="accent2"/>
                </a:solidFill>
                <a:prstDash val="solid"/>
              </a:ln>
              <a:solidFill>
                <a:schemeClr val="accent2">
                  <a:lumMod val="40000"/>
                  <a:lumOff val="60000"/>
                </a:schemeClr>
              </a:solidFill>
              <a:effectLst/>
            </a:endParaRPr>
          </a:p>
        </p:txBody>
      </p:sp>
      <p:sp>
        <p:nvSpPr>
          <p:cNvPr id="9" name="TextBox 8">
            <a:extLst>
              <a:ext uri="{FF2B5EF4-FFF2-40B4-BE49-F238E27FC236}">
                <a16:creationId xmlns:a16="http://schemas.microsoft.com/office/drawing/2014/main" id="{DCEEF483-828A-4EEB-A20D-8BE4F7031274}"/>
              </a:ext>
            </a:extLst>
          </p:cNvPr>
          <p:cNvSpPr txBox="1"/>
          <p:nvPr/>
        </p:nvSpPr>
        <p:spPr>
          <a:xfrm rot="16200000">
            <a:off x="-3075058" y="3075056"/>
            <a:ext cx="6858002" cy="707886"/>
          </a:xfrm>
          <a:prstGeom prst="rect">
            <a:avLst/>
          </a:prstGeom>
          <a:solidFill>
            <a:srgbClr val="002060"/>
          </a:solidFill>
        </p:spPr>
        <p:txBody>
          <a:bodyPr wrap="square" rtlCol="0">
            <a:spAutoFit/>
          </a:bodyPr>
          <a:lstStyle/>
          <a:p>
            <a:pPr algn="ctr"/>
            <a:r>
              <a:rPr lang="en-GB" sz="4000" b="1" dirty="0">
                <a:solidFill>
                  <a:schemeClr val="bg1"/>
                </a:solidFill>
                <a:latin typeface="Century Gothic" panose="020B0502020202020204" pitchFamily="34" charset="0"/>
              </a:rPr>
              <a:t>Mastery</a:t>
            </a:r>
          </a:p>
        </p:txBody>
      </p:sp>
    </p:spTree>
    <p:extLst>
      <p:ext uri="{BB962C8B-B14F-4D97-AF65-F5344CB8AC3E}">
        <p14:creationId xmlns:p14="http://schemas.microsoft.com/office/powerpoint/2010/main" val="373614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87" y="159949"/>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YOUR TASK</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6" name="Title 1"/>
          <p:cNvSpPr txBox="1">
            <a:spLocks/>
          </p:cNvSpPr>
          <p:nvPr/>
        </p:nvSpPr>
        <p:spPr>
          <a:xfrm>
            <a:off x="0" y="5596928"/>
            <a:ext cx="12190413" cy="1168078"/>
          </a:xfrm>
          <a:prstGeom prst="rect">
            <a:avLst/>
          </a:prstGeom>
          <a:gradFill rotWithShape="1">
            <a:gsLst>
              <a:gs pos="0">
                <a:srgbClr val="3C1402">
                  <a:tint val="50000"/>
                  <a:satMod val="300000"/>
                </a:srgbClr>
              </a:gs>
              <a:gs pos="35000">
                <a:srgbClr val="3C1402">
                  <a:tint val="37000"/>
                  <a:satMod val="300000"/>
                </a:srgbClr>
              </a:gs>
              <a:gs pos="100000">
                <a:srgbClr val="3C1402">
                  <a:tint val="15000"/>
                  <a:satMod val="350000"/>
                </a:srgbClr>
              </a:gs>
            </a:gsLst>
            <a:lin ang="162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400" b="1" u="sng" dirty="0">
                <a:solidFill>
                  <a:schemeClr val="tx1"/>
                </a:solidFill>
                <a:latin typeface="Berlin Sans FB" panose="020E0602020502020306" pitchFamily="34" charset="0"/>
              </a:rPr>
              <a:t>Today’s key questions:</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confidently explain what is meant by CONTEXT?</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discuss the context of ‘A Christmas Carol’ and how societal issues inspired Dickens to write his novel?</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explain how a writer uses language to convey key ideas?</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2000" b="0" i="0" strike="noStrike" kern="1200" cap="none" spc="0" normalizeH="0" baseline="0" noProof="0" dirty="0">
              <a:ln>
                <a:noFill/>
              </a:ln>
              <a:solidFill>
                <a:prstClr val="black"/>
              </a:solidFill>
              <a:effectLst/>
              <a:uLnTx/>
              <a:uFillTx/>
              <a:latin typeface="Open Sans"/>
              <a:ea typeface="+mn-ea"/>
              <a:cs typeface="+mn-cs"/>
            </a:endParaRPr>
          </a:p>
        </p:txBody>
      </p:sp>
      <p:sp>
        <p:nvSpPr>
          <p:cNvPr id="7" name="Rectangle 6"/>
          <p:cNvSpPr/>
          <p:nvPr/>
        </p:nvSpPr>
        <p:spPr>
          <a:xfrm>
            <a:off x="736812" y="920505"/>
            <a:ext cx="8894594" cy="510132"/>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2400" dirty="0">
              <a:latin typeface="Century Gothic" panose="020B0502020202020204" pitchFamily="34" charset="0"/>
            </a:endParaRPr>
          </a:p>
          <a:p>
            <a:pPr algn="ctr"/>
            <a:endParaRPr lang="en-GB" sz="2400" dirty="0">
              <a:latin typeface="Century Gothic" panose="020B0502020202020204" pitchFamily="34" charset="0"/>
            </a:endParaRPr>
          </a:p>
          <a:p>
            <a:pPr algn="ctr"/>
            <a:r>
              <a:rPr lang="en-GB" sz="2400" dirty="0">
                <a:latin typeface="Century Gothic" panose="020B0502020202020204" pitchFamily="34" charset="0"/>
              </a:rPr>
              <a:t>How does Dickens use language to present Scrooge?</a:t>
            </a:r>
          </a:p>
          <a:p>
            <a:pPr algn="ctr"/>
            <a:endParaRPr lang="en-GB" sz="2400" dirty="0">
              <a:latin typeface="Century Gothic" panose="020B0502020202020204" pitchFamily="34" charset="0"/>
            </a:endParaRPr>
          </a:p>
          <a:p>
            <a:pPr algn="ctr"/>
            <a:endParaRPr lang="en-GB" sz="2400" dirty="0">
              <a:latin typeface="Century Gothic" panose="020B0502020202020204" pitchFamily="34" charset="0"/>
            </a:endParaRPr>
          </a:p>
          <a:p>
            <a:pPr marL="285750" indent="-285750" algn="ctr">
              <a:buFontTx/>
              <a:buChar char="-"/>
            </a:pP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p:txBody>
      </p:sp>
      <p:sp>
        <p:nvSpPr>
          <p:cNvPr id="8" name="Rectangle 7"/>
          <p:cNvSpPr/>
          <p:nvPr/>
        </p:nvSpPr>
        <p:spPr>
          <a:xfrm>
            <a:off x="9636369" y="916594"/>
            <a:ext cx="2465478" cy="4510770"/>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r>
              <a:rPr lang="en-GB" sz="1600" dirty="0">
                <a:latin typeface="Century Gothic" panose="020B0502020202020204" pitchFamily="34" charset="0"/>
              </a:rPr>
              <a:t>Have I…</a:t>
            </a:r>
          </a:p>
          <a:p>
            <a:endParaRPr lang="en-GB" sz="1600" dirty="0">
              <a:latin typeface="Century Gothic" panose="020B0502020202020204" pitchFamily="34" charset="0"/>
            </a:endParaRPr>
          </a:p>
          <a:p>
            <a:pPr marL="342900" indent="-342900">
              <a:buFontTx/>
              <a:buChar char="-"/>
            </a:pPr>
            <a:r>
              <a:rPr lang="en-GB" sz="1600" dirty="0">
                <a:latin typeface="Century Gothic" panose="020B0502020202020204" pitchFamily="34" charset="0"/>
              </a:rPr>
              <a:t>made a clear point?</a:t>
            </a:r>
          </a:p>
          <a:p>
            <a:pPr marL="342900" indent="-342900">
              <a:buFontTx/>
              <a:buChar char="-"/>
            </a:pPr>
            <a:endParaRPr lang="en-GB" sz="1600" dirty="0">
              <a:latin typeface="Century Gothic" panose="020B0502020202020204" pitchFamily="34" charset="0"/>
            </a:endParaRPr>
          </a:p>
          <a:p>
            <a:pPr marL="342900" indent="-342900">
              <a:buFontTx/>
              <a:buChar char="-"/>
            </a:pPr>
            <a:r>
              <a:rPr lang="en-GB" sz="1600" dirty="0">
                <a:latin typeface="Century Gothic" panose="020B0502020202020204" pitchFamily="34" charset="0"/>
              </a:rPr>
              <a:t>used quotations to back up my ideas?</a:t>
            </a:r>
          </a:p>
          <a:p>
            <a:pPr marL="342900" indent="-342900">
              <a:buFontTx/>
              <a:buChar char="-"/>
            </a:pPr>
            <a:endParaRPr lang="en-GB" sz="1600" dirty="0">
              <a:latin typeface="Century Gothic" panose="020B0502020202020204" pitchFamily="34" charset="0"/>
            </a:endParaRPr>
          </a:p>
          <a:p>
            <a:pPr marL="342900" indent="-342900">
              <a:buFontTx/>
              <a:buChar char="-"/>
            </a:pPr>
            <a:r>
              <a:rPr lang="en-GB" sz="1600" dirty="0">
                <a:latin typeface="Century Gothic" panose="020B0502020202020204" pitchFamily="34" charset="0"/>
              </a:rPr>
              <a:t>explained why Dickens has made certain language choices?</a:t>
            </a:r>
          </a:p>
          <a:p>
            <a:pPr marL="342900" indent="-342900">
              <a:buFontTx/>
              <a:buChar char="-"/>
            </a:pPr>
            <a:endParaRPr lang="en-GB" sz="1400" dirty="0">
              <a:latin typeface="Century Gothic" panose="020B0502020202020204" pitchFamily="34" charset="0"/>
            </a:endParaRPr>
          </a:p>
          <a:p>
            <a:pPr marL="342900" indent="-342900">
              <a:buFontTx/>
              <a:buChar char="-"/>
            </a:pPr>
            <a:r>
              <a:rPr lang="en-GB" sz="1600" dirty="0">
                <a:latin typeface="Century Gothic" panose="020B0502020202020204" pitchFamily="34" charset="0"/>
              </a:rPr>
              <a:t>included a point regarding the social/historical context?</a:t>
            </a:r>
          </a:p>
          <a:p>
            <a:pPr algn="ctr"/>
            <a:endParaRPr lang="en-GB" sz="2000" dirty="0">
              <a:latin typeface="Century Gothic" panose="020B0502020202020204" pitchFamily="34" charset="0"/>
            </a:endParaRPr>
          </a:p>
          <a:p>
            <a:pPr algn="ctr"/>
            <a:endParaRPr lang="en-GB" sz="2000" dirty="0">
              <a:latin typeface="Century Gothic" panose="020B0502020202020204" pitchFamily="34" charset="0"/>
            </a:endParaRPr>
          </a:p>
          <a:p>
            <a:pPr marL="285750" indent="-285750" algn="ctr">
              <a:buFontTx/>
              <a:buChar char="-"/>
            </a:pPr>
            <a:endParaRPr lang="en-GB" sz="1400" dirty="0">
              <a:latin typeface="Century Gothic" panose="020B0502020202020204" pitchFamily="34" charset="0"/>
            </a:endParaRPr>
          </a:p>
          <a:p>
            <a:pPr algn="ctr"/>
            <a:endParaRPr lang="en-GB" sz="14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p:txBody>
      </p:sp>
      <p:sp>
        <p:nvSpPr>
          <p:cNvPr id="9" name="Rectangle 8"/>
          <p:cNvSpPr/>
          <p:nvPr/>
        </p:nvSpPr>
        <p:spPr>
          <a:xfrm>
            <a:off x="872196" y="1600200"/>
            <a:ext cx="8674019" cy="3827163"/>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2400" dirty="0">
              <a:latin typeface="Century Gothic" panose="020B0502020202020204" pitchFamily="34" charset="0"/>
            </a:endParaRPr>
          </a:p>
          <a:p>
            <a:pPr algn="ctr"/>
            <a:endParaRPr lang="en-GB" sz="2400" dirty="0">
              <a:latin typeface="Century Gothic" panose="020B0502020202020204" pitchFamily="34" charset="0"/>
            </a:endParaRPr>
          </a:p>
          <a:p>
            <a:r>
              <a:rPr lang="en-GB" sz="2400" dirty="0">
                <a:solidFill>
                  <a:srgbClr val="FF0000"/>
                </a:solidFill>
                <a:latin typeface="Century Gothic" panose="020B0502020202020204" pitchFamily="34" charset="0"/>
              </a:rPr>
              <a:t>P</a:t>
            </a:r>
            <a:r>
              <a:rPr lang="en-GB" sz="2600" dirty="0">
                <a:solidFill>
                  <a:srgbClr val="FF0000"/>
                </a:solidFill>
                <a:latin typeface="Century Gothic" panose="020B0502020202020204" pitchFamily="34" charset="0"/>
              </a:rPr>
              <a:t>: Scrooge is clearly an isolated when Dickens first introduces him to readers. </a:t>
            </a:r>
          </a:p>
          <a:p>
            <a:r>
              <a:rPr lang="en-GB" sz="2600" dirty="0">
                <a:solidFill>
                  <a:srgbClr val="00B050"/>
                </a:solidFill>
                <a:latin typeface="Century Gothic" panose="020B0502020202020204" pitchFamily="34" charset="0"/>
              </a:rPr>
              <a:t>E: He is described as “solitary as an oyster”.</a:t>
            </a:r>
          </a:p>
          <a:p>
            <a:r>
              <a:rPr lang="en-GB" sz="2600" dirty="0">
                <a:solidFill>
                  <a:srgbClr val="7030A0"/>
                </a:solidFill>
                <a:latin typeface="Century Gothic" panose="020B0502020202020204" pitchFamily="34" charset="0"/>
              </a:rPr>
              <a:t>T: This simile</a:t>
            </a:r>
          </a:p>
          <a:p>
            <a:r>
              <a:rPr lang="en-GB" sz="2600" dirty="0">
                <a:solidFill>
                  <a:srgbClr val="0070C0"/>
                </a:solidFill>
                <a:latin typeface="Century Gothic" panose="020B0502020202020204" pitchFamily="34" charset="0"/>
              </a:rPr>
              <a:t>E: suggests he _____________________________________</a:t>
            </a:r>
          </a:p>
          <a:p>
            <a:r>
              <a:rPr lang="en-GB" sz="2600" dirty="0">
                <a:solidFill>
                  <a:srgbClr val="0070C0"/>
                </a:solidFill>
                <a:latin typeface="Century Gothic" panose="020B0502020202020204" pitchFamily="34" charset="0"/>
              </a:rPr>
              <a:t>    By using the word “oyster”, Dickens implies _______</a:t>
            </a:r>
          </a:p>
          <a:p>
            <a:r>
              <a:rPr lang="en-GB" sz="2600" dirty="0">
                <a:latin typeface="Century Gothic" panose="020B0502020202020204" pitchFamily="34" charset="0"/>
              </a:rPr>
              <a:t>R: The reader’s first impression is_____________________</a:t>
            </a:r>
          </a:p>
          <a:p>
            <a:pPr marL="285750" indent="-285750" algn="ctr">
              <a:buFontTx/>
              <a:buChar char="-"/>
            </a:pP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p:txBody>
      </p:sp>
      <p:pic>
        <p:nvPicPr>
          <p:cNvPr id="14" name="Picture 2" descr="Image result for GREEN TI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38163" y="1365433"/>
            <a:ext cx="468647" cy="5363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GREEN TI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20782" y="2519552"/>
            <a:ext cx="468647" cy="5363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GREEN TI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20781" y="3479583"/>
            <a:ext cx="468647" cy="5363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mage result for GREEN TI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33198" y="4561957"/>
            <a:ext cx="468647" cy="536363"/>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10353738" y="270392"/>
            <a:ext cx="1748107" cy="400110"/>
          </a:xfrm>
          <a:prstGeom prst="rect">
            <a:avLst/>
          </a:prstGeom>
          <a:noFill/>
        </p:spPr>
        <p:txBody>
          <a:bodyPr wrap="none" lIns="91440" tIns="45720" rIns="91440" bIns="45720">
            <a:spAutoFit/>
          </a:bodyPr>
          <a:lstStyle/>
          <a:p>
            <a:pPr algn="ctr"/>
            <a:r>
              <a:rPr lang="en-US" sz="2000" b="1" dirty="0">
                <a:ln w="22225">
                  <a:solidFill>
                    <a:schemeClr val="accent2"/>
                  </a:solidFill>
                  <a:prstDash val="solid"/>
                </a:ln>
                <a:solidFill>
                  <a:schemeClr val="accent2">
                    <a:lumMod val="40000"/>
                    <a:lumOff val="60000"/>
                  </a:schemeClr>
                </a:solidFill>
              </a:rPr>
              <a:t>AO1/AO2/AO3</a:t>
            </a:r>
            <a:endParaRPr lang="en-US" sz="2000" b="1" cap="none" spc="0" dirty="0">
              <a:ln w="22225">
                <a:solidFill>
                  <a:schemeClr val="accent2"/>
                </a:solidFill>
                <a:prstDash val="solid"/>
              </a:ln>
              <a:solidFill>
                <a:schemeClr val="accent2">
                  <a:lumMod val="40000"/>
                  <a:lumOff val="60000"/>
                </a:schemeClr>
              </a:solidFill>
              <a:effectLst/>
            </a:endParaRPr>
          </a:p>
        </p:txBody>
      </p:sp>
      <p:sp>
        <p:nvSpPr>
          <p:cNvPr id="4" name="TextBox 3">
            <a:extLst>
              <a:ext uri="{FF2B5EF4-FFF2-40B4-BE49-F238E27FC236}">
                <a16:creationId xmlns:a16="http://schemas.microsoft.com/office/drawing/2014/main" id="{B91AAC63-D837-43B2-A2EB-FCCD3C8DFBE9}"/>
              </a:ext>
            </a:extLst>
          </p:cNvPr>
          <p:cNvSpPr txBox="1"/>
          <p:nvPr/>
        </p:nvSpPr>
        <p:spPr>
          <a:xfrm rot="16200000">
            <a:off x="-3101893" y="3104465"/>
            <a:ext cx="6916815" cy="707886"/>
          </a:xfrm>
          <a:prstGeom prst="rect">
            <a:avLst/>
          </a:prstGeom>
          <a:solidFill>
            <a:srgbClr val="002060"/>
          </a:solidFill>
        </p:spPr>
        <p:txBody>
          <a:bodyPr wrap="square" rtlCol="0">
            <a:spAutoFit/>
          </a:bodyPr>
          <a:lstStyle/>
          <a:p>
            <a:pPr algn="ctr"/>
            <a:r>
              <a:rPr lang="en-GB" sz="4000" b="1" dirty="0">
                <a:solidFill>
                  <a:schemeClr val="bg1"/>
                </a:solidFill>
                <a:latin typeface="Century Gothic" panose="020B0502020202020204" pitchFamily="34" charset="0"/>
              </a:rPr>
              <a:t>Mastery</a:t>
            </a:r>
          </a:p>
        </p:txBody>
      </p:sp>
    </p:spTree>
    <p:extLst>
      <p:ext uri="{BB962C8B-B14F-4D97-AF65-F5344CB8AC3E}">
        <p14:creationId xmlns:p14="http://schemas.microsoft.com/office/powerpoint/2010/main" val="190766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TotalTime>
  <Words>1522</Words>
  <Application>Microsoft Office PowerPoint</Application>
  <PresentationFormat>Widescreen</PresentationFormat>
  <Paragraphs>289</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Berlin Sans FB</vt:lpstr>
      <vt:lpstr>Calibri</vt:lpstr>
      <vt:lpstr>Calibri Light</vt:lpstr>
      <vt:lpstr>Century Gothic</vt:lpstr>
      <vt:lpstr>Open Sans</vt:lpstr>
      <vt:lpstr>Office Theme</vt:lpstr>
      <vt:lpstr>sso</vt:lpstr>
      <vt:lpstr>sso</vt:lpstr>
      <vt:lpstr>sso</vt:lpstr>
      <vt:lpstr>sso</vt:lpstr>
      <vt:lpstr>sso</vt:lpstr>
      <vt:lpstr>sso</vt:lpstr>
      <vt:lpstr>sso</vt:lpstr>
      <vt:lpstr>sso</vt:lpstr>
      <vt:lpstr>sso</vt:lpstr>
      <vt:lpstr>sso</vt:lpstr>
      <vt:lpstr>sso</vt:lpstr>
      <vt:lpstr>sso</vt:lpstr>
      <vt:lpstr>sso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sso</dc:title>
  <dc:creator>Stuart Pryke</dc:creator>
  <cp:lastModifiedBy>Amanda Allen</cp:lastModifiedBy>
  <cp:revision>42</cp:revision>
  <dcterms:created xsi:type="dcterms:W3CDTF">2017-08-19T14:38:05Z</dcterms:created>
  <dcterms:modified xsi:type="dcterms:W3CDTF">2020-10-31T11:10:09Z</dcterms:modified>
</cp:coreProperties>
</file>