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44056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47557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60334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B72C7A6-DEEA-4E45-9394-40134F6F3232}"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55958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72C7A6-DEEA-4E45-9394-40134F6F3232}" type="datetimeFigureOut">
              <a:rPr lang="en-GB" smtClean="0"/>
              <a:t>17/10/2020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12436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B72C7A6-DEEA-4E45-9394-40134F6F3232}"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8742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B72C7A6-DEEA-4E45-9394-40134F6F3232}" type="datetimeFigureOut">
              <a:rPr lang="en-GB" smtClean="0"/>
              <a:t>17/10/2020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35189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72C7A6-DEEA-4E45-9394-40134F6F3232}" type="datetimeFigureOut">
              <a:rPr lang="en-GB" smtClean="0"/>
              <a:t>17/10/2020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3203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2C7A6-DEEA-4E45-9394-40134F6F3232}" type="datetimeFigureOut">
              <a:rPr lang="en-GB" smtClean="0"/>
              <a:t>17/10/2020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10707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298655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72C7A6-DEEA-4E45-9394-40134F6F3232}" type="datetimeFigureOut">
              <a:rPr lang="en-GB" smtClean="0"/>
              <a:t>17/10/2020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BC803-B065-4B12-8C9F-EF163C9C6372}" type="slidenum">
              <a:rPr lang="en-GB" smtClean="0"/>
              <a:t>‹#›</a:t>
            </a:fld>
            <a:endParaRPr lang="en-GB"/>
          </a:p>
        </p:txBody>
      </p:sp>
    </p:spTree>
    <p:extLst>
      <p:ext uri="{BB962C8B-B14F-4D97-AF65-F5344CB8AC3E}">
        <p14:creationId xmlns:p14="http://schemas.microsoft.com/office/powerpoint/2010/main" val="769662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2C7A6-DEEA-4E45-9394-40134F6F3232}" type="datetimeFigureOut">
              <a:rPr lang="en-GB" smtClean="0"/>
              <a:t>17/10/2020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BC803-B065-4B12-8C9F-EF163C9C6372}" type="slidenum">
              <a:rPr lang="en-GB" smtClean="0"/>
              <a:t>‹#›</a:t>
            </a:fld>
            <a:endParaRPr lang="en-GB"/>
          </a:p>
        </p:txBody>
      </p:sp>
    </p:spTree>
    <p:extLst>
      <p:ext uri="{BB962C8B-B14F-4D97-AF65-F5344CB8AC3E}">
        <p14:creationId xmlns:p14="http://schemas.microsoft.com/office/powerpoint/2010/main" val="326319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LESSON ONE</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158888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87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RESOURCES</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Tree>
    <p:extLst>
      <p:ext uri="{BB962C8B-B14F-4D97-AF65-F5344CB8AC3E}">
        <p14:creationId xmlns:p14="http://schemas.microsoft.com/office/powerpoint/2010/main" val="329181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82"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8638" y="13041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606094" y="116481"/>
            <a:ext cx="2072820" cy="3651821"/>
          </a:xfrm>
          <a:prstGeom prst="rect">
            <a:avLst/>
          </a:prstGeom>
        </p:spPr>
      </p:pic>
      <p:pic>
        <p:nvPicPr>
          <p:cNvPr id="8"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0096"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2862" y="144350"/>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960021" y="309594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755154" y="3095945"/>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8529010" y="3094287"/>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53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544131" y="270837"/>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5" name="TextBox 4"/>
          <p:cNvSpPr txBox="1"/>
          <p:nvPr/>
        </p:nvSpPr>
        <p:spPr>
          <a:xfrm>
            <a:off x="5332925" y="259527"/>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6" name="TextBox 5"/>
          <p:cNvSpPr txBox="1"/>
          <p:nvPr/>
        </p:nvSpPr>
        <p:spPr>
          <a:xfrm>
            <a:off x="544130" y="3449578"/>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7" name="TextBox 6"/>
          <p:cNvSpPr txBox="1"/>
          <p:nvPr/>
        </p:nvSpPr>
        <p:spPr>
          <a:xfrm>
            <a:off x="5332925" y="3449578"/>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Tree>
    <p:extLst>
      <p:ext uri="{BB962C8B-B14F-4D97-AF65-F5344CB8AC3E}">
        <p14:creationId xmlns:p14="http://schemas.microsoft.com/office/powerpoint/2010/main" val="185257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THE EXAM</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Rectangle 5"/>
          <p:cNvSpPr/>
          <p:nvPr/>
        </p:nvSpPr>
        <p:spPr>
          <a:xfrm>
            <a:off x="140494" y="942175"/>
            <a:ext cx="5908646" cy="2611318"/>
          </a:xfrm>
          <a:prstGeom prst="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solidFill>
                <a:schemeClr val="tx1"/>
              </a:solidFill>
              <a:latin typeface="Century Gothic" panose="020B0502020202020204" pitchFamily="34" charset="0"/>
            </a:endParaRPr>
          </a:p>
          <a:p>
            <a:pPr algn="ctr"/>
            <a:r>
              <a:rPr lang="en-GB" dirty="0">
                <a:solidFill>
                  <a:schemeClr val="tx1"/>
                </a:solidFill>
                <a:latin typeface="Century Gothic" panose="020B0502020202020204" pitchFamily="34" charset="0"/>
              </a:rPr>
              <a:t>This unit will prepare you for the ‘A Christmas Carol’ question in your GCSE Literature exam. </a:t>
            </a:r>
          </a:p>
          <a:p>
            <a:pPr algn="ctr"/>
            <a:endParaRPr lang="en-GB" dirty="0">
              <a:solidFill>
                <a:schemeClr val="tx1"/>
              </a:solidFill>
              <a:latin typeface="Century Gothic" panose="020B0502020202020204" pitchFamily="34" charset="0"/>
            </a:endParaRPr>
          </a:p>
          <a:p>
            <a:pPr algn="ctr"/>
            <a:r>
              <a:rPr lang="en-GB" dirty="0">
                <a:solidFill>
                  <a:schemeClr val="tx1"/>
                </a:solidFill>
                <a:latin typeface="Century Gothic" panose="020B0502020202020204" pitchFamily="34" charset="0"/>
              </a:rPr>
              <a:t>The question will require you to analyse the extract but also to comment on the novel as a whole. Any part of the novel could be given as an extract so it is important you know the text very well as you will not have it with you in the exam.</a:t>
            </a:r>
          </a:p>
          <a:p>
            <a:pPr algn="ctr"/>
            <a:endParaRPr lang="en-GB" sz="2400" b="1" dirty="0">
              <a:solidFill>
                <a:srgbClr val="002060"/>
              </a:solidFill>
            </a:endParaRPr>
          </a:p>
        </p:txBody>
      </p:sp>
      <p:sp>
        <p:nvSpPr>
          <p:cNvPr id="8" name="Rectangle 7"/>
          <p:cNvSpPr/>
          <p:nvPr/>
        </p:nvSpPr>
        <p:spPr>
          <a:xfrm>
            <a:off x="306396" y="3709115"/>
            <a:ext cx="2679979" cy="1378040"/>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AO1: </a:t>
            </a:r>
            <a:r>
              <a:rPr lang="en-GB" sz="1600" dirty="0">
                <a:latin typeface="Century Gothic" panose="020B0502020202020204" pitchFamily="34" charset="0"/>
              </a:rPr>
              <a:t>Read, understand and respond to texts. Use textual references, including quotations, to support ideas.</a:t>
            </a:r>
          </a:p>
        </p:txBody>
      </p:sp>
      <p:sp>
        <p:nvSpPr>
          <p:cNvPr id="9" name="Rectangle 8"/>
          <p:cNvSpPr/>
          <p:nvPr/>
        </p:nvSpPr>
        <p:spPr>
          <a:xfrm>
            <a:off x="3160802" y="3709115"/>
            <a:ext cx="2679979" cy="1378040"/>
          </a:xfrm>
          <a:prstGeom prst="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Century Gothic" panose="020B0502020202020204" pitchFamily="34" charset="0"/>
              </a:rPr>
              <a:t>AO2: </a:t>
            </a:r>
            <a:r>
              <a:rPr lang="en-GB" sz="1600" dirty="0">
                <a:latin typeface="Century Gothic" panose="020B0502020202020204" pitchFamily="34" charset="0"/>
              </a:rPr>
              <a:t>Analyse language, form and structure using the correct subject terminology.</a:t>
            </a:r>
          </a:p>
        </p:txBody>
      </p:sp>
      <p:sp>
        <p:nvSpPr>
          <p:cNvPr id="10" name="Rectangle 9"/>
          <p:cNvSpPr/>
          <p:nvPr/>
        </p:nvSpPr>
        <p:spPr>
          <a:xfrm>
            <a:off x="1754827" y="5306345"/>
            <a:ext cx="2679979" cy="1378040"/>
          </a:xfrm>
          <a:prstGeom prst="rect">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AO3: </a:t>
            </a:r>
            <a:r>
              <a:rPr lang="en-GB" sz="1600" dirty="0">
                <a:solidFill>
                  <a:schemeClr val="tx1"/>
                </a:solidFill>
                <a:latin typeface="Century Gothic" panose="020B0502020202020204" pitchFamily="34" charset="0"/>
              </a:rPr>
              <a:t>Show an understanding of the relationships between texts and the contexts in which they were written.</a:t>
            </a:r>
          </a:p>
        </p:txBody>
      </p:sp>
      <p:pic>
        <p:nvPicPr>
          <p:cNvPr id="4" name="Picture 3"/>
          <p:cNvPicPr>
            <a:picLocks noChangeAspect="1"/>
          </p:cNvPicPr>
          <p:nvPr/>
        </p:nvPicPr>
        <p:blipFill rotWithShape="1">
          <a:blip r:embed="rId3"/>
          <a:srcRect l="26814" t="13515" r="28535" b="10744"/>
          <a:stretch/>
        </p:blipFill>
        <p:spPr>
          <a:xfrm>
            <a:off x="6469933" y="307058"/>
            <a:ext cx="5301274" cy="6492869"/>
          </a:xfrm>
          <a:prstGeom prst="rect">
            <a:avLst/>
          </a:prstGeom>
          <a:ln w="28575">
            <a:solidFill>
              <a:schemeClr val="tx1"/>
            </a:solidFill>
          </a:ln>
        </p:spPr>
      </p:pic>
    </p:spTree>
    <p:extLst>
      <p:ext uri="{BB962C8B-B14F-4D97-AF65-F5344CB8AC3E}">
        <p14:creationId xmlns:p14="http://schemas.microsoft.com/office/powerpoint/2010/main" val="23948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STARTER</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4" name="Rectangle 3"/>
          <p:cNvSpPr/>
          <p:nvPr/>
        </p:nvSpPr>
        <p:spPr>
          <a:xfrm>
            <a:off x="115910" y="1228008"/>
            <a:ext cx="6426557" cy="193179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On your tables, discuss how you think these pictures relate to ‘A Christmas Carol’. </a:t>
            </a:r>
          </a:p>
          <a:p>
            <a:pPr algn="ctr"/>
            <a:endParaRPr lang="en-GB" sz="2000" dirty="0">
              <a:latin typeface="Century Gothic" panose="020B0502020202020204" pitchFamily="34" charset="0"/>
            </a:endParaRPr>
          </a:p>
          <a:p>
            <a:pPr algn="ctr"/>
            <a:r>
              <a:rPr lang="en-GB" sz="2000" dirty="0">
                <a:latin typeface="Century Gothic" panose="020B0502020202020204" pitchFamily="34" charset="0"/>
              </a:rPr>
              <a:t>What themes or ideas do you think the novel will explore and why?</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3402" y="2531205"/>
            <a:ext cx="2474310" cy="164954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61697" y="3574928"/>
            <a:ext cx="1536601" cy="1968933"/>
          </a:xfrm>
          <a:prstGeom prst="rect">
            <a:avLst/>
          </a:prstGeom>
          <a:ln w="28575">
            <a:solidFill>
              <a:schemeClr val="tx1"/>
            </a:solidFill>
          </a:ln>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0148" y="937928"/>
            <a:ext cx="3265942" cy="2171984"/>
          </a:xfrm>
          <a:prstGeom prst="rect">
            <a:avLst/>
          </a:prstGeom>
          <a:ln w="28575">
            <a:solidFill>
              <a:schemeClr val="tx1"/>
            </a:solidFill>
          </a:ln>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9701" y="3021990"/>
            <a:ext cx="1650896" cy="2180030"/>
          </a:xfrm>
          <a:prstGeom prst="rect">
            <a:avLst/>
          </a:prstGeom>
          <a:ln w="28575">
            <a:solidFill>
              <a:schemeClr val="tx1"/>
            </a:solidFill>
          </a:ln>
        </p:spPr>
      </p:pic>
      <p:sp>
        <p:nvSpPr>
          <p:cNvPr id="12" name="Rectangle 11"/>
          <p:cNvSpPr/>
          <p:nvPr/>
        </p:nvSpPr>
        <p:spPr>
          <a:xfrm>
            <a:off x="115910" y="3416634"/>
            <a:ext cx="6426557" cy="1931794"/>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a:p>
            <a:pPr algn="ctr"/>
            <a:endParaRPr lang="en-GB" dirty="0">
              <a:latin typeface="Century Gothic" panose="020B0502020202020204" pitchFamily="34" charset="0"/>
            </a:endParaRPr>
          </a:p>
          <a:p>
            <a:pPr algn="ctr"/>
            <a:r>
              <a:rPr lang="en-GB" dirty="0">
                <a:latin typeface="Century Gothic" panose="020B0502020202020204" pitchFamily="34" charset="0"/>
              </a:rPr>
              <a:t>Define the following:</a:t>
            </a:r>
          </a:p>
          <a:p>
            <a:pPr algn="ctr"/>
            <a:r>
              <a:rPr lang="en-GB" sz="4800" dirty="0">
                <a:latin typeface="Berlin Sans FB" panose="020E0602020502020306" pitchFamily="34" charset="0"/>
              </a:rPr>
              <a:t>CONTEXT</a:t>
            </a:r>
          </a:p>
          <a:p>
            <a:pPr algn="ctr"/>
            <a:r>
              <a:rPr lang="en-GB" sz="1600" dirty="0">
                <a:latin typeface="Century Gothic" panose="020B0502020202020204" pitchFamily="34" charset="0"/>
              </a:rPr>
              <a:t>What do you think this word means?</a:t>
            </a:r>
          </a:p>
          <a:p>
            <a:pPr algn="ctr"/>
            <a:r>
              <a:rPr lang="en-GB" sz="1600" dirty="0">
                <a:latin typeface="Century Gothic" panose="020B0502020202020204" pitchFamily="34" charset="0"/>
              </a:rPr>
              <a:t>How are the pictures on the right part of the novel’s social and historical context? </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p:txBody>
      </p:sp>
      <p:sp>
        <p:nvSpPr>
          <p:cNvPr id="7" name="Rectangle 6"/>
          <p:cNvSpPr/>
          <p:nvPr/>
        </p:nvSpPr>
        <p:spPr>
          <a:xfrm rot="21197344">
            <a:off x="136968" y="3086526"/>
            <a:ext cx="1944711" cy="607147"/>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EXTRA</a:t>
            </a:r>
          </a:p>
          <a:p>
            <a:pPr algn="ctr"/>
            <a:r>
              <a:rPr lang="en-GB" dirty="0">
                <a:latin typeface="Berlin Sans FB" panose="020E0602020502020306" pitchFamily="34" charset="0"/>
              </a:rPr>
              <a:t>CHALLENGE</a:t>
            </a:r>
          </a:p>
        </p:txBody>
      </p:sp>
      <p:sp>
        <p:nvSpPr>
          <p:cNvPr id="13" name="Rectangle 12"/>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6717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kumimoji="0" lang="en-GB" sz="1600" b="0" i="0" u="none" strike="noStrike" kern="1200" cap="none" spc="0" normalizeH="0" baseline="0" noProof="0" dirty="0">
                <a:ln>
                  <a:noFill/>
                </a:ln>
                <a:solidFill>
                  <a:prstClr val="black"/>
                </a:solidFill>
                <a:effectLst/>
                <a:uLnTx/>
                <a:uFillTx/>
                <a:latin typeface="Open Sans"/>
              </a:rPr>
              <a:t>https://www.youtube.com/watch?v=cTHAN3_P7uE&amp;feature=emb_logo</a:t>
            </a: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5950040" y="952798"/>
            <a:ext cx="6119530" cy="449169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cxnSp>
        <p:nvCxnSpPr>
          <p:cNvPr id="8" name="Straight Connector 7"/>
          <p:cNvCxnSpPr/>
          <p:nvPr/>
        </p:nvCxnSpPr>
        <p:spPr>
          <a:xfrm>
            <a:off x="9105364" y="952798"/>
            <a:ext cx="12878" cy="44916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872766" y="3258355"/>
            <a:ext cx="6292363" cy="217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2" descr="http://orwell.ru/people/dickens/img/chd_2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206" y="2284935"/>
            <a:ext cx="674481" cy="8674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2" descr="http://www.thorotonsociety.org.uk/images/newsimages/newsletter47/pover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1943" y="4230336"/>
            <a:ext cx="1013523" cy="11067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Image result for a christmas carol nov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7669" y="2220942"/>
            <a:ext cx="1142715" cy="945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24"/>
          <p:cNvSpPr/>
          <p:nvPr/>
        </p:nvSpPr>
        <p:spPr>
          <a:xfrm>
            <a:off x="6516047" y="1028348"/>
            <a:ext cx="2023311"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Dicken’s Life</a:t>
            </a:r>
          </a:p>
        </p:txBody>
      </p:sp>
      <p:sp>
        <p:nvSpPr>
          <p:cNvPr id="29" name="Rectangle 28"/>
          <p:cNvSpPr/>
          <p:nvPr/>
        </p:nvSpPr>
        <p:spPr>
          <a:xfrm>
            <a:off x="6199457" y="3280066"/>
            <a:ext cx="265649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Victorian Society</a:t>
            </a:r>
          </a:p>
        </p:txBody>
      </p:sp>
      <p:sp>
        <p:nvSpPr>
          <p:cNvPr id="30" name="Rectangle 29"/>
          <p:cNvSpPr/>
          <p:nvPr/>
        </p:nvSpPr>
        <p:spPr>
          <a:xfrm>
            <a:off x="9714500" y="1043060"/>
            <a:ext cx="1693092" cy="523220"/>
          </a:xfrm>
          <a:prstGeom prst="rect">
            <a:avLst/>
          </a:prstGeom>
          <a:no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Berlin Sans FB" panose="020E0602020502020306" pitchFamily="34" charset="0"/>
              </a:rPr>
              <a:t>The Novel</a:t>
            </a:r>
            <a:endParaRPr lang="en-US" sz="28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31" name="Rectangle 30"/>
          <p:cNvSpPr/>
          <p:nvPr/>
        </p:nvSpPr>
        <p:spPr>
          <a:xfrm>
            <a:off x="9564503" y="3294354"/>
            <a:ext cx="1947969" cy="707886"/>
          </a:xfrm>
          <a:prstGeom prst="rect">
            <a:avLst/>
          </a:prstGeom>
          <a:noFill/>
        </p:spPr>
        <p:txBody>
          <a:bodyPr wrap="non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Why did Dickens</a:t>
            </a:r>
          </a:p>
          <a:p>
            <a:pPr algn="ctr"/>
            <a:r>
              <a:rPr lang="en-US" sz="2000" dirty="0">
                <a:ln w="0"/>
                <a:effectLst>
                  <a:outerShdw blurRad="38100" dist="19050" dir="2700000" algn="tl" rotWithShape="0">
                    <a:schemeClr val="dk1">
                      <a:alpha val="40000"/>
                    </a:schemeClr>
                  </a:outerShdw>
                </a:effectLst>
                <a:latin typeface="Berlin Sans FB" panose="020E0602020502020306" pitchFamily="34" charset="0"/>
              </a:rPr>
              <a:t>write the novel?</a:t>
            </a:r>
            <a:endParaRPr lang="en-US" sz="20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
        <p:nvSpPr>
          <p:cNvPr id="27" name="AutoShape 4" descr="Image result for question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AutoShape 6" descr="Image result for question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6" name="Picture 4095"/>
          <p:cNvPicPr>
            <a:picLocks noChangeAspect="1"/>
          </p:cNvPicPr>
          <p:nvPr/>
        </p:nvPicPr>
        <p:blipFill>
          <a:blip r:embed="rId6"/>
          <a:stretch>
            <a:fillRect/>
          </a:stretch>
        </p:blipFill>
        <p:spPr>
          <a:xfrm>
            <a:off x="9219753" y="4366201"/>
            <a:ext cx="448912" cy="784276"/>
          </a:xfrm>
          <a:prstGeom prst="rect">
            <a:avLst/>
          </a:prstGeom>
        </p:spPr>
      </p:pic>
      <p:pic>
        <p:nvPicPr>
          <p:cNvPr id="4104" name="Picture 8" descr="Image result for british librar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9529" y="966764"/>
            <a:ext cx="2107850" cy="44627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115910" y="969922"/>
            <a:ext cx="3560958" cy="4459555"/>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latin typeface="Century Gothic" panose="020B0502020202020204" pitchFamily="34" charset="0"/>
            </a:endParaRPr>
          </a:p>
          <a:p>
            <a:pPr algn="ctr"/>
            <a:r>
              <a:rPr lang="en-GB" dirty="0">
                <a:latin typeface="Century Gothic" panose="020B0502020202020204" pitchFamily="34" charset="0"/>
              </a:rPr>
              <a:t>Watch the video from the British Library.</a:t>
            </a:r>
          </a:p>
          <a:p>
            <a:pPr algn="ctr"/>
            <a:endParaRPr lang="en-GB" dirty="0">
              <a:latin typeface="Century Gothic" panose="020B0502020202020204" pitchFamily="34" charset="0"/>
            </a:endParaRPr>
          </a:p>
          <a:p>
            <a:pPr algn="ctr"/>
            <a:r>
              <a:rPr lang="en-GB" dirty="0">
                <a:latin typeface="Century Gothic" panose="020B0502020202020204" pitchFamily="34" charset="0"/>
              </a:rPr>
              <a:t>Divide your page up into FOUR and give them the headings like the grid on the right. </a:t>
            </a:r>
          </a:p>
          <a:p>
            <a:pPr algn="ctr"/>
            <a:endParaRPr lang="en-GB" dirty="0">
              <a:latin typeface="Century Gothic" panose="020B0502020202020204" pitchFamily="34" charset="0"/>
            </a:endParaRPr>
          </a:p>
          <a:p>
            <a:pPr algn="ctr"/>
            <a:r>
              <a:rPr lang="en-GB" dirty="0">
                <a:latin typeface="Century Gothic" panose="020B0502020202020204" pitchFamily="34" charset="0"/>
              </a:rPr>
              <a:t>Add any notes from the quiz and the video onto this page.</a:t>
            </a:r>
          </a:p>
          <a:p>
            <a:pPr algn="ctr"/>
            <a:endParaRPr lang="en-GB" dirty="0">
              <a:latin typeface="Century Gothic" panose="020B0502020202020204" pitchFamily="34" charset="0"/>
            </a:endParaRPr>
          </a:p>
          <a:p>
            <a:pPr algn="ctr"/>
            <a:r>
              <a:rPr lang="en-GB" dirty="0">
                <a:latin typeface="Century Gothic" panose="020B0502020202020204" pitchFamily="34" charset="0"/>
              </a:rPr>
              <a:t>Listen carefully! Be prepared to share your ideas.</a:t>
            </a:r>
          </a:p>
          <a:p>
            <a:pPr algn="ctr"/>
            <a:endParaRPr lang="en-GB" dirty="0">
              <a:latin typeface="Century Gothic" panose="020B0502020202020204" pitchFamily="34" charset="0"/>
            </a:endParaRPr>
          </a:p>
          <a:p>
            <a:pPr algn="ctr"/>
            <a:r>
              <a:rPr lang="en-GB" dirty="0">
                <a:latin typeface="Century Gothic" panose="020B0502020202020204" pitchFamily="34" charset="0"/>
              </a:rPr>
              <a:t> </a:t>
            </a:r>
          </a:p>
        </p:txBody>
      </p:sp>
      <p:sp>
        <p:nvSpPr>
          <p:cNvPr id="37" name="Rectangle 36"/>
          <p:cNvSpPr/>
          <p:nvPr/>
        </p:nvSpPr>
        <p:spPr>
          <a:xfrm>
            <a:off x="10223394" y="90968"/>
            <a:ext cx="1910651"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AO3:</a:t>
            </a:r>
          </a:p>
          <a:p>
            <a:pPr algn="ctr"/>
            <a:r>
              <a:rPr lang="en-US" sz="2000" b="1" cap="none" spc="0" dirty="0">
                <a:ln w="22225">
                  <a:solidFill>
                    <a:schemeClr val="accent2"/>
                  </a:solidFill>
                  <a:prstDash val="solid"/>
                </a:ln>
                <a:solidFill>
                  <a:schemeClr val="accent2">
                    <a:lumMod val="40000"/>
                    <a:lumOff val="60000"/>
                  </a:schemeClr>
                </a:solidFill>
                <a:effectLst/>
              </a:rPr>
              <a:t>Social/Historical</a:t>
            </a:r>
          </a:p>
          <a:p>
            <a:pPr algn="ctr"/>
            <a:r>
              <a:rPr lang="en-US" sz="2000" b="1" dirty="0">
                <a:ln w="22225">
                  <a:solidFill>
                    <a:schemeClr val="accent2"/>
                  </a:solidFill>
                  <a:prstDash val="solid"/>
                </a:ln>
                <a:solidFill>
                  <a:schemeClr val="accent2">
                    <a:lumMod val="40000"/>
                    <a:lumOff val="60000"/>
                  </a:schemeClr>
                </a:solidFill>
              </a:rPr>
              <a:t>Context</a:t>
            </a:r>
            <a:endParaRPr lang="en-US"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93849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115907" y="904950"/>
            <a:ext cx="11951597" cy="53690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Stick Dickens’ message into your books and consider the following questions. Answer as annotations.</a:t>
            </a:r>
          </a:p>
        </p:txBody>
      </p:sp>
      <p:sp>
        <p:nvSpPr>
          <p:cNvPr id="8" name="TextBox 7"/>
          <p:cNvSpPr txBox="1"/>
          <p:nvPr/>
        </p:nvSpPr>
        <p:spPr>
          <a:xfrm>
            <a:off x="3957032" y="2001313"/>
            <a:ext cx="4192073" cy="2862322"/>
          </a:xfrm>
          <a:prstGeom prst="rect">
            <a:avLst/>
          </a:prstGeom>
          <a:solidFill>
            <a:schemeClr val="bg1"/>
          </a:solidFill>
          <a:ln w="57150"/>
          <a:effectLst>
            <a:glow rad="228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000" b="1" dirty="0">
                <a:solidFill>
                  <a:prstClr val="black"/>
                </a:solidFill>
              </a:rPr>
              <a:t>I have endeavoured in this Ghostly little book, to raise the Ghost of an Idea, which shall not put my readers out of humour with themselves, with each other, with the season, or with me. May it haunt their houses pleasantly, and no one wish to lay it.</a:t>
            </a:r>
          </a:p>
          <a:p>
            <a:r>
              <a:rPr lang="en-GB" sz="2000" b="1" dirty="0">
                <a:solidFill>
                  <a:prstClr val="black"/>
                </a:solidFill>
              </a:rPr>
              <a:t>Their faithful Friend and Servant,</a:t>
            </a:r>
          </a:p>
          <a:p>
            <a:r>
              <a:rPr lang="en-GB" sz="2000" b="1" dirty="0">
                <a:solidFill>
                  <a:prstClr val="black"/>
                </a:solidFill>
              </a:rPr>
              <a:t>C. D.</a:t>
            </a:r>
          </a:p>
        </p:txBody>
      </p:sp>
      <p:sp>
        <p:nvSpPr>
          <p:cNvPr id="9" name="Rectangle 8"/>
          <p:cNvSpPr/>
          <p:nvPr/>
        </p:nvSpPr>
        <p:spPr>
          <a:xfrm>
            <a:off x="201770" y="1607148"/>
            <a:ext cx="3084394" cy="1170294"/>
          </a:xfrm>
          <a:prstGeom prst="rect">
            <a:avLst/>
          </a:prstGeom>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i="1" dirty="0">
                <a:latin typeface="Century Gothic" panose="020B0502020202020204" pitchFamily="34" charset="0"/>
              </a:rPr>
              <a:t>What do you think is meant by the ‘Ghost of an Idea?’</a:t>
            </a:r>
          </a:p>
        </p:txBody>
      </p:sp>
      <p:cxnSp>
        <p:nvCxnSpPr>
          <p:cNvPr id="10" name="Straight Arrow Connector 9"/>
          <p:cNvCxnSpPr>
            <a:stCxn id="9" idx="3"/>
          </p:cNvCxnSpPr>
          <p:nvPr/>
        </p:nvCxnSpPr>
        <p:spPr>
          <a:xfrm>
            <a:off x="3286164" y="2192295"/>
            <a:ext cx="3174254" cy="28122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201770" y="2968424"/>
            <a:ext cx="3084394" cy="2491853"/>
          </a:xfrm>
          <a:prstGeom prst="rect">
            <a:avLst/>
          </a:prstGeom>
          <a:ln>
            <a:solidFill>
              <a:srgbClr val="C000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What does Charles Dickens mean when he says his idea will ‘not put my readers our of humour with themselves’?</a:t>
            </a:r>
          </a:p>
        </p:txBody>
      </p:sp>
      <p:cxnSp>
        <p:nvCxnSpPr>
          <p:cNvPr id="13" name="Straight Arrow Connector 12"/>
          <p:cNvCxnSpPr/>
          <p:nvPr/>
        </p:nvCxnSpPr>
        <p:spPr>
          <a:xfrm flipV="1">
            <a:off x="3286164" y="3271926"/>
            <a:ext cx="1221442" cy="99903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8876461" y="4306250"/>
            <a:ext cx="2824902" cy="1197201"/>
          </a:xfrm>
          <a:prstGeom prst="rect">
            <a:avLst/>
          </a:prstGeom>
          <a:ln>
            <a:solidFill>
              <a:srgbClr val="7030A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What do you think Charles Dickens’ message is here?</a:t>
            </a:r>
          </a:p>
        </p:txBody>
      </p:sp>
      <p:sp>
        <p:nvSpPr>
          <p:cNvPr id="16" name="Rectangle 15"/>
          <p:cNvSpPr/>
          <p:nvPr/>
        </p:nvSpPr>
        <p:spPr>
          <a:xfrm>
            <a:off x="8907191" y="1558738"/>
            <a:ext cx="2824902" cy="1211546"/>
          </a:xfrm>
          <a:prstGeom prst="rect">
            <a:avLst/>
          </a:prstGeom>
          <a:ln>
            <a:solidFill>
              <a:srgbClr val="0070C0"/>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i="1" dirty="0">
                <a:latin typeface="Century Gothic" panose="020B0502020202020204" pitchFamily="34" charset="0"/>
              </a:rPr>
              <a:t>What is the effect of the word ‘haunt’? What is Dickens saying will haunt his readers?</a:t>
            </a:r>
          </a:p>
        </p:txBody>
      </p:sp>
      <p:sp>
        <p:nvSpPr>
          <p:cNvPr id="17" name="Rectangle 16"/>
          <p:cNvSpPr/>
          <p:nvPr/>
        </p:nvSpPr>
        <p:spPr>
          <a:xfrm>
            <a:off x="8891395" y="2878424"/>
            <a:ext cx="2824902" cy="1211546"/>
          </a:xfrm>
          <a:prstGeom prst="rect">
            <a:avLst/>
          </a:prstGeom>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i="1" dirty="0">
                <a:latin typeface="Century Gothic" panose="020B0502020202020204" pitchFamily="34" charset="0"/>
              </a:rPr>
              <a:t>Why do you think Dickens describes himself as a ‘servant’ to the reader?</a:t>
            </a:r>
          </a:p>
        </p:txBody>
      </p:sp>
      <p:cxnSp>
        <p:nvCxnSpPr>
          <p:cNvPr id="18" name="Straight Arrow Connector 17"/>
          <p:cNvCxnSpPr/>
          <p:nvPr/>
        </p:nvCxnSpPr>
        <p:spPr>
          <a:xfrm flipH="1">
            <a:off x="5863140" y="2126513"/>
            <a:ext cx="3047965" cy="147552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503570" y="3587174"/>
            <a:ext cx="1372874" cy="67322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372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 CONSIDER THE FOLLOWING</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pic>
        <p:nvPicPr>
          <p:cNvPr id="7" name="Picture 2" descr="Image result for SCROO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9882" y="1820536"/>
            <a:ext cx="2046274" cy="362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324165" y="1660745"/>
            <a:ext cx="3370201" cy="1227100"/>
          </a:xfrm>
          <a:prstGeom prst="rect">
            <a:avLst/>
          </a:prstGeom>
          <a:ln>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are your first impressions of Scrooge and why?</a:t>
            </a:r>
          </a:p>
        </p:txBody>
      </p:sp>
      <p:sp>
        <p:nvSpPr>
          <p:cNvPr id="9" name="Rectangle 8"/>
          <p:cNvSpPr/>
          <p:nvPr/>
        </p:nvSpPr>
        <p:spPr>
          <a:xfrm>
            <a:off x="1287818" y="3041650"/>
            <a:ext cx="3370201" cy="1260914"/>
          </a:xfrm>
          <a:prstGeom prst="rect">
            <a:avLst/>
          </a:prstGeom>
          <a:ln>
            <a:solidFill>
              <a:srgbClr val="C00000"/>
            </a:solidFill>
          </a:ln>
          <a:effectLst>
            <a:glow rad="2286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What is Scrooge’s attitude towards Christmas? Find a quotation to back up your ideas.</a:t>
            </a:r>
          </a:p>
        </p:txBody>
      </p:sp>
      <p:sp>
        <p:nvSpPr>
          <p:cNvPr id="10" name="Rectangle 9"/>
          <p:cNvSpPr/>
          <p:nvPr/>
        </p:nvSpPr>
        <p:spPr>
          <a:xfrm>
            <a:off x="198203" y="4394639"/>
            <a:ext cx="3370201" cy="1126069"/>
          </a:xfrm>
          <a:prstGeom prst="rect">
            <a:avLst/>
          </a:prstGeom>
          <a:ln>
            <a:solidFill>
              <a:srgbClr val="00B050"/>
            </a:solidFill>
          </a:ln>
          <a:effectLst>
            <a:glow rad="228600">
              <a:schemeClr val="accent3">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Why do you think Dickens spends so much time emphasising Scrooge’s isolation? What is the point?</a:t>
            </a:r>
          </a:p>
        </p:txBody>
      </p:sp>
      <p:sp>
        <p:nvSpPr>
          <p:cNvPr id="11" name="Rectangle 10"/>
          <p:cNvSpPr/>
          <p:nvPr/>
        </p:nvSpPr>
        <p:spPr>
          <a:xfrm>
            <a:off x="8739277" y="4200431"/>
            <a:ext cx="3370201" cy="1333402"/>
          </a:xfrm>
          <a:prstGeom prst="rect">
            <a:avLst/>
          </a:prstGeom>
          <a:ln>
            <a:solidFill>
              <a:srgbClr val="7030A0"/>
            </a:solidFill>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Century Gothic" panose="020B0502020202020204" pitchFamily="34" charset="0"/>
              </a:rPr>
              <a:t>EXTRA CHALLENGE:</a:t>
            </a:r>
          </a:p>
          <a:p>
            <a:pPr algn="ctr"/>
            <a:r>
              <a:rPr lang="en-GB" dirty="0">
                <a:latin typeface="Century Gothic" panose="020B0502020202020204" pitchFamily="34" charset="0"/>
              </a:rPr>
              <a:t>Can you relate Scrooge to any of the HISTORICAL issues we have discussed today?</a:t>
            </a:r>
          </a:p>
        </p:txBody>
      </p:sp>
      <p:sp>
        <p:nvSpPr>
          <p:cNvPr id="12" name="Rectangle 11"/>
          <p:cNvSpPr/>
          <p:nvPr/>
        </p:nvSpPr>
        <p:spPr>
          <a:xfrm>
            <a:off x="8497634" y="1569588"/>
            <a:ext cx="3370201" cy="1064395"/>
          </a:xfrm>
          <a:prstGeom prst="rect">
            <a:avLst/>
          </a:prstGeom>
          <a:ln>
            <a:solidFill>
              <a:srgbClr val="FFC000"/>
            </a:solidFill>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Find quotations that discuss Scrooge and coldness. Can you make any links between Scrooge and the cold?</a:t>
            </a:r>
          </a:p>
        </p:txBody>
      </p:sp>
      <p:sp>
        <p:nvSpPr>
          <p:cNvPr id="13" name="Rectangle 12"/>
          <p:cNvSpPr/>
          <p:nvPr/>
        </p:nvSpPr>
        <p:spPr>
          <a:xfrm>
            <a:off x="7552578" y="2766825"/>
            <a:ext cx="3573441" cy="1259349"/>
          </a:xfrm>
          <a:prstGeom prst="rect">
            <a:avLst/>
          </a:prstGeom>
          <a:ln>
            <a:solidFill>
              <a:srgbClr val="00B0F0"/>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latin typeface="Century Gothic" panose="020B0502020202020204" pitchFamily="34" charset="0"/>
              </a:rPr>
              <a:t>What is Scrooge’s attitude towards others? Find quotations to support your points!</a:t>
            </a:r>
          </a:p>
        </p:txBody>
      </p:sp>
      <p:sp>
        <p:nvSpPr>
          <p:cNvPr id="15" name="Rectangle 14"/>
          <p:cNvSpPr/>
          <p:nvPr/>
        </p:nvSpPr>
        <p:spPr>
          <a:xfrm>
            <a:off x="115907" y="904950"/>
            <a:ext cx="11951597" cy="53690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dirty="0">
                <a:latin typeface="Century Gothic" panose="020B0502020202020204" pitchFamily="34" charset="0"/>
              </a:rPr>
              <a:t>Read from the beginning to ‘…what the knowing ones call ‘nuts’ to Scrooge’. Stick Scrooge in your books and consider the following questions.</a:t>
            </a:r>
          </a:p>
        </p:txBody>
      </p:sp>
      <p:sp>
        <p:nvSpPr>
          <p:cNvPr id="16" name="Rectangle 15"/>
          <p:cNvSpPr/>
          <p:nvPr/>
        </p:nvSpPr>
        <p:spPr>
          <a:xfrm>
            <a:off x="10065315" y="-37125"/>
            <a:ext cx="2188933"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t>
            </a:r>
          </a:p>
          <a:p>
            <a:pPr algn="ctr"/>
            <a:r>
              <a:rPr lang="en-US" sz="2000" b="1" cap="none" spc="0" dirty="0">
                <a:ln w="22225">
                  <a:solidFill>
                    <a:schemeClr val="accent2"/>
                  </a:solidFill>
                  <a:prstDash val="solid"/>
                </a:ln>
                <a:solidFill>
                  <a:schemeClr val="accent2">
                    <a:lumMod val="40000"/>
                    <a:lumOff val="60000"/>
                  </a:schemeClr>
                </a:solidFill>
                <a:effectLst/>
              </a:rPr>
              <a:t>Read/Understand/</a:t>
            </a:r>
          </a:p>
          <a:p>
            <a:pPr algn="ctr"/>
            <a:r>
              <a:rPr lang="en-US" sz="2000" b="1" cap="none" spc="0" dirty="0">
                <a:ln w="22225">
                  <a:solidFill>
                    <a:schemeClr val="accent2"/>
                  </a:solidFill>
                  <a:prstDash val="solid"/>
                </a:ln>
                <a:solidFill>
                  <a:schemeClr val="accent2">
                    <a:lumMod val="40000"/>
                    <a:lumOff val="60000"/>
                  </a:schemeClr>
                </a:solidFill>
                <a:effectLst/>
              </a:rPr>
              <a:t>Respond</a:t>
            </a:r>
          </a:p>
        </p:txBody>
      </p:sp>
    </p:spTree>
    <p:extLst>
      <p:ext uri="{BB962C8B-B14F-4D97-AF65-F5344CB8AC3E}">
        <p14:creationId xmlns:p14="http://schemas.microsoft.com/office/powerpoint/2010/main" val="86040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algn="l"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                             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8976575" y="77273"/>
            <a:ext cx="3090929" cy="5924282"/>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Analyse Dickens’ description of Scrooge using the correct subject terminology. Answer as annotations around the extract.</a:t>
            </a:r>
          </a:p>
          <a:p>
            <a:pPr algn="ctr"/>
            <a:endParaRPr lang="en-GB" sz="1600" dirty="0">
              <a:latin typeface="Century Gothic" panose="020B0502020202020204" pitchFamily="34" charset="0"/>
            </a:endParaRPr>
          </a:p>
          <a:p>
            <a:pPr algn="ctr"/>
            <a:r>
              <a:rPr lang="en-GB" sz="1600" dirty="0">
                <a:latin typeface="Century Gothic" panose="020B0502020202020204" pitchFamily="34" charset="0"/>
              </a:rPr>
              <a:t>In your answers, consider:</a:t>
            </a:r>
          </a:p>
          <a:p>
            <a:pPr algn="ctr"/>
            <a:endParaRPr lang="en-GB" sz="1600" dirty="0">
              <a:latin typeface="Century Gothic" panose="020B0502020202020204" pitchFamily="34" charset="0"/>
            </a:endParaRPr>
          </a:p>
          <a:p>
            <a:pPr marL="285750" indent="-285750" algn="ctr">
              <a:buFontTx/>
              <a:buChar char="-"/>
            </a:pPr>
            <a:r>
              <a:rPr lang="en-GB" sz="1600" dirty="0">
                <a:latin typeface="Century Gothic" panose="020B0502020202020204" pitchFamily="34" charset="0"/>
              </a:rPr>
              <a:t>Dickens’ purpose</a:t>
            </a:r>
          </a:p>
          <a:p>
            <a:pPr marL="285750" indent="-285750" algn="ctr">
              <a:buFontTx/>
              <a:buChar char="-"/>
            </a:pPr>
            <a:r>
              <a:rPr lang="en-GB" sz="1600" dirty="0">
                <a:latin typeface="Century Gothic" panose="020B0502020202020204" pitchFamily="34" charset="0"/>
              </a:rPr>
              <a:t>Social/historical context points</a:t>
            </a:r>
          </a:p>
          <a:p>
            <a:pPr marL="285750" indent="-285750" algn="ctr">
              <a:buFontTx/>
              <a:buChar char="-"/>
            </a:pPr>
            <a:r>
              <a:rPr lang="en-GB" sz="1600" dirty="0">
                <a:latin typeface="Century Gothic" panose="020B0502020202020204" pitchFamily="34" charset="0"/>
              </a:rPr>
              <a:t>Language devices</a:t>
            </a:r>
          </a:p>
          <a:p>
            <a:pPr marL="285750" indent="-285750" algn="ctr">
              <a:buFontTx/>
              <a:buChar char="-"/>
            </a:pPr>
            <a:r>
              <a:rPr lang="en-GB" sz="1600" dirty="0">
                <a:latin typeface="Century Gothic" panose="020B0502020202020204" pitchFamily="34" charset="0"/>
              </a:rPr>
              <a:t>Word Classes</a:t>
            </a:r>
          </a:p>
          <a:p>
            <a:pPr marL="285750" indent="-285750" algn="ctr">
              <a:buFontTx/>
              <a:buChar char="-"/>
            </a:pP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r>
              <a:rPr lang="en-GB" sz="1600" b="1" dirty="0">
                <a:solidFill>
                  <a:srgbClr val="FF0000"/>
                </a:solidFill>
                <a:latin typeface="Century Gothic" panose="020B0502020202020204" pitchFamily="34" charset="0"/>
              </a:rPr>
              <a:t>ALL</a:t>
            </a:r>
            <a:r>
              <a:rPr lang="en-GB" sz="1600" dirty="0">
                <a:latin typeface="Century Gothic" panose="020B0502020202020204" pitchFamily="34" charset="0"/>
              </a:rPr>
              <a:t> can attempt analysis of the </a:t>
            </a:r>
            <a:r>
              <a:rPr lang="en-GB" sz="1600" b="1" dirty="0">
                <a:solidFill>
                  <a:srgbClr val="FF0000"/>
                </a:solidFill>
                <a:latin typeface="Century Gothic" panose="020B0502020202020204" pitchFamily="34" charset="0"/>
              </a:rPr>
              <a:t>RED</a:t>
            </a:r>
            <a:r>
              <a:rPr lang="en-GB" sz="1600" dirty="0">
                <a:latin typeface="Century Gothic" panose="020B0502020202020204" pitchFamily="34" charset="0"/>
              </a:rPr>
              <a:t> terms.</a:t>
            </a:r>
          </a:p>
          <a:p>
            <a:pPr algn="ctr"/>
            <a:r>
              <a:rPr lang="en-GB" sz="1600" b="1" dirty="0">
                <a:solidFill>
                  <a:srgbClr val="00B050"/>
                </a:solidFill>
                <a:latin typeface="Century Gothic" panose="020B0502020202020204" pitchFamily="34" charset="0"/>
              </a:rPr>
              <a:t>SOME</a:t>
            </a:r>
            <a:r>
              <a:rPr lang="en-GB" sz="1600" dirty="0">
                <a:latin typeface="Century Gothic" panose="020B0502020202020204" pitchFamily="34" charset="0"/>
              </a:rPr>
              <a:t> can attempt analysis of the </a:t>
            </a:r>
            <a:r>
              <a:rPr lang="en-GB" sz="1600" b="1" dirty="0">
                <a:solidFill>
                  <a:srgbClr val="00B050"/>
                </a:solidFill>
                <a:latin typeface="Century Gothic" panose="020B0502020202020204" pitchFamily="34" charset="0"/>
              </a:rPr>
              <a:t>GREEN</a:t>
            </a:r>
            <a:r>
              <a:rPr lang="en-GB" sz="1600" dirty="0">
                <a:latin typeface="Century Gothic" panose="020B0502020202020204" pitchFamily="34" charset="0"/>
              </a:rPr>
              <a:t> terms.</a:t>
            </a: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124496" y="904948"/>
            <a:ext cx="8727583" cy="4594329"/>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GB" sz="1400" dirty="0">
                <a:latin typeface="Century Gothic" panose="020B0502020202020204" pitchFamily="34" charset="0"/>
              </a:rPr>
              <a:t>Oh!  But he was a tight-fisted hand at the grind- stone, Scrooge! </a:t>
            </a:r>
            <a:r>
              <a:rPr lang="en-GB" sz="1400" b="1" dirty="0">
                <a:solidFill>
                  <a:srgbClr val="FF0000"/>
                </a:solidFill>
                <a:latin typeface="Century Gothic" panose="020B0502020202020204" pitchFamily="34" charset="0"/>
              </a:rPr>
              <a:t>a squeezing, wrenching, grasping, scraping, clutching, covetous, old sinner!</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Hard and sharp as flint</a:t>
            </a:r>
            <a:r>
              <a:rPr lang="en-GB" sz="1400" dirty="0">
                <a:latin typeface="Century Gothic" panose="020B0502020202020204" pitchFamily="34" charset="0"/>
              </a:rPr>
              <a:t>, from which no steel had ever struck out generous fire; </a:t>
            </a:r>
            <a:r>
              <a:rPr lang="en-GB" sz="1400" b="1" dirty="0">
                <a:solidFill>
                  <a:srgbClr val="00B050"/>
                </a:solidFill>
                <a:latin typeface="Century Gothic" panose="020B0502020202020204" pitchFamily="34" charset="0"/>
              </a:rPr>
              <a:t>secret, and self-contained, and solitary as an oyster.</a:t>
            </a:r>
            <a:r>
              <a:rPr lang="en-GB" sz="1400" dirty="0">
                <a:latin typeface="Century Gothic" panose="020B0502020202020204" pitchFamily="34" charset="0"/>
              </a:rPr>
              <a:t>  The cold within him froze his old features, </a:t>
            </a:r>
            <a:r>
              <a:rPr lang="en-GB" sz="1400" b="1" dirty="0">
                <a:solidFill>
                  <a:srgbClr val="FF0000"/>
                </a:solidFill>
                <a:latin typeface="Century Gothic" panose="020B0502020202020204" pitchFamily="34" charset="0"/>
              </a:rPr>
              <a:t>nipped his pointed nose</a:t>
            </a:r>
            <a:r>
              <a:rPr lang="en-GB" sz="1400" dirty="0">
                <a:latin typeface="Century Gothic" panose="020B0502020202020204" pitchFamily="34" charset="0"/>
              </a:rPr>
              <a:t>, </a:t>
            </a:r>
            <a:r>
              <a:rPr lang="en-GB" sz="1400" b="1" dirty="0">
                <a:solidFill>
                  <a:srgbClr val="FF0000"/>
                </a:solidFill>
                <a:latin typeface="Century Gothic" panose="020B0502020202020204" pitchFamily="34" charset="0"/>
              </a:rPr>
              <a:t>shrivelled his cheek</a:t>
            </a:r>
            <a:r>
              <a:rPr lang="en-GB" sz="1400" dirty="0">
                <a:latin typeface="Century Gothic" panose="020B0502020202020204" pitchFamily="34" charset="0"/>
              </a:rPr>
              <a:t>, </a:t>
            </a:r>
            <a:r>
              <a:rPr lang="en-GB" sz="1400" b="1" dirty="0">
                <a:solidFill>
                  <a:srgbClr val="00B050"/>
                </a:solidFill>
                <a:latin typeface="Century Gothic" panose="020B0502020202020204" pitchFamily="34" charset="0"/>
              </a:rPr>
              <a:t>stiffened his gait</a:t>
            </a:r>
            <a:r>
              <a:rPr lang="en-GB" sz="1400" dirty="0">
                <a:latin typeface="Century Gothic" panose="020B0502020202020204" pitchFamily="34" charset="0"/>
              </a:rPr>
              <a:t>; made his eyes red, </a:t>
            </a:r>
            <a:r>
              <a:rPr lang="en-GB" sz="1400" b="1" dirty="0">
                <a:solidFill>
                  <a:srgbClr val="FF0000"/>
                </a:solidFill>
                <a:latin typeface="Century Gothic" panose="020B0502020202020204" pitchFamily="34" charset="0"/>
              </a:rPr>
              <a:t>his thin lips </a:t>
            </a:r>
            <a:r>
              <a:rPr lang="en-GB" sz="1400" dirty="0">
                <a:latin typeface="Century Gothic" panose="020B0502020202020204" pitchFamily="34" charset="0"/>
              </a:rPr>
              <a:t>blue and spoke out shrewdly in his </a:t>
            </a:r>
            <a:r>
              <a:rPr lang="en-GB" sz="1400" b="1" dirty="0">
                <a:solidFill>
                  <a:srgbClr val="FF0000"/>
                </a:solidFill>
                <a:latin typeface="Century Gothic" panose="020B0502020202020204" pitchFamily="34" charset="0"/>
              </a:rPr>
              <a:t>grating voice</a:t>
            </a:r>
            <a:r>
              <a:rPr lang="en-GB" sz="1400" dirty="0">
                <a:latin typeface="Century Gothic" panose="020B0502020202020204" pitchFamily="34" charset="0"/>
              </a:rPr>
              <a:t>.  A frosty rime was on his head, and on his eyebrows, and his wiry chin.  He carried his own low temperature always about with him; he iced his office in the dogdays; and didn't thaw it one degree at Christmas.</a:t>
            </a:r>
          </a:p>
          <a:p>
            <a:endParaRPr lang="en-GB" sz="1400" dirty="0">
              <a:latin typeface="Century Gothic" panose="020B0502020202020204" pitchFamily="34" charset="0"/>
            </a:endParaRPr>
          </a:p>
          <a:p>
            <a:r>
              <a:rPr lang="en-GB" sz="1400" dirty="0">
                <a:latin typeface="Century Gothic" panose="020B0502020202020204" pitchFamily="34" charset="0"/>
              </a:rPr>
              <a:t>External heat and cold had little influence on Scrooge.  No warmth could warm, no wintry weather chill him.  </a:t>
            </a:r>
            <a:r>
              <a:rPr lang="en-GB" sz="1400" b="1" dirty="0">
                <a:solidFill>
                  <a:srgbClr val="FF0000"/>
                </a:solidFill>
                <a:latin typeface="Century Gothic" panose="020B0502020202020204" pitchFamily="34" charset="0"/>
              </a:rPr>
              <a:t>No wind that blew was bitterer than he</a:t>
            </a:r>
            <a:r>
              <a:rPr lang="en-GB" sz="1400" dirty="0">
                <a:latin typeface="Century Gothic" panose="020B0502020202020204" pitchFamily="34" charset="0"/>
              </a:rPr>
              <a:t>, no falling snow was more intent upon its purpose, no pelting rain less open to entreaty.  </a:t>
            </a:r>
            <a:r>
              <a:rPr lang="en-GB" sz="1400" b="1" dirty="0">
                <a:solidFill>
                  <a:srgbClr val="00B050"/>
                </a:solidFill>
                <a:latin typeface="Century Gothic" panose="020B0502020202020204" pitchFamily="34" charset="0"/>
              </a:rPr>
              <a:t>Foul weather didn't know where to have him.</a:t>
            </a:r>
            <a:r>
              <a:rPr lang="en-GB" sz="1400" dirty="0">
                <a:latin typeface="Century Gothic" panose="020B0502020202020204" pitchFamily="34" charset="0"/>
              </a:rPr>
              <a:t>  The heaviest rain, and snow, and hail, and sleet, could boast of the advantage over him in only one respect.  </a:t>
            </a:r>
            <a:r>
              <a:rPr lang="en-GB" sz="1400" b="1" dirty="0">
                <a:solidFill>
                  <a:srgbClr val="00B050"/>
                </a:solidFill>
                <a:latin typeface="Century Gothic" panose="020B0502020202020204" pitchFamily="34" charset="0"/>
              </a:rPr>
              <a:t>They often "came down" handsomely</a:t>
            </a:r>
            <a:r>
              <a:rPr lang="en-GB" sz="1400" dirty="0">
                <a:latin typeface="Century Gothic" panose="020B0502020202020204" pitchFamily="34" charset="0"/>
              </a:rPr>
              <a:t>, and Scrooge never did.</a:t>
            </a:r>
          </a:p>
          <a:p>
            <a:endParaRPr lang="en-GB" sz="1400" dirty="0">
              <a:latin typeface="Century Gothic" panose="020B0502020202020204" pitchFamily="34" charset="0"/>
            </a:endParaRPr>
          </a:p>
          <a:p>
            <a:r>
              <a:rPr lang="en-GB" sz="1400" dirty="0">
                <a:latin typeface="Century Gothic" panose="020B0502020202020204" pitchFamily="34" charset="0"/>
              </a:rPr>
              <a:t>Nobody ever stopped him in the street to say, with gladsome looks, "My dear Scrooge, how are you?  When will you come to see me?"  </a:t>
            </a:r>
            <a:r>
              <a:rPr lang="en-GB" sz="1400" b="1" dirty="0">
                <a:solidFill>
                  <a:srgbClr val="FF0000"/>
                </a:solidFill>
                <a:latin typeface="Century Gothic" panose="020B0502020202020204" pitchFamily="34" charset="0"/>
              </a:rPr>
              <a:t>No beggars </a:t>
            </a:r>
            <a:r>
              <a:rPr lang="en-GB" sz="1400" dirty="0">
                <a:latin typeface="Century Gothic" panose="020B0502020202020204" pitchFamily="34" charset="0"/>
              </a:rPr>
              <a:t>implored him to bestow a trifle, </a:t>
            </a:r>
            <a:r>
              <a:rPr lang="en-GB" sz="1400" b="1" dirty="0">
                <a:solidFill>
                  <a:srgbClr val="FF0000"/>
                </a:solidFill>
                <a:latin typeface="Century Gothic" panose="020B0502020202020204" pitchFamily="34" charset="0"/>
              </a:rPr>
              <a:t>no children </a:t>
            </a:r>
            <a:r>
              <a:rPr lang="en-GB" sz="1400" dirty="0">
                <a:latin typeface="Century Gothic" panose="020B0502020202020204" pitchFamily="34" charset="0"/>
              </a:rPr>
              <a:t>asked him what it was o'clock, </a:t>
            </a:r>
            <a:r>
              <a:rPr lang="en-GB" sz="1400" b="1" dirty="0">
                <a:solidFill>
                  <a:srgbClr val="FF0000"/>
                </a:solidFill>
                <a:latin typeface="Century Gothic" panose="020B0502020202020204" pitchFamily="34" charset="0"/>
              </a:rPr>
              <a:t>no man or woman</a:t>
            </a:r>
            <a:r>
              <a:rPr lang="en-GB" sz="1400" dirty="0">
                <a:latin typeface="Century Gothic" panose="020B0502020202020204" pitchFamily="34" charset="0"/>
              </a:rPr>
              <a:t> ever once in all his life inquired the way to such and such a place, of Scrooge.  Even the blind men's dogs appeared to know him; and when they saw him coming on, would tug their owners into doorways and up courts; and then would wag their tails as though they said, </a:t>
            </a:r>
            <a:r>
              <a:rPr lang="en-GB" sz="1400" b="1" dirty="0">
                <a:solidFill>
                  <a:srgbClr val="00B050"/>
                </a:solidFill>
                <a:latin typeface="Century Gothic" panose="020B0502020202020204" pitchFamily="34" charset="0"/>
              </a:rPr>
              <a:t>"No eye at all is better than an evil eye, dark master!"</a:t>
            </a:r>
          </a:p>
        </p:txBody>
      </p:sp>
      <p:sp>
        <p:nvSpPr>
          <p:cNvPr id="4" name="Horizontal Scroll 3"/>
          <p:cNvSpPr/>
          <p:nvPr/>
        </p:nvSpPr>
        <p:spPr>
          <a:xfrm rot="21352449">
            <a:off x="9266347" y="3691230"/>
            <a:ext cx="2511381" cy="888642"/>
          </a:xfrm>
          <a:prstGeom prst="horizontalScroll">
            <a:avLst/>
          </a:prstGeom>
          <a:ln w="38100">
            <a:solidFill>
              <a:schemeClr val="accent1"/>
            </a:solidFill>
          </a:ln>
          <a:effectLst>
            <a:glow rad="101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NOT SURE WHERE TO BEGIN?</a:t>
            </a:r>
          </a:p>
        </p:txBody>
      </p:sp>
      <p:sp>
        <p:nvSpPr>
          <p:cNvPr id="11" name="Rectangle 10"/>
          <p:cNvSpPr/>
          <p:nvPr/>
        </p:nvSpPr>
        <p:spPr>
          <a:xfrm>
            <a:off x="6802935" y="-20482"/>
            <a:ext cx="2196884" cy="1015663"/>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AO2:</a:t>
            </a:r>
          </a:p>
          <a:p>
            <a:pPr algn="ctr"/>
            <a:r>
              <a:rPr lang="en-US" sz="2000" b="1" cap="none" spc="0" dirty="0" err="1">
                <a:ln w="22225">
                  <a:solidFill>
                    <a:schemeClr val="accent2"/>
                  </a:solidFill>
                  <a:prstDash val="solid"/>
                </a:ln>
                <a:solidFill>
                  <a:schemeClr val="accent2">
                    <a:lumMod val="40000"/>
                    <a:lumOff val="60000"/>
                  </a:schemeClr>
                </a:solidFill>
                <a:effectLst/>
              </a:rPr>
              <a:t>Analyse</a:t>
            </a:r>
            <a:r>
              <a:rPr lang="en-US" sz="2000" b="1" cap="none" spc="0">
                <a:ln w="22225">
                  <a:solidFill>
                    <a:schemeClr val="accent2"/>
                  </a:solidFill>
                  <a:prstDash val="solid"/>
                </a:ln>
                <a:solidFill>
                  <a:schemeClr val="accent2">
                    <a:lumMod val="40000"/>
                    <a:lumOff val="60000"/>
                  </a:schemeClr>
                </a:solidFill>
                <a:effectLst/>
              </a:rPr>
              <a:t> Language</a:t>
            </a:r>
            <a:r>
              <a:rPr lang="en-US" sz="2000" b="1" cap="none" spc="0" dirty="0">
                <a:ln w="22225">
                  <a:solidFill>
                    <a:schemeClr val="accent2"/>
                  </a:solidFill>
                  <a:prstDash val="solid"/>
                </a:ln>
                <a:solidFill>
                  <a:schemeClr val="accent2">
                    <a:lumMod val="40000"/>
                    <a:lumOff val="60000"/>
                  </a:schemeClr>
                </a:solidFill>
                <a:effectLst/>
              </a:rPr>
              <a:t>/</a:t>
            </a:r>
          </a:p>
          <a:p>
            <a:pPr algn="ctr"/>
            <a:r>
              <a:rPr lang="en-US" sz="2000" b="1" dirty="0">
                <a:ln w="22225">
                  <a:solidFill>
                    <a:schemeClr val="accent2"/>
                  </a:solidFill>
                  <a:prstDash val="solid"/>
                </a:ln>
                <a:solidFill>
                  <a:schemeClr val="accent2">
                    <a:lumMod val="40000"/>
                    <a:lumOff val="60000"/>
                  </a:schemeClr>
                </a:solidFill>
              </a:rPr>
              <a:t>Form/Structure</a:t>
            </a:r>
            <a:endParaRPr lang="en-US"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73614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YOUR TASK</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90153" y="933719"/>
            <a:ext cx="6903074" cy="9465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 during Stave One?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8" name="Rectangle 7"/>
          <p:cNvSpPr/>
          <p:nvPr/>
        </p:nvSpPr>
        <p:spPr>
          <a:xfrm>
            <a:off x="7083380" y="916594"/>
            <a:ext cx="5018467"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sz="1600" dirty="0">
                <a:latin typeface="Century Gothic" panose="020B0502020202020204" pitchFamily="34" charset="0"/>
              </a:rPr>
              <a:t>Have I…</a:t>
            </a:r>
          </a:p>
          <a:p>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made a clear point?</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used quotations to back up my ideas?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explained why Dickens has made certain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the effect of these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multiple interpretations of my ideas?</a:t>
            </a:r>
          </a:p>
          <a:p>
            <a:pPr marL="342900" indent="-342900">
              <a:buFontTx/>
              <a:buChar char="-"/>
            </a:pPr>
            <a:endParaRPr lang="en-GB" sz="14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9" name="Rectangle 8"/>
          <p:cNvSpPr/>
          <p:nvPr/>
        </p:nvSpPr>
        <p:spPr>
          <a:xfrm>
            <a:off x="90153" y="1981352"/>
            <a:ext cx="6903074" cy="224082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dirty="0">
                <a:latin typeface="Century Gothic" panose="020B0502020202020204" pitchFamily="34" charset="0"/>
              </a:rPr>
              <a:t>Scrooge is clearly an isolated and afflicted character when Dickens first introduces him to readers. Dickens goes some way to emphasise Scrooge’s disconsolate attitude, especially where he writes, ‘…’ 	Perhaps Dickens is trying to… Furthermore, …</a:t>
            </a: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
        <p:nvSpPr>
          <p:cNvPr id="10" name="Rectangle 9"/>
          <p:cNvSpPr/>
          <p:nvPr/>
        </p:nvSpPr>
        <p:spPr>
          <a:xfrm rot="21197344">
            <a:off x="121285" y="1838687"/>
            <a:ext cx="1371579" cy="613261"/>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latin typeface="Berlin Sans FB" panose="020E0602020502020306" pitchFamily="34" charset="0"/>
              </a:rPr>
              <a:t>HOW DO I START?</a:t>
            </a:r>
          </a:p>
        </p:txBody>
      </p:sp>
      <p:sp>
        <p:nvSpPr>
          <p:cNvPr id="11" name="Rectangle 10"/>
          <p:cNvSpPr/>
          <p:nvPr/>
        </p:nvSpPr>
        <p:spPr>
          <a:xfrm>
            <a:off x="90153" y="4323209"/>
            <a:ext cx="6903074" cy="120630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lgn="ctr">
              <a:buFontTx/>
              <a:buChar char="-"/>
            </a:pPr>
            <a:r>
              <a:rPr lang="en-GB" sz="2000" dirty="0">
                <a:latin typeface="Century Gothic" panose="020B0502020202020204" pitchFamily="34" charset="0"/>
              </a:rPr>
              <a:t>Political diatribe</a:t>
            </a:r>
          </a:p>
          <a:p>
            <a:pPr marL="285750" indent="-285750" algn="ctr">
              <a:buFontTx/>
              <a:buChar char="-"/>
            </a:pPr>
            <a:r>
              <a:rPr lang="en-GB" sz="2000" dirty="0">
                <a:latin typeface="Century Gothic" panose="020B0502020202020204" pitchFamily="34" charset="0"/>
              </a:rPr>
              <a:t>Allegory/Allegorical</a:t>
            </a:r>
          </a:p>
          <a:p>
            <a:pPr marL="285750" indent="-285750" algn="ctr">
              <a:buFontTx/>
              <a:buChar char="-"/>
            </a:pPr>
            <a:r>
              <a:rPr lang="en-GB" sz="2000" dirty="0">
                <a:latin typeface="Century Gothic" panose="020B0502020202020204" pitchFamily="34" charset="0"/>
              </a:rPr>
              <a:t>Miserly</a:t>
            </a:r>
          </a:p>
          <a:p>
            <a:pPr marL="285750" indent="-285750" algn="ctr">
              <a:buFontTx/>
              <a:buChar char="-"/>
            </a:pPr>
            <a:r>
              <a:rPr lang="en-GB" sz="2000" dirty="0">
                <a:latin typeface="Century Gothic" panose="020B0502020202020204" pitchFamily="34" charset="0"/>
              </a:rPr>
              <a:t>Zeitgeist</a:t>
            </a:r>
          </a:p>
        </p:txBody>
      </p:sp>
      <p:sp>
        <p:nvSpPr>
          <p:cNvPr id="12" name="Rectangle 11"/>
          <p:cNvSpPr/>
          <p:nvPr/>
        </p:nvSpPr>
        <p:spPr>
          <a:xfrm rot="21197344">
            <a:off x="128123" y="3941291"/>
            <a:ext cx="1680096" cy="748368"/>
          </a:xfrm>
          <a:prstGeom prst="rect">
            <a:avLst/>
          </a:prstGeom>
          <a:ln w="38100">
            <a:solidFill>
              <a:schemeClr val="accent1"/>
            </a:solidFill>
          </a:ln>
          <a:effectLst>
            <a:glow rad="228600">
              <a:schemeClr val="accent1">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latin typeface="Berlin Sans FB" panose="020E0602020502020306" pitchFamily="34" charset="0"/>
              </a:rPr>
              <a:t>CAN YOU INCLUDE THE FOLLOWING TERMS?</a:t>
            </a:r>
          </a:p>
        </p:txBody>
      </p:sp>
      <p:pic>
        <p:nvPicPr>
          <p:cNvPr id="8194"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1381769"/>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1860318"/>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2339541"/>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200" y="3087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199" y="3795097"/>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353738" y="270392"/>
            <a:ext cx="1748107"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AO1/AO2/AO3</a:t>
            </a:r>
            <a:endParaRPr lang="en-US" sz="20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9076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sso</a:t>
            </a:r>
            <a:endParaRPr lang="en-GB" dirty="0"/>
          </a:p>
        </p:txBody>
      </p:sp>
      <p:sp>
        <p:nvSpPr>
          <p:cNvPr id="3" name="Subtitle 2"/>
          <p:cNvSpPr>
            <a:spLocks noGrp="1"/>
          </p:cNvSpPr>
          <p:nvPr>
            <p:ph type="subTitle" idx="1"/>
          </p:nvPr>
        </p:nvSpPr>
        <p:spPr/>
        <p:txBody>
          <a:bodyPr/>
          <a:lstStyle/>
          <a:p>
            <a:endParaRPr lang="en-GB"/>
          </a:p>
        </p:txBody>
      </p:sp>
      <p:pic>
        <p:nvPicPr>
          <p:cNvPr id="1026" name="Picture 2" descr="Image result for a christmas ca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744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87" y="159949"/>
            <a:ext cx="12190413" cy="654803"/>
          </a:xfrm>
          <a:prstGeom prst="rect">
            <a:avLst/>
          </a:prstGeom>
          <a:gradFill flip="none" rotWithShape="1">
            <a:gsLst>
              <a:gs pos="0">
                <a:srgbClr val="3C1402">
                  <a:tint val="50000"/>
                  <a:satMod val="300000"/>
                </a:srgbClr>
              </a:gs>
              <a:gs pos="35000">
                <a:srgbClr val="3C1402">
                  <a:tint val="37000"/>
                  <a:satMod val="300000"/>
                </a:srgbClr>
              </a:gs>
              <a:gs pos="100000">
                <a:srgbClr val="3C1402">
                  <a:tint val="15000"/>
                  <a:satMod val="350000"/>
                </a:srgbClr>
              </a:gs>
            </a:gsLst>
            <a:lin ang="135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a:solidFill>
                  <a:prstClr val="black"/>
                </a:solidFill>
                <a:latin typeface="Berlin Sans FB" panose="020E0602020502020306" pitchFamily="34" charset="0"/>
              </a:rPr>
              <a:t>TO FINISH</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6" name="Title 1"/>
          <p:cNvSpPr txBox="1">
            <a:spLocks/>
          </p:cNvSpPr>
          <p:nvPr/>
        </p:nvSpPr>
        <p:spPr>
          <a:xfrm>
            <a:off x="0" y="5596928"/>
            <a:ext cx="12190413" cy="1168078"/>
          </a:xfrm>
          <a:prstGeom prst="rect">
            <a:avLst/>
          </a:prstGeom>
          <a:gradFill rotWithShape="1">
            <a:gsLst>
              <a:gs pos="0">
                <a:srgbClr val="3C1402">
                  <a:tint val="50000"/>
                  <a:satMod val="300000"/>
                </a:srgbClr>
              </a:gs>
              <a:gs pos="35000">
                <a:srgbClr val="3C1402">
                  <a:tint val="37000"/>
                  <a:satMod val="300000"/>
                </a:srgbClr>
              </a:gs>
              <a:gs pos="100000">
                <a:srgbClr val="3C1402">
                  <a:tint val="15000"/>
                  <a:satMod val="350000"/>
                </a:srgbClr>
              </a:gs>
            </a:gsLst>
            <a:lin ang="16200000" scaled="1"/>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1400" b="1" u="sng" dirty="0">
                <a:solidFill>
                  <a:schemeClr val="tx1"/>
                </a:solidFill>
                <a:latin typeface="Berlin Sans FB" panose="020E0602020502020306" pitchFamily="34" charset="0"/>
              </a:rPr>
              <a:t>Today’s key questions:</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confidently explain what is meant by CONTEXT?</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discuss the context of ‘A Christmas Carol’ and how societal issues inspired Dickens to write his novel?</a:t>
            </a:r>
          </a:p>
          <a:p>
            <a:pPr marL="342900" marR="0" lvl="0" indent="-342900" defTabSz="914400" rtl="0" eaLnBrk="1" fontAlgn="auto" latinLnBrk="0" hangingPunct="1">
              <a:lnSpc>
                <a:spcPct val="100000"/>
              </a:lnSpc>
              <a:spcBef>
                <a:spcPct val="0"/>
              </a:spcBef>
              <a:spcAft>
                <a:spcPts val="0"/>
              </a:spcAft>
              <a:buClrTx/>
              <a:buSzTx/>
              <a:buFontTx/>
              <a:buAutoNum type="arabicPeriod"/>
              <a:tabLst/>
              <a:defRPr/>
            </a:pPr>
            <a:r>
              <a:rPr lang="en-GB" sz="1800" dirty="0">
                <a:solidFill>
                  <a:schemeClr val="tx1"/>
                </a:solidFill>
                <a:latin typeface="Berlin Sans FB" panose="020E0602020502020306" pitchFamily="34" charset="0"/>
              </a:rPr>
              <a:t>Can I explain how a writer uses language to convey key ideas?</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GB" sz="2000" b="0" i="0" strike="noStrike" kern="1200" cap="none" spc="0" normalizeH="0" baseline="0" noProof="0" dirty="0">
              <a:ln>
                <a:noFill/>
              </a:ln>
              <a:solidFill>
                <a:prstClr val="black"/>
              </a:solidFill>
              <a:effectLst/>
              <a:uLnTx/>
              <a:uFillTx/>
              <a:latin typeface="Open Sans"/>
              <a:ea typeface="+mn-ea"/>
              <a:cs typeface="+mn-cs"/>
            </a:endParaRPr>
          </a:p>
        </p:txBody>
      </p:sp>
      <p:sp>
        <p:nvSpPr>
          <p:cNvPr id="7" name="Rectangle 6"/>
          <p:cNvSpPr/>
          <p:nvPr/>
        </p:nvSpPr>
        <p:spPr>
          <a:xfrm>
            <a:off x="51515" y="1968007"/>
            <a:ext cx="6941712" cy="34886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Century Gothic" panose="020B0502020202020204" pitchFamily="34" charset="0"/>
            </a:endParaRPr>
          </a:p>
          <a:p>
            <a:pPr algn="ctr"/>
            <a:r>
              <a:rPr lang="en-GB" dirty="0">
                <a:latin typeface="Century Gothic" panose="020B0502020202020204" pitchFamily="34" charset="0"/>
              </a:rPr>
              <a:t>Swap books with your partner and read through their answer.</a:t>
            </a:r>
          </a:p>
          <a:p>
            <a:pPr algn="ctr"/>
            <a:r>
              <a:rPr lang="en-GB" dirty="0">
                <a:latin typeface="Century Gothic" panose="020B0502020202020204" pitchFamily="34" charset="0"/>
              </a:rPr>
              <a:t>Write a WHAT WENT WELL and an EVEN BETTER IF for their response.</a:t>
            </a: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r>
              <a:rPr lang="en-GB" dirty="0">
                <a:latin typeface="Century Gothic" panose="020B0502020202020204" pitchFamily="34" charset="0"/>
              </a:rPr>
              <a:t>               EBI:				   EBI:</a:t>
            </a:r>
          </a:p>
          <a:p>
            <a:r>
              <a:rPr lang="en-GB" dirty="0">
                <a:latin typeface="Century Gothic" panose="020B0502020202020204" pitchFamily="34" charset="0"/>
              </a:rPr>
              <a:t>   Neater handwriting	     See if you can add another point</a:t>
            </a:r>
          </a:p>
          <a:p>
            <a:r>
              <a:rPr lang="en-GB" dirty="0">
                <a:latin typeface="Century Gothic" panose="020B0502020202020204" pitchFamily="34" charset="0"/>
              </a:rPr>
              <a:t>    Make better points                  Use quotations (3-5 words)</a:t>
            </a: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marL="285750" indent="-285750" algn="ctr">
              <a:buFontTx/>
              <a:buChar char="-"/>
            </a:pP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a:p>
            <a:pPr algn="ctr"/>
            <a:endParaRPr lang="en-GB" sz="2400" dirty="0">
              <a:latin typeface="Berlin Sans FB" panose="020E0602020502020306" pitchFamily="34" charset="0"/>
            </a:endParaRPr>
          </a:p>
        </p:txBody>
      </p:sp>
      <p:pic>
        <p:nvPicPr>
          <p:cNvPr id="8" name="Picture 2" descr="Image result for green ti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1378" y="3425189"/>
            <a:ext cx="838155" cy="8730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green tick red cros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683"/>
          <a:stretch/>
        </p:blipFill>
        <p:spPr bwMode="auto">
          <a:xfrm>
            <a:off x="829036" y="3419426"/>
            <a:ext cx="868743" cy="8846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083380" y="916594"/>
            <a:ext cx="5018467" cy="4510770"/>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dirty="0">
              <a:latin typeface="Century Gothic" panose="020B0502020202020204" pitchFamily="34" charset="0"/>
            </a:endParaRPr>
          </a:p>
          <a:p>
            <a:pPr algn="ctr"/>
            <a:endParaRPr lang="en-GB" dirty="0">
              <a:latin typeface="Century Gothic" panose="020B0502020202020204" pitchFamily="34" charset="0"/>
            </a:endParaRPr>
          </a:p>
          <a:p>
            <a:pPr algn="ctr"/>
            <a:r>
              <a:rPr lang="en-GB" sz="1600" dirty="0">
                <a:latin typeface="Century Gothic" panose="020B0502020202020204" pitchFamily="34" charset="0"/>
              </a:rPr>
              <a:t>Has my partner…</a:t>
            </a:r>
          </a:p>
          <a:p>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made a clear point?</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used quotations to back up their ideas?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explained why Dickens has made certain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the effect of these language choices?</a:t>
            </a:r>
          </a:p>
          <a:p>
            <a:pPr marL="342900" indent="-342900">
              <a:buFontTx/>
              <a:buChar char="-"/>
            </a:pPr>
            <a:endParaRPr lang="en-GB" sz="16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discussed multiple interpretations of their ideas?</a:t>
            </a:r>
          </a:p>
          <a:p>
            <a:pPr marL="342900" indent="-342900">
              <a:buFontTx/>
              <a:buChar char="-"/>
            </a:pPr>
            <a:endParaRPr lang="en-GB" sz="1400" dirty="0">
              <a:latin typeface="Century Gothic" panose="020B0502020202020204" pitchFamily="34" charset="0"/>
            </a:endParaRPr>
          </a:p>
          <a:p>
            <a:pPr marL="342900" indent="-342900">
              <a:buFontTx/>
              <a:buChar char="-"/>
            </a:pPr>
            <a:r>
              <a:rPr lang="en-GB" sz="1600" dirty="0">
                <a:latin typeface="Century Gothic" panose="020B0502020202020204" pitchFamily="34" charset="0"/>
              </a:rPr>
              <a:t>included a point regarding the social/historical context?</a:t>
            </a:r>
          </a:p>
          <a:p>
            <a:pPr algn="ctr"/>
            <a:endParaRPr lang="en-GB" sz="2000" dirty="0">
              <a:latin typeface="Century Gothic" panose="020B0502020202020204" pitchFamily="34" charset="0"/>
            </a:endParaRPr>
          </a:p>
          <a:p>
            <a:pPr algn="ctr"/>
            <a:endParaRPr lang="en-GB" sz="2000" dirty="0">
              <a:latin typeface="Century Gothic" panose="020B0502020202020204" pitchFamily="34" charset="0"/>
            </a:endParaRPr>
          </a:p>
          <a:p>
            <a:pPr marL="285750" indent="-285750" algn="ctr">
              <a:buFontTx/>
              <a:buChar char="-"/>
            </a:pPr>
            <a:endParaRPr lang="en-GB" sz="1400" dirty="0">
              <a:latin typeface="Century Gothic" panose="020B0502020202020204" pitchFamily="34" charset="0"/>
            </a:endParaRPr>
          </a:p>
          <a:p>
            <a:pPr algn="ctr"/>
            <a:endParaRPr lang="en-GB" sz="14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pic>
        <p:nvPicPr>
          <p:cNvPr id="12"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381769"/>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1860318"/>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2339541"/>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200" y="3087583"/>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9" y="3795097"/>
            <a:ext cx="468647" cy="5363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GREEN TI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3198" y="4561957"/>
            <a:ext cx="468647" cy="53636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0834" y="923524"/>
            <a:ext cx="6903074" cy="946596"/>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algn="ctr"/>
            <a:r>
              <a:rPr lang="en-GB" sz="2400" dirty="0">
                <a:latin typeface="Century Gothic" panose="020B0502020202020204" pitchFamily="34" charset="0"/>
              </a:rPr>
              <a:t>How does Dickens use language to present Scrooge during Stave One?</a:t>
            </a:r>
          </a:p>
          <a:p>
            <a:pPr algn="ctr"/>
            <a:endParaRPr lang="en-GB" sz="2400" dirty="0">
              <a:latin typeface="Century Gothic" panose="020B0502020202020204" pitchFamily="34" charset="0"/>
            </a:endParaRPr>
          </a:p>
          <a:p>
            <a:pPr algn="ctr"/>
            <a:endParaRPr lang="en-GB" sz="2400" dirty="0">
              <a:latin typeface="Century Gothic" panose="020B0502020202020204" pitchFamily="34" charset="0"/>
            </a:endParaRPr>
          </a:p>
          <a:p>
            <a:pPr marL="285750" indent="-285750" algn="ctr">
              <a:buFontTx/>
              <a:buChar char="-"/>
            </a:pP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a:p>
            <a:pPr algn="ctr"/>
            <a:endParaRPr lang="en-GB" sz="1600" dirty="0">
              <a:latin typeface="Century Gothic" panose="020B0502020202020204" pitchFamily="34" charset="0"/>
            </a:endParaRPr>
          </a:p>
        </p:txBody>
      </p:sp>
    </p:spTree>
    <p:extLst>
      <p:ext uri="{BB962C8B-B14F-4D97-AF65-F5344CB8AC3E}">
        <p14:creationId xmlns:p14="http://schemas.microsoft.com/office/powerpoint/2010/main" val="186420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1907</Words>
  <Application>Microsoft Office PowerPoint</Application>
  <PresentationFormat>Widescreen</PresentationFormat>
  <Paragraphs>307</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Calibri</vt:lpstr>
      <vt:lpstr>Calibri Light</vt:lpstr>
      <vt:lpstr>Century Gothic</vt:lpstr>
      <vt:lpstr>Open Sans</vt:lpstr>
      <vt:lpstr>Office Theme</vt:lpstr>
      <vt:lpstr>sso</vt:lpstr>
      <vt:lpstr>sso</vt:lpstr>
      <vt:lpstr>sso</vt:lpstr>
      <vt:lpstr>sso</vt:lpstr>
      <vt:lpstr>sso</vt:lpstr>
      <vt:lpstr>sso</vt:lpstr>
      <vt:lpstr>sso</vt:lpstr>
      <vt:lpstr>sso</vt:lpstr>
      <vt:lpstr>sso</vt:lpstr>
      <vt:lpstr>sso</vt:lpstr>
      <vt:lpstr>sso</vt:lpstr>
      <vt:lpstr>sso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dc:title>
  <dc:creator>Stuart Pryke</dc:creator>
  <cp:lastModifiedBy>Beverley Graham</cp:lastModifiedBy>
  <cp:revision>29</cp:revision>
  <dcterms:created xsi:type="dcterms:W3CDTF">2017-08-19T14:38:05Z</dcterms:created>
  <dcterms:modified xsi:type="dcterms:W3CDTF">2020-10-17T19:20:48Z</dcterms:modified>
</cp:coreProperties>
</file>