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70"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44056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4755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6033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55958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2C7A6-DEEA-4E45-9394-40134F6F3232}" type="datetimeFigureOut">
              <a:rPr lang="en-GB" smtClean="0"/>
              <a:t>13/11/2020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12436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72C7A6-DEEA-4E45-9394-40134F6F3232}"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8742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72C7A6-DEEA-4E45-9394-40134F6F3232}" type="datetimeFigureOut">
              <a:rPr lang="en-GB" smtClean="0"/>
              <a:t>13/11/2020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5189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72C7A6-DEEA-4E45-9394-40134F6F3232}" type="datetimeFigureOut">
              <a:rPr lang="en-GB" smtClean="0"/>
              <a:t>13/11/2020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203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2C7A6-DEEA-4E45-9394-40134F6F3232}" type="datetimeFigureOut">
              <a:rPr lang="en-GB" smtClean="0"/>
              <a:t>13/11/2020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0707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9865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13/11/2020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76966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2C7A6-DEEA-4E45-9394-40134F6F3232}" type="datetimeFigureOut">
              <a:rPr lang="en-GB" smtClean="0"/>
              <a:t>13/11/2020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BC803-B065-4B12-8C9F-EF163C9C6372}" type="slidenum">
              <a:rPr lang="en-GB" smtClean="0"/>
              <a:t>‹#›</a:t>
            </a:fld>
            <a:endParaRPr lang="en-GB"/>
          </a:p>
        </p:txBody>
      </p:sp>
    </p:spTree>
    <p:extLst>
      <p:ext uri="{BB962C8B-B14F-4D97-AF65-F5344CB8AC3E}">
        <p14:creationId xmlns:p14="http://schemas.microsoft.com/office/powerpoint/2010/main" val="326319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ONE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15888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36812" y="920505"/>
            <a:ext cx="6903074" cy="9465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 during Stave One?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7962314" y="916594"/>
            <a:ext cx="4139533"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sz="1600" dirty="0">
                <a:latin typeface="Century Gothic" panose="020B0502020202020204" pitchFamily="34" charset="0"/>
              </a:rPr>
              <a:t>Have I…</a:t>
            </a:r>
          </a:p>
          <a:p>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made a clear point?</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used quotations to back up my ideas?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explained why Dickens has made certain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the effect of these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multiple interpretations of my ideas?</a:t>
            </a:r>
          </a:p>
          <a:p>
            <a:pPr marL="342900" indent="-342900">
              <a:buFontTx/>
              <a:buChar char="-"/>
            </a:pPr>
            <a:endParaRPr lang="en-GB" sz="14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9" name="Rectangle 8"/>
          <p:cNvSpPr/>
          <p:nvPr/>
        </p:nvSpPr>
        <p:spPr>
          <a:xfrm>
            <a:off x="778150" y="1967173"/>
            <a:ext cx="6903074" cy="224082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dirty="0">
                <a:latin typeface="Century Gothic" panose="020B0502020202020204" pitchFamily="34" charset="0"/>
              </a:rPr>
              <a:t>Scrooge is clearly an isolated and afflicted character when Dickens first introduces him to readers. Dickens goes some way to emphasise Scrooge’s disconsolate attitude, especially where he writes, ‘…’ 	Perhaps Dickens is trying to… Furthermore, …</a:t>
            </a: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10" name="Rectangle 9"/>
          <p:cNvSpPr/>
          <p:nvPr/>
        </p:nvSpPr>
        <p:spPr>
          <a:xfrm rot="21197344">
            <a:off x="767947" y="1830457"/>
            <a:ext cx="1371579" cy="613261"/>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HOW DO I START?</a:t>
            </a:r>
          </a:p>
        </p:txBody>
      </p:sp>
      <p:sp>
        <p:nvSpPr>
          <p:cNvPr id="11" name="Rectangle 10"/>
          <p:cNvSpPr/>
          <p:nvPr/>
        </p:nvSpPr>
        <p:spPr>
          <a:xfrm>
            <a:off x="798038" y="4325620"/>
            <a:ext cx="6903074" cy="12063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Tx/>
              <a:buChar char="-"/>
            </a:pPr>
            <a:r>
              <a:rPr lang="en-GB" sz="2000" dirty="0">
                <a:latin typeface="Century Gothic" panose="020B0502020202020204" pitchFamily="34" charset="0"/>
              </a:rPr>
              <a:t>Political diatribe</a:t>
            </a:r>
          </a:p>
          <a:p>
            <a:pPr marL="285750" indent="-285750" algn="ctr">
              <a:buFontTx/>
              <a:buChar char="-"/>
            </a:pPr>
            <a:r>
              <a:rPr lang="en-GB" sz="2000" dirty="0">
                <a:latin typeface="Century Gothic" panose="020B0502020202020204" pitchFamily="34" charset="0"/>
              </a:rPr>
              <a:t>Allegory/Allegorical</a:t>
            </a:r>
          </a:p>
          <a:p>
            <a:pPr marL="285750" indent="-285750" algn="ctr">
              <a:buFontTx/>
              <a:buChar char="-"/>
            </a:pPr>
            <a:r>
              <a:rPr lang="en-GB" sz="2000" dirty="0">
                <a:latin typeface="Century Gothic" panose="020B0502020202020204" pitchFamily="34" charset="0"/>
              </a:rPr>
              <a:t>Miserly</a:t>
            </a:r>
          </a:p>
          <a:p>
            <a:pPr marL="285750" indent="-285750" algn="ctr">
              <a:buFontTx/>
              <a:buChar char="-"/>
            </a:pPr>
            <a:r>
              <a:rPr lang="en-GB" sz="2000" dirty="0">
                <a:latin typeface="Century Gothic" panose="020B0502020202020204" pitchFamily="34" charset="0"/>
              </a:rPr>
              <a:t>Zeitgeist</a:t>
            </a:r>
          </a:p>
        </p:txBody>
      </p:sp>
      <p:sp>
        <p:nvSpPr>
          <p:cNvPr id="12" name="Rectangle 11"/>
          <p:cNvSpPr/>
          <p:nvPr/>
        </p:nvSpPr>
        <p:spPr>
          <a:xfrm rot="21197344">
            <a:off x="868831" y="3944695"/>
            <a:ext cx="1680096" cy="748368"/>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Berlin Sans FB" panose="020E0602020502020306" pitchFamily="34" charset="0"/>
              </a:rPr>
              <a:t>CAN YOU INCLUDE THE FOLLOWING TERMS?</a:t>
            </a:r>
          </a:p>
        </p:txBody>
      </p:sp>
      <p:pic>
        <p:nvPicPr>
          <p:cNvPr id="8194"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1381769"/>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1860318"/>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2339541"/>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3087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199" y="3795097"/>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353738" y="270392"/>
            <a:ext cx="1748107"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AO1/AO2/AO3</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B91AAC63-D837-43B2-A2EB-FCCD3C8DFBE9}"/>
              </a:ext>
            </a:extLst>
          </p:cNvPr>
          <p:cNvSpPr txBox="1"/>
          <p:nvPr/>
        </p:nvSpPr>
        <p:spPr>
          <a:xfrm rot="16200000">
            <a:off x="-3101893" y="3104465"/>
            <a:ext cx="6916815"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9076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TO FINISH</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87757" y="1968007"/>
            <a:ext cx="6941712" cy="34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Swap books with your partner and read through their answer.</a:t>
            </a:r>
          </a:p>
          <a:p>
            <a:pPr algn="ctr"/>
            <a:r>
              <a:rPr lang="en-GB" dirty="0">
                <a:latin typeface="Century Gothic" panose="020B0502020202020204" pitchFamily="34" charset="0"/>
              </a:rPr>
              <a:t>Write a WHAT WENT WELL and an EVEN BETTER IF for their response.</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r>
              <a:rPr lang="en-GB" dirty="0">
                <a:latin typeface="Century Gothic" panose="020B0502020202020204" pitchFamily="34" charset="0"/>
              </a:rPr>
              <a:t>               EBI:				   EBI:</a:t>
            </a:r>
          </a:p>
          <a:p>
            <a:r>
              <a:rPr lang="en-GB" dirty="0">
                <a:latin typeface="Century Gothic" panose="020B0502020202020204" pitchFamily="34" charset="0"/>
              </a:rPr>
              <a:t>   Neater handwriting	     See if you can add another point</a:t>
            </a:r>
          </a:p>
          <a:p>
            <a:r>
              <a:rPr lang="en-GB" dirty="0">
                <a:latin typeface="Century Gothic" panose="020B0502020202020204" pitchFamily="34" charset="0"/>
              </a:rPr>
              <a:t>    Make better points                  Use quotations (3-5 words)</a:t>
            </a: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p:txBody>
      </p:sp>
      <p:pic>
        <p:nvPicPr>
          <p:cNvPr id="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060" y="3428999"/>
            <a:ext cx="838155" cy="873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tick red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683"/>
          <a:stretch/>
        </p:blipFill>
        <p:spPr bwMode="auto">
          <a:xfrm>
            <a:off x="1627158" y="3484350"/>
            <a:ext cx="868743" cy="8846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809340" y="916594"/>
            <a:ext cx="4292507"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sz="1600" dirty="0">
                <a:latin typeface="Century Gothic" panose="020B0502020202020204" pitchFamily="34" charset="0"/>
              </a:rPr>
              <a:t>Has my partner…</a:t>
            </a:r>
          </a:p>
          <a:p>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made a clear point?</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used quotations to back up their ideas?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explained why Dickens has made certain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the effect of these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multiple interpretations of their ideas?</a:t>
            </a:r>
          </a:p>
          <a:p>
            <a:pPr marL="342900" indent="-342900">
              <a:buFontTx/>
              <a:buChar char="-"/>
            </a:pPr>
            <a:endParaRPr lang="en-GB" sz="14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pic>
        <p:nvPicPr>
          <p:cNvPr id="12"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381769"/>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860318"/>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2339541"/>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3087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9" y="3795097"/>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94074" y="936629"/>
            <a:ext cx="6903074" cy="9465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 during Stave One?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4" name="TextBox 3">
            <a:extLst>
              <a:ext uri="{FF2B5EF4-FFF2-40B4-BE49-F238E27FC236}">
                <a16:creationId xmlns:a16="http://schemas.microsoft.com/office/drawing/2014/main" id="{BD1D9610-033A-44A7-9755-20009F3ABC40}"/>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a:solidFill>
                  <a:schemeClr val="bg1"/>
                </a:solidFill>
                <a:latin typeface="Century Gothic" panose="020B0502020202020204" pitchFamily="34" charset="0"/>
              </a:rPr>
              <a:t>Peer Assessment</a:t>
            </a:r>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6420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RESOURCES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32918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82"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638"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606094" y="116481"/>
            <a:ext cx="2072820" cy="3651821"/>
          </a:xfrm>
          <a:prstGeom prst="rect">
            <a:avLst/>
          </a:prstGeom>
        </p:spPr>
      </p:pic>
      <p:pic>
        <p:nvPicPr>
          <p:cNvPr id="8"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096"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2862"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60021" y="309594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755154" y="3095945"/>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29010" y="3094287"/>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44131" y="270837"/>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5" name="TextBox 4"/>
          <p:cNvSpPr txBox="1"/>
          <p:nvPr/>
        </p:nvSpPr>
        <p:spPr>
          <a:xfrm>
            <a:off x="5332925" y="259527"/>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6" name="TextBox 5"/>
          <p:cNvSpPr txBox="1"/>
          <p:nvPr/>
        </p:nvSpPr>
        <p:spPr>
          <a:xfrm>
            <a:off x="544130" y="3449578"/>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7" name="TextBox 6"/>
          <p:cNvSpPr txBox="1"/>
          <p:nvPr/>
        </p:nvSpPr>
        <p:spPr>
          <a:xfrm>
            <a:off x="5332925" y="3449578"/>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Tree>
    <p:extLst>
      <p:ext uri="{BB962C8B-B14F-4D97-AF65-F5344CB8AC3E}">
        <p14:creationId xmlns:p14="http://schemas.microsoft.com/office/powerpoint/2010/main" val="18525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A Christmas Carol: Context</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Rectangle 3"/>
          <p:cNvSpPr/>
          <p:nvPr/>
        </p:nvSpPr>
        <p:spPr>
          <a:xfrm>
            <a:off x="707887" y="1228008"/>
            <a:ext cx="5834580" cy="193179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On your tables, discuss how you think these pictures relate to ‘A Christmas Carol’.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What themes or ideas do you think the novel will explore and why?</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3402" y="2531205"/>
            <a:ext cx="2474310" cy="16495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697" y="3574928"/>
            <a:ext cx="1536601" cy="1968933"/>
          </a:xfrm>
          <a:prstGeom prst="rect">
            <a:avLst/>
          </a:prstGeom>
          <a:ln w="28575">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148" y="937928"/>
            <a:ext cx="3265942" cy="2171984"/>
          </a:xfrm>
          <a:prstGeom prst="rect">
            <a:avLst/>
          </a:prstGeom>
          <a:ln w="28575">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9701" y="3021990"/>
            <a:ext cx="1650896" cy="2180030"/>
          </a:xfrm>
          <a:prstGeom prst="rect">
            <a:avLst/>
          </a:prstGeom>
          <a:ln w="28575">
            <a:solidFill>
              <a:schemeClr val="tx1"/>
            </a:solidFill>
          </a:ln>
        </p:spPr>
      </p:pic>
      <p:sp>
        <p:nvSpPr>
          <p:cNvPr id="12" name="Rectangle 11"/>
          <p:cNvSpPr/>
          <p:nvPr/>
        </p:nvSpPr>
        <p:spPr>
          <a:xfrm>
            <a:off x="707887" y="3416634"/>
            <a:ext cx="5834580" cy="193179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a:p>
            <a:pPr algn="ctr"/>
            <a:endParaRPr lang="en-GB" dirty="0">
              <a:latin typeface="Century Gothic" panose="020B0502020202020204" pitchFamily="34" charset="0"/>
            </a:endParaRPr>
          </a:p>
          <a:p>
            <a:pPr algn="ctr"/>
            <a:r>
              <a:rPr lang="en-GB" dirty="0">
                <a:latin typeface="Century Gothic" panose="020B0502020202020204" pitchFamily="34" charset="0"/>
              </a:rPr>
              <a:t>Define the following:</a:t>
            </a:r>
          </a:p>
          <a:p>
            <a:pPr algn="ctr"/>
            <a:r>
              <a:rPr lang="en-GB" sz="4800" dirty="0">
                <a:latin typeface="Berlin Sans FB" panose="020E0602020502020306" pitchFamily="34" charset="0"/>
              </a:rPr>
              <a:t>CONTEXT</a:t>
            </a:r>
          </a:p>
          <a:p>
            <a:pPr algn="ctr"/>
            <a:r>
              <a:rPr lang="en-GB" sz="1600" dirty="0">
                <a:latin typeface="Century Gothic" panose="020B0502020202020204" pitchFamily="34" charset="0"/>
              </a:rPr>
              <a:t>What do you think this word means?</a:t>
            </a:r>
          </a:p>
          <a:p>
            <a:pPr algn="ctr"/>
            <a:r>
              <a:rPr lang="en-GB" sz="1600" dirty="0">
                <a:latin typeface="Century Gothic" panose="020B0502020202020204" pitchFamily="34" charset="0"/>
              </a:rPr>
              <a:t>How are the pictures on the right part of the novel’s social and historical context? </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7" name="Rectangle 6"/>
          <p:cNvSpPr/>
          <p:nvPr/>
        </p:nvSpPr>
        <p:spPr>
          <a:xfrm rot="21197344">
            <a:off x="731207" y="3086526"/>
            <a:ext cx="1944711" cy="607147"/>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EXTRA</a:t>
            </a:r>
          </a:p>
          <a:p>
            <a:pPr algn="ctr"/>
            <a:r>
              <a:rPr lang="en-GB" dirty="0">
                <a:latin typeface="Berlin Sans FB" panose="020E0602020502020306" pitchFamily="34" charset="0"/>
              </a:rPr>
              <a:t>CHALLENGE</a:t>
            </a:r>
          </a:p>
        </p:txBody>
      </p:sp>
      <p:sp>
        <p:nvSpPr>
          <p:cNvPr id="13" name="Rectangle 12"/>
          <p:cNvSpPr/>
          <p:nvPr/>
        </p:nvSpPr>
        <p:spPr>
          <a:xfrm>
            <a:off x="10223394" y="90968"/>
            <a:ext cx="1910651" cy="1015663"/>
          </a:xfrm>
          <a:prstGeom prst="rect">
            <a:avLst/>
          </a:prstGeom>
          <a:noFill/>
        </p:spPr>
        <p:txBody>
          <a:bodyPr wrap="squar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4" name="TextBox 13">
            <a:extLst>
              <a:ext uri="{FF2B5EF4-FFF2-40B4-BE49-F238E27FC236}">
                <a16:creationId xmlns:a16="http://schemas.microsoft.com/office/drawing/2014/main" id="{A4C9CC5B-EAA6-4C7F-B3F4-56C6D5023D4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3671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EXAM</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857946" y="898645"/>
            <a:ext cx="5908646" cy="2154044"/>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This unit will prepare you for the ‘A Christmas Carol’ question in your GCSE Literature exam. </a:t>
            </a:r>
          </a:p>
          <a:p>
            <a:pPr algn="ctr"/>
            <a:endParaRPr lang="en-GB" sz="1600" dirty="0">
              <a:solidFill>
                <a:schemeClr val="tx1"/>
              </a:solidFill>
              <a:latin typeface="Century Gothic" panose="020B0502020202020204" pitchFamily="34" charset="0"/>
            </a:endParaRPr>
          </a:p>
          <a:p>
            <a:pPr algn="ctr"/>
            <a:r>
              <a:rPr lang="en-GB" sz="1600" dirty="0">
                <a:solidFill>
                  <a:schemeClr val="tx1"/>
                </a:solidFill>
                <a:latin typeface="Century Gothic" panose="020B0502020202020204" pitchFamily="34" charset="0"/>
              </a:rPr>
              <a:t>The question will require you to analyse the extract but also to comment on the novel as a whole. Any part of the novel could be given as an extract so it is important you know the text very well as you will not have it with you in the exam.</a:t>
            </a:r>
          </a:p>
          <a:p>
            <a:pPr algn="ctr"/>
            <a:endParaRPr lang="en-GB" sz="2400" b="1" dirty="0">
              <a:solidFill>
                <a:srgbClr val="002060"/>
              </a:solidFill>
            </a:endParaRPr>
          </a:p>
        </p:txBody>
      </p:sp>
      <p:sp>
        <p:nvSpPr>
          <p:cNvPr id="8" name="Rectangle 7"/>
          <p:cNvSpPr/>
          <p:nvPr/>
        </p:nvSpPr>
        <p:spPr>
          <a:xfrm>
            <a:off x="857946" y="3148771"/>
            <a:ext cx="2679979" cy="3129075"/>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AO1: </a:t>
            </a:r>
            <a:r>
              <a:rPr lang="en-GB" sz="1600" dirty="0">
                <a:latin typeface="Century Gothic" panose="020B0502020202020204" pitchFamily="34" charset="0"/>
              </a:rPr>
              <a:t>Read, understand and respond to texts. Students should be able to:</a:t>
            </a:r>
          </a:p>
          <a:p>
            <a:pPr algn="ctr"/>
            <a:r>
              <a:rPr lang="en-GB" sz="1600" dirty="0">
                <a:latin typeface="Century Gothic" panose="020B0502020202020204" pitchFamily="34" charset="0"/>
              </a:rPr>
              <a:t> maintain a critical style and develop an informed personal response</a:t>
            </a:r>
          </a:p>
          <a:p>
            <a:pPr algn="ctr"/>
            <a:r>
              <a:rPr lang="en-GB" sz="1600" dirty="0">
                <a:latin typeface="Century Gothic" panose="020B0502020202020204" pitchFamily="34" charset="0"/>
              </a:rPr>
              <a:t> use textual references, including quotations, to support and illustrate</a:t>
            </a:r>
          </a:p>
          <a:p>
            <a:pPr algn="ctr"/>
            <a:r>
              <a:rPr lang="en-GB" sz="1600" dirty="0">
                <a:latin typeface="Century Gothic" panose="020B0502020202020204" pitchFamily="34" charset="0"/>
              </a:rPr>
              <a:t>interpretations.</a:t>
            </a:r>
          </a:p>
        </p:txBody>
      </p:sp>
      <p:sp>
        <p:nvSpPr>
          <p:cNvPr id="9" name="Rectangle 8"/>
          <p:cNvSpPr/>
          <p:nvPr/>
        </p:nvSpPr>
        <p:spPr>
          <a:xfrm>
            <a:off x="4086613" y="3136582"/>
            <a:ext cx="2679979" cy="1950573"/>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AO2:  </a:t>
            </a:r>
            <a:r>
              <a:rPr lang="en-GB" sz="1600" dirty="0">
                <a:latin typeface="Century Gothic" panose="020B0502020202020204" pitchFamily="34" charset="0"/>
              </a:rPr>
              <a:t>Analyse the language, form and structure used by a writer to create meanings and</a:t>
            </a:r>
          </a:p>
          <a:p>
            <a:pPr algn="ctr"/>
            <a:r>
              <a:rPr lang="en-GB" sz="1600" dirty="0">
                <a:latin typeface="Century Gothic" panose="020B0502020202020204" pitchFamily="34" charset="0"/>
              </a:rPr>
              <a:t>effects, using relevant subject terminology where appropriate.</a:t>
            </a:r>
          </a:p>
          <a:p>
            <a:pPr algn="ctr"/>
            <a:endParaRPr lang="en-GB" sz="1600" dirty="0">
              <a:latin typeface="Century Gothic" panose="020B0502020202020204" pitchFamily="34" charset="0"/>
            </a:endParaRPr>
          </a:p>
        </p:txBody>
      </p:sp>
      <p:sp>
        <p:nvSpPr>
          <p:cNvPr id="10" name="Rectangle 9"/>
          <p:cNvSpPr/>
          <p:nvPr/>
        </p:nvSpPr>
        <p:spPr>
          <a:xfrm>
            <a:off x="3952133" y="5404498"/>
            <a:ext cx="2912013" cy="132328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entury Gothic" panose="020B0502020202020204" pitchFamily="34" charset="0"/>
              </a:rPr>
              <a:t>AO3: </a:t>
            </a:r>
            <a:r>
              <a:rPr lang="en-GB" sz="1600" dirty="0">
                <a:solidFill>
                  <a:schemeClr val="tx1"/>
                </a:solidFill>
                <a:latin typeface="Century Gothic" panose="020B0502020202020204" pitchFamily="34" charset="0"/>
              </a:rPr>
              <a:t>Show understanding of the relationships between texts and the contexts in which they were written.</a:t>
            </a:r>
          </a:p>
        </p:txBody>
      </p:sp>
      <p:sp>
        <p:nvSpPr>
          <p:cNvPr id="5" name="TextBox 4">
            <a:extLst>
              <a:ext uri="{FF2B5EF4-FFF2-40B4-BE49-F238E27FC236}">
                <a16:creationId xmlns:a16="http://schemas.microsoft.com/office/drawing/2014/main" id="{DA30D3BC-AFE4-4E99-A2BD-4B2EB0716722}"/>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pic>
        <p:nvPicPr>
          <p:cNvPr id="13" name="Picture 12">
            <a:extLst>
              <a:ext uri="{FF2B5EF4-FFF2-40B4-BE49-F238E27FC236}">
                <a16:creationId xmlns:a16="http://schemas.microsoft.com/office/drawing/2014/main" id="{70DC284A-CEC6-4D75-BE58-7719290C8C60}"/>
              </a:ext>
            </a:extLst>
          </p:cNvPr>
          <p:cNvPicPr>
            <a:picLocks noChangeAspect="1"/>
          </p:cNvPicPr>
          <p:nvPr/>
        </p:nvPicPr>
        <p:blipFill rotWithShape="1">
          <a:blip r:embed="rId3"/>
          <a:srcRect l="27008" t="25835" r="28577" b="10339"/>
          <a:stretch/>
        </p:blipFill>
        <p:spPr>
          <a:xfrm>
            <a:off x="6989303" y="54866"/>
            <a:ext cx="5077538" cy="4375053"/>
          </a:xfrm>
          <a:prstGeom prst="rect">
            <a:avLst/>
          </a:prstGeom>
        </p:spPr>
      </p:pic>
      <p:pic>
        <p:nvPicPr>
          <p:cNvPr id="14" name="Picture 13">
            <a:extLst>
              <a:ext uri="{FF2B5EF4-FFF2-40B4-BE49-F238E27FC236}">
                <a16:creationId xmlns:a16="http://schemas.microsoft.com/office/drawing/2014/main" id="{F8BC41B9-A1EB-4D0F-9250-2618F9D47FDB}"/>
              </a:ext>
            </a:extLst>
          </p:cNvPr>
          <p:cNvPicPr>
            <a:picLocks noChangeAspect="1"/>
          </p:cNvPicPr>
          <p:nvPr/>
        </p:nvPicPr>
        <p:blipFill rotWithShape="1">
          <a:blip r:embed="rId4"/>
          <a:srcRect l="27008" t="21319" r="28745" b="47260"/>
          <a:stretch/>
        </p:blipFill>
        <p:spPr>
          <a:xfrm>
            <a:off x="6989304" y="4429919"/>
            <a:ext cx="5077538" cy="2153761"/>
          </a:xfrm>
          <a:prstGeom prst="rect">
            <a:avLst/>
          </a:prstGeom>
        </p:spPr>
      </p:pic>
    </p:spTree>
    <p:extLst>
      <p:ext uri="{BB962C8B-B14F-4D97-AF65-F5344CB8AC3E}">
        <p14:creationId xmlns:p14="http://schemas.microsoft.com/office/powerpoint/2010/main" val="23948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5122" name="Picture 2" descr="Image result for quiz quiz 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294" y="540913"/>
            <a:ext cx="4465314" cy="52095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29994" y="969922"/>
            <a:ext cx="6525907" cy="4335127"/>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sz="2200" dirty="0">
              <a:latin typeface="Century Gothic" panose="020B0502020202020204" pitchFamily="34" charset="0"/>
            </a:endParaRPr>
          </a:p>
          <a:p>
            <a:pPr algn="ctr"/>
            <a:r>
              <a:rPr lang="en-GB" sz="2200" dirty="0">
                <a:latin typeface="Century Gothic" panose="020B0502020202020204" pitchFamily="34" charset="0"/>
              </a:rPr>
              <a:t>I have given each of you a piece of card. Each card contains a QUESTION and an ANSWER. </a:t>
            </a:r>
          </a:p>
          <a:p>
            <a:pPr algn="ctr"/>
            <a:endParaRPr lang="en-GB" sz="2200" dirty="0">
              <a:latin typeface="Century Gothic" panose="020B0502020202020204" pitchFamily="34" charset="0"/>
            </a:endParaRPr>
          </a:p>
          <a:p>
            <a:pPr algn="ctr"/>
            <a:r>
              <a:rPr lang="en-GB" sz="2200" dirty="0">
                <a:latin typeface="Century Gothic" panose="020B0502020202020204" pitchFamily="34" charset="0"/>
              </a:rPr>
              <a:t>Find someone in the room and ask them your question. If they know the answer, great! If they don’t, tell them.</a:t>
            </a:r>
          </a:p>
          <a:p>
            <a:pPr algn="ctr"/>
            <a:endParaRPr lang="en-GB" sz="2200" dirty="0">
              <a:latin typeface="Century Gothic" panose="020B0502020202020204" pitchFamily="34" charset="0"/>
            </a:endParaRPr>
          </a:p>
          <a:p>
            <a:pPr algn="ctr"/>
            <a:r>
              <a:rPr lang="en-GB" sz="2200" dirty="0">
                <a:latin typeface="Century Gothic" panose="020B0502020202020204" pitchFamily="34" charset="0"/>
              </a:rPr>
              <a:t>Now let your partner ask you their question. Once you have completed your questions and answers, swap cards and find some one else in the room. Repeat the process!</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sp>
        <p:nvSpPr>
          <p:cNvPr id="11" name="Rectangle 10"/>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4EDAC29C-CB77-40E4-9A1D-2D2B851AFCC1}"/>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Speaking &amp; Listening</a:t>
            </a:r>
          </a:p>
        </p:txBody>
      </p:sp>
    </p:spTree>
    <p:extLst>
      <p:ext uri="{BB962C8B-B14F-4D97-AF65-F5344CB8AC3E}">
        <p14:creationId xmlns:p14="http://schemas.microsoft.com/office/powerpoint/2010/main" val="8584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11" name="Rectangle 10"/>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848516A4-E3A3-4572-9351-89B37882F49A}"/>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7" name="TextBox 6">
            <a:extLst>
              <a:ext uri="{FF2B5EF4-FFF2-40B4-BE49-F238E27FC236}">
                <a16:creationId xmlns:a16="http://schemas.microsoft.com/office/drawing/2014/main" id="{272EED06-B0B6-43B2-AE6E-AD680B22173D}"/>
              </a:ext>
            </a:extLst>
          </p:cNvPr>
          <p:cNvSpPr txBox="1"/>
          <p:nvPr/>
        </p:nvSpPr>
        <p:spPr>
          <a:xfrm rot="10800000" flipH="1" flipV="1">
            <a:off x="1877150" y="1197600"/>
            <a:ext cx="9143999" cy="4031873"/>
          </a:xfrm>
          <a:prstGeom prst="rect">
            <a:avLst/>
          </a:prstGeom>
          <a:solidFill>
            <a:schemeClr val="bg1"/>
          </a:solidFill>
        </p:spPr>
        <p:txBody>
          <a:bodyPr wrap="square" rtlCol="0">
            <a:spAutoFit/>
          </a:bodyPr>
          <a:lstStyle/>
          <a:p>
            <a:pPr algn="ctr"/>
            <a:r>
              <a:rPr lang="en-GB" sz="3200" dirty="0">
                <a:latin typeface="Century Gothic" panose="020B0502020202020204" pitchFamily="34" charset="0"/>
              </a:rPr>
              <a:t>Define the following terms and explain how they relate to ‘A Christmas Carol’:</a:t>
            </a:r>
          </a:p>
          <a:p>
            <a:endParaRPr lang="en-GB" sz="3200" b="1" dirty="0">
              <a:latin typeface="Century Gothic" panose="020B0502020202020204" pitchFamily="34" charset="0"/>
            </a:endParaRPr>
          </a:p>
          <a:p>
            <a:pPr marL="514350" indent="-514350">
              <a:buAutoNum type="arabicPeriod"/>
            </a:pPr>
            <a:r>
              <a:rPr lang="en-GB" sz="3200" b="1" dirty="0">
                <a:latin typeface="Century Gothic" panose="020B0502020202020204" pitchFamily="34" charset="0"/>
              </a:rPr>
              <a:t>Political diatribe</a:t>
            </a:r>
          </a:p>
          <a:p>
            <a:r>
              <a:rPr lang="en-GB" sz="3200" b="1" dirty="0">
                <a:latin typeface="Century Gothic" panose="020B0502020202020204" pitchFamily="34" charset="0"/>
              </a:rPr>
              <a:t>	</a:t>
            </a:r>
          </a:p>
          <a:p>
            <a:r>
              <a:rPr lang="en-GB" sz="3200" b="1" dirty="0">
                <a:latin typeface="Century Gothic" panose="020B0502020202020204" pitchFamily="34" charset="0"/>
              </a:rPr>
              <a:t>2. Allegory</a:t>
            </a:r>
          </a:p>
          <a:p>
            <a:r>
              <a:rPr lang="en-GB" sz="3200" b="1" dirty="0">
                <a:latin typeface="Century Gothic" panose="020B0502020202020204" pitchFamily="34" charset="0"/>
              </a:rPr>
              <a:t>	</a:t>
            </a:r>
          </a:p>
          <a:p>
            <a:r>
              <a:rPr lang="en-GB" sz="3200" b="1" dirty="0">
                <a:latin typeface="Century Gothic" panose="020B0502020202020204" pitchFamily="34" charset="0"/>
              </a:rPr>
              <a:t>3. Zeitgeist</a:t>
            </a:r>
          </a:p>
        </p:txBody>
      </p:sp>
    </p:spTree>
    <p:extLst>
      <p:ext uri="{BB962C8B-B14F-4D97-AF65-F5344CB8AC3E}">
        <p14:creationId xmlns:p14="http://schemas.microsoft.com/office/powerpoint/2010/main" val="256491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818603" y="159949"/>
            <a:ext cx="11373397"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5950040" y="952798"/>
            <a:ext cx="6119530" cy="44916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cxnSp>
        <p:nvCxnSpPr>
          <p:cNvPr id="8" name="Straight Connector 7"/>
          <p:cNvCxnSpPr/>
          <p:nvPr/>
        </p:nvCxnSpPr>
        <p:spPr>
          <a:xfrm>
            <a:off x="9105364" y="952798"/>
            <a:ext cx="12878" cy="4491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72766" y="3258355"/>
            <a:ext cx="6292363" cy="217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orwell.ru/people/dickens/img/chd_2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206" y="2284935"/>
            <a:ext cx="674481" cy="867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2" descr="http://www.thorotonsociety.org.uk/images/newsimages/newsletter47/pover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943" y="4230336"/>
            <a:ext cx="1013523" cy="11067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Image result for a christmas carol no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669" y="2220942"/>
            <a:ext cx="1142715" cy="945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6516047" y="1028348"/>
            <a:ext cx="2023311"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Dicken’s Life</a:t>
            </a:r>
          </a:p>
        </p:txBody>
      </p:sp>
      <p:sp>
        <p:nvSpPr>
          <p:cNvPr id="29" name="Rectangle 28"/>
          <p:cNvSpPr/>
          <p:nvPr/>
        </p:nvSpPr>
        <p:spPr>
          <a:xfrm>
            <a:off x="6199457" y="3280066"/>
            <a:ext cx="265649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Victorian Society</a:t>
            </a:r>
          </a:p>
        </p:txBody>
      </p:sp>
      <p:sp>
        <p:nvSpPr>
          <p:cNvPr id="30" name="Rectangle 29"/>
          <p:cNvSpPr/>
          <p:nvPr/>
        </p:nvSpPr>
        <p:spPr>
          <a:xfrm>
            <a:off x="9714500" y="1043060"/>
            <a:ext cx="1693092"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Berlin Sans FB" panose="020E0602020502020306" pitchFamily="34" charset="0"/>
              </a:rPr>
              <a:t>The Novel</a:t>
            </a:r>
            <a:endPar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31" name="Rectangle 30"/>
          <p:cNvSpPr/>
          <p:nvPr/>
        </p:nvSpPr>
        <p:spPr>
          <a:xfrm>
            <a:off x="9564503" y="3294354"/>
            <a:ext cx="1947969" cy="707886"/>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Why did Dickens</a:t>
            </a:r>
          </a:p>
          <a:p>
            <a:pPr algn="ctr"/>
            <a:r>
              <a:rPr lang="en-US" sz="2000" dirty="0">
                <a:ln w="0"/>
                <a:effectLst>
                  <a:outerShdw blurRad="38100" dist="19050" dir="2700000" algn="tl" rotWithShape="0">
                    <a:schemeClr val="dk1">
                      <a:alpha val="40000"/>
                    </a:schemeClr>
                  </a:outerShdw>
                </a:effectLst>
                <a:latin typeface="Berlin Sans FB" panose="020E0602020502020306" pitchFamily="34" charset="0"/>
              </a:rPr>
              <a:t>write the novel?</a:t>
            </a:r>
            <a:endPar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27"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6" name="Picture 4095"/>
          <p:cNvPicPr>
            <a:picLocks noChangeAspect="1"/>
          </p:cNvPicPr>
          <p:nvPr/>
        </p:nvPicPr>
        <p:blipFill>
          <a:blip r:embed="rId6"/>
          <a:stretch>
            <a:fillRect/>
          </a:stretch>
        </p:blipFill>
        <p:spPr>
          <a:xfrm>
            <a:off x="9219753" y="4366201"/>
            <a:ext cx="448912" cy="784276"/>
          </a:xfrm>
          <a:prstGeom prst="rect">
            <a:avLst/>
          </a:prstGeom>
        </p:spPr>
      </p:pic>
      <p:pic>
        <p:nvPicPr>
          <p:cNvPr id="4104" name="Picture 8" descr="Image result for british librar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1195" y="966764"/>
            <a:ext cx="1396183" cy="4462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818603" y="984933"/>
            <a:ext cx="3560958" cy="445955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r>
              <a:rPr lang="en-GB" dirty="0">
                <a:latin typeface="Century Gothic" panose="020B0502020202020204" pitchFamily="34" charset="0"/>
              </a:rPr>
              <a:t>To consolidate your knowledge from the Quiz, Quiz Trade task, watch the video from the British Library.</a:t>
            </a:r>
          </a:p>
          <a:p>
            <a:pPr algn="ctr"/>
            <a:endParaRPr lang="en-GB" dirty="0">
              <a:latin typeface="Century Gothic" panose="020B0502020202020204" pitchFamily="34" charset="0"/>
            </a:endParaRPr>
          </a:p>
          <a:p>
            <a:pPr algn="ctr"/>
            <a:r>
              <a:rPr lang="en-GB" dirty="0">
                <a:latin typeface="Century Gothic" panose="020B0502020202020204" pitchFamily="34" charset="0"/>
              </a:rPr>
              <a:t>Divide your page up into FOUR and give them the headings like the grid on the right. </a:t>
            </a:r>
          </a:p>
          <a:p>
            <a:pPr algn="ctr"/>
            <a:endParaRPr lang="en-GB" dirty="0">
              <a:latin typeface="Century Gothic" panose="020B0502020202020204" pitchFamily="34" charset="0"/>
            </a:endParaRPr>
          </a:p>
          <a:p>
            <a:pPr algn="ctr"/>
            <a:r>
              <a:rPr lang="en-GB" dirty="0">
                <a:latin typeface="Century Gothic" panose="020B0502020202020204" pitchFamily="34" charset="0"/>
              </a:rPr>
              <a:t>Add any notes from the quiz and the video onto this page.</a:t>
            </a:r>
          </a:p>
          <a:p>
            <a:pPr algn="ctr"/>
            <a:endParaRPr lang="en-GB" dirty="0">
              <a:latin typeface="Century Gothic" panose="020B0502020202020204" pitchFamily="34" charset="0"/>
            </a:endParaRPr>
          </a:p>
          <a:p>
            <a:pPr algn="ctr"/>
            <a:r>
              <a:rPr lang="en-GB" dirty="0">
                <a:latin typeface="Century Gothic" panose="020B0502020202020204" pitchFamily="34" charset="0"/>
              </a:rPr>
              <a:t>Listen carefully! Be prepared to share your ideas.</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sp>
        <p:nvSpPr>
          <p:cNvPr id="37" name="Rectangle 36"/>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78B4F0DE-068F-466F-BA78-0A09F158D6BB}"/>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
        <p:nvSpPr>
          <p:cNvPr id="32" name="TextBox 31">
            <a:extLst>
              <a:ext uri="{FF2B5EF4-FFF2-40B4-BE49-F238E27FC236}">
                <a16:creationId xmlns:a16="http://schemas.microsoft.com/office/drawing/2014/main" id="{7CEEE206-EA65-4F52-AB50-DEFD4129C469}"/>
              </a:ext>
            </a:extLst>
          </p:cNvPr>
          <p:cNvSpPr txBox="1"/>
          <p:nvPr/>
        </p:nvSpPr>
        <p:spPr>
          <a:xfrm>
            <a:off x="3636276" y="299803"/>
            <a:ext cx="6182750" cy="369332"/>
          </a:xfrm>
          <a:prstGeom prst="rect">
            <a:avLst/>
          </a:prstGeom>
          <a:noFill/>
        </p:spPr>
        <p:txBody>
          <a:bodyPr wrap="square">
            <a:spAutoFit/>
          </a:bodyPr>
          <a:lstStyle/>
          <a:p>
            <a:r>
              <a:rPr lang="en-GB" dirty="0"/>
              <a:t>https://www.youtube.com/watch?v=cTHAN3_P7uE</a:t>
            </a:r>
          </a:p>
        </p:txBody>
      </p:sp>
    </p:spTree>
    <p:extLst>
      <p:ext uri="{BB962C8B-B14F-4D97-AF65-F5344CB8AC3E}">
        <p14:creationId xmlns:p14="http://schemas.microsoft.com/office/powerpoint/2010/main" val="29384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769341" y="891084"/>
            <a:ext cx="11359617" cy="53690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Stick Dickens’ message into your books and consider the following questions. Answer as annotations.</a:t>
            </a:r>
          </a:p>
        </p:txBody>
      </p:sp>
      <p:sp>
        <p:nvSpPr>
          <p:cNvPr id="8" name="TextBox 7"/>
          <p:cNvSpPr txBox="1"/>
          <p:nvPr/>
        </p:nvSpPr>
        <p:spPr>
          <a:xfrm>
            <a:off x="3957032" y="2001313"/>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9" name="Rectangle 8"/>
          <p:cNvSpPr/>
          <p:nvPr/>
        </p:nvSpPr>
        <p:spPr>
          <a:xfrm>
            <a:off x="769341" y="1563308"/>
            <a:ext cx="2516823" cy="1325650"/>
          </a:xfrm>
          <a:prstGeom prst="rect">
            <a:avLst/>
          </a:prstGeom>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What do you think is meant by the ‘Ghost of an Idea?’</a:t>
            </a:r>
          </a:p>
        </p:txBody>
      </p:sp>
      <p:cxnSp>
        <p:nvCxnSpPr>
          <p:cNvPr id="10" name="Straight Arrow Connector 9"/>
          <p:cNvCxnSpPr>
            <a:cxnSpLocks/>
            <a:stCxn id="9" idx="3"/>
          </p:cNvCxnSpPr>
          <p:nvPr/>
        </p:nvCxnSpPr>
        <p:spPr>
          <a:xfrm>
            <a:off x="3286164" y="2226133"/>
            <a:ext cx="3174255" cy="20355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767268" y="2968424"/>
            <a:ext cx="2518895" cy="2491853"/>
          </a:xfrm>
          <a:prstGeom prst="rect">
            <a:avLst/>
          </a:prstGeom>
          <a:ln>
            <a:solidFill>
              <a:srgbClr val="C000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What does Charles Dickens mean when he says his idea will ‘not put my readers our of humour with themselves’?</a:t>
            </a:r>
          </a:p>
        </p:txBody>
      </p:sp>
      <p:cxnSp>
        <p:nvCxnSpPr>
          <p:cNvPr id="13" name="Straight Arrow Connector 12"/>
          <p:cNvCxnSpPr/>
          <p:nvPr/>
        </p:nvCxnSpPr>
        <p:spPr>
          <a:xfrm flipV="1">
            <a:off x="3286164" y="3271926"/>
            <a:ext cx="1221442" cy="99903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8876461" y="4306250"/>
            <a:ext cx="2824902" cy="1197201"/>
          </a:xfrm>
          <a:prstGeom prst="rect">
            <a:avLst/>
          </a:prstGeom>
          <a:ln>
            <a:solidFill>
              <a:srgbClr val="7030A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What do you think Charles Dickens’ message is here?</a:t>
            </a:r>
          </a:p>
        </p:txBody>
      </p:sp>
      <p:sp>
        <p:nvSpPr>
          <p:cNvPr id="16" name="Rectangle 15"/>
          <p:cNvSpPr/>
          <p:nvPr/>
        </p:nvSpPr>
        <p:spPr>
          <a:xfrm>
            <a:off x="8907191" y="1558738"/>
            <a:ext cx="2824902" cy="1211546"/>
          </a:xfrm>
          <a:prstGeom prst="rect">
            <a:avLst/>
          </a:prstGeom>
          <a:ln>
            <a:solidFill>
              <a:srgbClr val="0070C0"/>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latin typeface="Century Gothic" panose="020B0502020202020204" pitchFamily="34" charset="0"/>
              </a:rPr>
              <a:t>What is the effect of the word ‘haunt’? What is Dickens saying will haunt his readers?</a:t>
            </a:r>
          </a:p>
        </p:txBody>
      </p:sp>
      <p:sp>
        <p:nvSpPr>
          <p:cNvPr id="17" name="Rectangle 16"/>
          <p:cNvSpPr/>
          <p:nvPr/>
        </p:nvSpPr>
        <p:spPr>
          <a:xfrm>
            <a:off x="8891395" y="2878424"/>
            <a:ext cx="2824902" cy="1211546"/>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Why do you think Dickens describes himself as a ‘servant’ to the reader?</a:t>
            </a:r>
          </a:p>
        </p:txBody>
      </p:sp>
      <p:cxnSp>
        <p:nvCxnSpPr>
          <p:cNvPr id="18" name="Straight Arrow Connector 17"/>
          <p:cNvCxnSpPr/>
          <p:nvPr/>
        </p:nvCxnSpPr>
        <p:spPr>
          <a:xfrm flipH="1">
            <a:off x="5863140" y="2126513"/>
            <a:ext cx="3047965" cy="147552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503570" y="3587174"/>
            <a:ext cx="1372874" cy="67322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545E4FC1-9F30-4098-9341-AF7DF3A6E489}"/>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0237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CONSIDER THE FOLLOWING</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7"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882" y="182053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991609" y="1612145"/>
            <a:ext cx="3370201" cy="1227100"/>
          </a:xfrm>
          <a:prstGeom prst="rect">
            <a:avLst/>
          </a:prstGeom>
          <a:ln>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are your first impressions of Scrooge and why?</a:t>
            </a:r>
          </a:p>
        </p:txBody>
      </p:sp>
      <p:sp>
        <p:nvSpPr>
          <p:cNvPr id="9" name="Rectangle 8"/>
          <p:cNvSpPr/>
          <p:nvPr/>
        </p:nvSpPr>
        <p:spPr>
          <a:xfrm>
            <a:off x="1287818" y="3041650"/>
            <a:ext cx="3370201" cy="1260914"/>
          </a:xfrm>
          <a:prstGeom prst="rect">
            <a:avLst/>
          </a:prstGeom>
          <a:ln>
            <a:solidFill>
              <a:srgbClr val="C000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What is Scrooge’s attitude towards Christmas? Find a quotation to back up your ideas.</a:t>
            </a:r>
          </a:p>
        </p:txBody>
      </p:sp>
      <p:sp>
        <p:nvSpPr>
          <p:cNvPr id="10" name="Rectangle 9"/>
          <p:cNvSpPr/>
          <p:nvPr/>
        </p:nvSpPr>
        <p:spPr>
          <a:xfrm>
            <a:off x="942781" y="4436630"/>
            <a:ext cx="3370201" cy="1126069"/>
          </a:xfrm>
          <a:prstGeom prst="rect">
            <a:avLst/>
          </a:prstGeom>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Why do you think Dickens spends so much time emphasising Scrooge’s isolation? What is the point?</a:t>
            </a:r>
          </a:p>
        </p:txBody>
      </p:sp>
      <p:sp>
        <p:nvSpPr>
          <p:cNvPr id="11" name="Rectangle 10"/>
          <p:cNvSpPr/>
          <p:nvPr/>
        </p:nvSpPr>
        <p:spPr>
          <a:xfrm>
            <a:off x="8739277" y="4200431"/>
            <a:ext cx="3370201" cy="1333402"/>
          </a:xfrm>
          <a:prstGeom prst="rect">
            <a:avLst/>
          </a:prstGeom>
          <a:ln>
            <a:solidFill>
              <a:srgbClr val="7030A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EXTRA CHALLENGE:</a:t>
            </a:r>
          </a:p>
          <a:p>
            <a:pPr algn="ctr"/>
            <a:r>
              <a:rPr lang="en-GB" dirty="0">
                <a:latin typeface="Century Gothic" panose="020B0502020202020204" pitchFamily="34" charset="0"/>
              </a:rPr>
              <a:t>Can you relate Scrooge to any of the HISTORICAL issues we have discussed today?</a:t>
            </a:r>
          </a:p>
        </p:txBody>
      </p:sp>
      <p:sp>
        <p:nvSpPr>
          <p:cNvPr id="12" name="Rectangle 11"/>
          <p:cNvSpPr/>
          <p:nvPr/>
        </p:nvSpPr>
        <p:spPr>
          <a:xfrm>
            <a:off x="8497634" y="1569588"/>
            <a:ext cx="3370201" cy="1064395"/>
          </a:xfrm>
          <a:prstGeom prst="rect">
            <a:avLst/>
          </a:prstGeom>
          <a:ln>
            <a:solidFill>
              <a:srgbClr val="FFC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Find quotations that discuss Scrooge and coldness. Can you make any links between Scrooge and the cold?</a:t>
            </a:r>
          </a:p>
        </p:txBody>
      </p:sp>
      <p:sp>
        <p:nvSpPr>
          <p:cNvPr id="13" name="Rectangle 12"/>
          <p:cNvSpPr/>
          <p:nvPr/>
        </p:nvSpPr>
        <p:spPr>
          <a:xfrm>
            <a:off x="7552578" y="2766825"/>
            <a:ext cx="3573441" cy="1259349"/>
          </a:xfrm>
          <a:prstGeom prst="rect">
            <a:avLst/>
          </a:prstGeom>
          <a:ln>
            <a:solidFill>
              <a:srgbClr val="00B0F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is Scrooge’s attitude towards others? Find quotations to support your points!</a:t>
            </a:r>
          </a:p>
        </p:txBody>
      </p:sp>
      <p:sp>
        <p:nvSpPr>
          <p:cNvPr id="15" name="Rectangle 14"/>
          <p:cNvSpPr/>
          <p:nvPr/>
        </p:nvSpPr>
        <p:spPr>
          <a:xfrm>
            <a:off x="707887" y="904950"/>
            <a:ext cx="11359617" cy="53690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Read from the beginning to ‘…what the knowing ones call ‘nuts’ to Scrooge’. Stick Scrooge in your books and consider the following questions.</a:t>
            </a:r>
          </a:p>
        </p:txBody>
      </p:sp>
      <p:sp>
        <p:nvSpPr>
          <p:cNvPr id="16" name="Rectangle 15"/>
          <p:cNvSpPr/>
          <p:nvPr/>
        </p:nvSpPr>
        <p:spPr>
          <a:xfrm>
            <a:off x="10065315" y="-37125"/>
            <a:ext cx="2188933"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t>
            </a:r>
          </a:p>
          <a:p>
            <a:pPr algn="ctr"/>
            <a:r>
              <a:rPr lang="en-US" sz="2000" b="1" cap="none" spc="0" dirty="0">
                <a:ln w="22225">
                  <a:solidFill>
                    <a:schemeClr val="accent2"/>
                  </a:solidFill>
                  <a:prstDash val="solid"/>
                </a:ln>
                <a:solidFill>
                  <a:schemeClr val="accent2">
                    <a:lumMod val="40000"/>
                    <a:lumOff val="60000"/>
                  </a:schemeClr>
                </a:solidFill>
                <a:effectLst/>
              </a:rPr>
              <a:t>Read/Understand/</a:t>
            </a:r>
          </a:p>
          <a:p>
            <a:pPr algn="ctr"/>
            <a:r>
              <a:rPr lang="en-US" sz="2000" b="1" cap="none" spc="0" dirty="0">
                <a:ln w="22225">
                  <a:solidFill>
                    <a:schemeClr val="accent2"/>
                  </a:solidFill>
                  <a:prstDash val="solid"/>
                </a:ln>
                <a:solidFill>
                  <a:schemeClr val="accent2">
                    <a:lumMod val="40000"/>
                    <a:lumOff val="60000"/>
                  </a:schemeClr>
                </a:solidFill>
                <a:effectLst/>
              </a:rPr>
              <a:t>Respond</a:t>
            </a:r>
          </a:p>
        </p:txBody>
      </p:sp>
      <p:sp>
        <p:nvSpPr>
          <p:cNvPr id="4" name="TextBox 3">
            <a:extLst>
              <a:ext uri="{FF2B5EF4-FFF2-40B4-BE49-F238E27FC236}">
                <a16:creationId xmlns:a16="http://schemas.microsoft.com/office/drawing/2014/main" id="{E52D20DB-E786-412E-9256-2CC441412316}"/>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86040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9498695" y="77273"/>
            <a:ext cx="2568809" cy="592428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Analyse Dickens’ description of Scrooge using the correct subject terminology. Answer as annotations around the extract.</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In your answers, consider:</a:t>
            </a:r>
          </a:p>
          <a:p>
            <a:pPr marL="285750" indent="-285750" algn="ctr">
              <a:buFontTx/>
              <a:buChar char="-"/>
            </a:pPr>
            <a:r>
              <a:rPr lang="en-GB" sz="1600" dirty="0">
                <a:latin typeface="Century Gothic" panose="020B0502020202020204" pitchFamily="34" charset="0"/>
              </a:rPr>
              <a:t>Dickens’ purpose</a:t>
            </a:r>
          </a:p>
          <a:p>
            <a:pPr marL="285750" indent="-285750" algn="ctr">
              <a:buFontTx/>
              <a:buChar char="-"/>
            </a:pPr>
            <a:r>
              <a:rPr lang="en-GB" sz="1600" dirty="0">
                <a:latin typeface="Century Gothic" panose="020B0502020202020204" pitchFamily="34" charset="0"/>
              </a:rPr>
              <a:t>Social/historical context points</a:t>
            </a:r>
          </a:p>
          <a:p>
            <a:pPr marL="285750" indent="-285750" algn="ctr">
              <a:buFontTx/>
              <a:buChar char="-"/>
            </a:pPr>
            <a:r>
              <a:rPr lang="en-GB" sz="1600" dirty="0">
                <a:latin typeface="Century Gothic" panose="020B0502020202020204" pitchFamily="34" charset="0"/>
              </a:rPr>
              <a:t>Language devices</a:t>
            </a:r>
          </a:p>
          <a:p>
            <a:pPr marL="285750" indent="-285750" algn="ctr">
              <a:buFontTx/>
              <a:buChar char="-"/>
            </a:pPr>
            <a:r>
              <a:rPr lang="en-GB" sz="1600" dirty="0">
                <a:latin typeface="Century Gothic" panose="020B0502020202020204" pitchFamily="34" charset="0"/>
              </a:rPr>
              <a:t>Word Classes</a:t>
            </a:r>
          </a:p>
          <a:p>
            <a:pPr marL="285750" indent="-285750" algn="ctr">
              <a:buFontTx/>
              <a:buChar char="-"/>
            </a:pP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r>
              <a:rPr lang="en-GB" sz="1600" b="1" dirty="0">
                <a:solidFill>
                  <a:srgbClr val="FF0000"/>
                </a:solidFill>
                <a:latin typeface="Century Gothic" panose="020B0502020202020204" pitchFamily="34" charset="0"/>
              </a:rPr>
              <a:t>ALL</a:t>
            </a:r>
            <a:r>
              <a:rPr lang="en-GB" sz="1600" dirty="0">
                <a:latin typeface="Century Gothic" panose="020B0502020202020204" pitchFamily="34" charset="0"/>
              </a:rPr>
              <a:t> can attempt analysis of the </a:t>
            </a:r>
            <a:r>
              <a:rPr lang="en-GB" sz="1600" b="1" dirty="0">
                <a:solidFill>
                  <a:srgbClr val="FF0000"/>
                </a:solidFill>
                <a:latin typeface="Century Gothic" panose="020B0502020202020204" pitchFamily="34" charset="0"/>
              </a:rPr>
              <a:t>RED</a:t>
            </a:r>
            <a:r>
              <a:rPr lang="en-GB" sz="1600" dirty="0">
                <a:latin typeface="Century Gothic" panose="020B0502020202020204" pitchFamily="34" charset="0"/>
              </a:rPr>
              <a:t> terms.</a:t>
            </a:r>
          </a:p>
          <a:p>
            <a:pPr algn="ctr"/>
            <a:r>
              <a:rPr lang="en-GB" sz="1600" b="1" dirty="0">
                <a:solidFill>
                  <a:srgbClr val="00B050"/>
                </a:solidFill>
                <a:latin typeface="Century Gothic" panose="020B0502020202020204" pitchFamily="34" charset="0"/>
              </a:rPr>
              <a:t>SOME</a:t>
            </a:r>
            <a:r>
              <a:rPr lang="en-GB" sz="1600" dirty="0">
                <a:latin typeface="Century Gothic" panose="020B0502020202020204" pitchFamily="34" charset="0"/>
              </a:rPr>
              <a:t> can attempt analysis of the </a:t>
            </a:r>
            <a:r>
              <a:rPr lang="en-GB" sz="1600" b="1" dirty="0">
                <a:solidFill>
                  <a:srgbClr val="00B050"/>
                </a:solidFill>
                <a:latin typeface="Century Gothic" panose="020B0502020202020204" pitchFamily="34" charset="0"/>
              </a:rPr>
              <a:t>GREEN</a:t>
            </a:r>
            <a:r>
              <a:rPr lang="en-GB" sz="1600" dirty="0">
                <a:latin typeface="Century Gothic" panose="020B0502020202020204" pitchFamily="34" charset="0"/>
              </a:rPr>
              <a:t> terms.</a:t>
            </a: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739499" y="921938"/>
            <a:ext cx="8727583" cy="459432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latin typeface="Century Gothic" panose="020B0502020202020204" pitchFamily="34" charset="0"/>
              </a:rPr>
              <a:t>Oh!  But he was a tight-fisted hand at the grind- stone, Scrooge! </a:t>
            </a:r>
            <a:r>
              <a:rPr lang="en-GB" sz="1400" b="1" dirty="0">
                <a:solidFill>
                  <a:srgbClr val="FF0000"/>
                </a:solidFill>
                <a:latin typeface="Century Gothic" panose="020B0502020202020204" pitchFamily="34" charset="0"/>
              </a:rPr>
              <a:t>a squeezing, wrenching, grasping, scraping, clutching, covetous, old sinner!</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Hard and sharp as flint</a:t>
            </a:r>
            <a:r>
              <a:rPr lang="en-GB" sz="1400" dirty="0">
                <a:latin typeface="Century Gothic" panose="020B0502020202020204" pitchFamily="34" charset="0"/>
              </a:rPr>
              <a:t>, from which no steel had ever struck out generous fire; </a:t>
            </a:r>
            <a:r>
              <a:rPr lang="en-GB" sz="1400" b="1" dirty="0">
                <a:solidFill>
                  <a:srgbClr val="00B050"/>
                </a:solidFill>
                <a:latin typeface="Century Gothic" panose="020B0502020202020204" pitchFamily="34" charset="0"/>
              </a:rPr>
              <a:t>secret, and self-contained, and solitary as an oyster.</a:t>
            </a:r>
            <a:r>
              <a:rPr lang="en-GB" sz="1400" dirty="0">
                <a:latin typeface="Century Gothic" panose="020B0502020202020204" pitchFamily="34" charset="0"/>
              </a:rPr>
              <a:t>  The cold within him froze his old features, </a:t>
            </a:r>
            <a:r>
              <a:rPr lang="en-GB" sz="1400" b="1" dirty="0">
                <a:solidFill>
                  <a:srgbClr val="FF0000"/>
                </a:solidFill>
                <a:latin typeface="Century Gothic" panose="020B0502020202020204" pitchFamily="34" charset="0"/>
              </a:rPr>
              <a:t>nipped his pointed nose</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shrivelled his cheek</a:t>
            </a:r>
            <a:r>
              <a:rPr lang="en-GB" sz="1400" dirty="0">
                <a:latin typeface="Century Gothic" panose="020B0502020202020204" pitchFamily="34" charset="0"/>
              </a:rPr>
              <a:t>, </a:t>
            </a:r>
            <a:r>
              <a:rPr lang="en-GB" sz="1400" b="1" dirty="0">
                <a:solidFill>
                  <a:srgbClr val="00B050"/>
                </a:solidFill>
                <a:latin typeface="Century Gothic" panose="020B0502020202020204" pitchFamily="34" charset="0"/>
              </a:rPr>
              <a:t>stiffened his gait</a:t>
            </a:r>
            <a:r>
              <a:rPr lang="en-GB" sz="1400" dirty="0">
                <a:latin typeface="Century Gothic" panose="020B0502020202020204" pitchFamily="34" charset="0"/>
              </a:rPr>
              <a:t>; made his eyes red, </a:t>
            </a:r>
            <a:r>
              <a:rPr lang="en-GB" sz="1400" b="1" dirty="0">
                <a:solidFill>
                  <a:srgbClr val="FF0000"/>
                </a:solidFill>
                <a:latin typeface="Century Gothic" panose="020B0502020202020204" pitchFamily="34" charset="0"/>
              </a:rPr>
              <a:t>his thin lips </a:t>
            </a:r>
            <a:r>
              <a:rPr lang="en-GB" sz="1400" dirty="0">
                <a:latin typeface="Century Gothic" panose="020B0502020202020204" pitchFamily="34" charset="0"/>
              </a:rPr>
              <a:t>blue and spoke out shrewdly in his </a:t>
            </a:r>
            <a:r>
              <a:rPr lang="en-GB" sz="1400" b="1" dirty="0">
                <a:solidFill>
                  <a:srgbClr val="FF0000"/>
                </a:solidFill>
                <a:latin typeface="Century Gothic" panose="020B0502020202020204" pitchFamily="34" charset="0"/>
              </a:rPr>
              <a:t>grating voice</a:t>
            </a:r>
            <a:r>
              <a:rPr lang="en-GB" sz="1400" dirty="0">
                <a:latin typeface="Century Gothic" panose="020B0502020202020204" pitchFamily="34" charset="0"/>
              </a:rPr>
              <a:t>.  A frosty rime was on his head, and on his eyebrows, and his wiry chin.  He carried his own low temperature always about with him; he iced his office in the dogdays; and didn't thaw it one degree at Christmas.</a:t>
            </a:r>
          </a:p>
          <a:p>
            <a:endParaRPr lang="en-GB" sz="1400" dirty="0">
              <a:latin typeface="Century Gothic" panose="020B0502020202020204" pitchFamily="34" charset="0"/>
            </a:endParaRPr>
          </a:p>
          <a:p>
            <a:r>
              <a:rPr lang="en-GB" sz="1400" dirty="0">
                <a:latin typeface="Century Gothic" panose="020B0502020202020204" pitchFamily="34" charset="0"/>
              </a:rPr>
              <a:t>External heat and cold had little influence on Scrooge.  No warmth could warm, no wintry weather chill him.  </a:t>
            </a:r>
            <a:r>
              <a:rPr lang="en-GB" sz="1400" b="1" dirty="0">
                <a:solidFill>
                  <a:srgbClr val="FF0000"/>
                </a:solidFill>
                <a:latin typeface="Century Gothic" panose="020B0502020202020204" pitchFamily="34" charset="0"/>
              </a:rPr>
              <a:t>No wind that blew was bitterer than he</a:t>
            </a:r>
            <a:r>
              <a:rPr lang="en-GB" sz="1400" dirty="0">
                <a:latin typeface="Century Gothic" panose="020B0502020202020204" pitchFamily="34" charset="0"/>
              </a:rPr>
              <a:t>, no falling snow was more intent upon its purpose, no pelting rain less open to entreaty.  </a:t>
            </a:r>
            <a:r>
              <a:rPr lang="en-GB" sz="1400" b="1" dirty="0">
                <a:solidFill>
                  <a:srgbClr val="00B050"/>
                </a:solidFill>
                <a:latin typeface="Century Gothic" panose="020B0502020202020204" pitchFamily="34" charset="0"/>
              </a:rPr>
              <a:t>Foul weather didn't know where to have him.</a:t>
            </a:r>
            <a:r>
              <a:rPr lang="en-GB" sz="1400" dirty="0">
                <a:latin typeface="Century Gothic" panose="020B0502020202020204" pitchFamily="34" charset="0"/>
              </a:rPr>
              <a:t>  The heaviest rain, and snow, and hail, and sleet, could boast of the advantage over him in only one respect.  </a:t>
            </a:r>
            <a:r>
              <a:rPr lang="en-GB" sz="1400" b="1" dirty="0">
                <a:solidFill>
                  <a:srgbClr val="00B050"/>
                </a:solidFill>
                <a:latin typeface="Century Gothic" panose="020B0502020202020204" pitchFamily="34" charset="0"/>
              </a:rPr>
              <a:t>They often "came down" handsomely</a:t>
            </a:r>
            <a:r>
              <a:rPr lang="en-GB" sz="1400" dirty="0">
                <a:latin typeface="Century Gothic" panose="020B0502020202020204" pitchFamily="34" charset="0"/>
              </a:rPr>
              <a:t>, and Scrooge never did.</a:t>
            </a:r>
          </a:p>
          <a:p>
            <a:endParaRPr lang="en-GB" sz="1400" dirty="0">
              <a:latin typeface="Century Gothic" panose="020B0502020202020204" pitchFamily="34" charset="0"/>
            </a:endParaRPr>
          </a:p>
          <a:p>
            <a:r>
              <a:rPr lang="en-GB" sz="1400" dirty="0">
                <a:latin typeface="Century Gothic" panose="020B0502020202020204" pitchFamily="34" charset="0"/>
              </a:rPr>
              <a:t>Nobody ever stopped him in the street to say, with gladsome looks, "My dear Scrooge, how are you?  When will you come to see me?"  </a:t>
            </a:r>
            <a:r>
              <a:rPr lang="en-GB" sz="1400" b="1" dirty="0">
                <a:solidFill>
                  <a:srgbClr val="FF0000"/>
                </a:solidFill>
                <a:latin typeface="Century Gothic" panose="020B0502020202020204" pitchFamily="34" charset="0"/>
              </a:rPr>
              <a:t>No beggars </a:t>
            </a:r>
            <a:r>
              <a:rPr lang="en-GB" sz="1400" dirty="0">
                <a:latin typeface="Century Gothic" panose="020B0502020202020204" pitchFamily="34" charset="0"/>
              </a:rPr>
              <a:t>implored him to bestow a trifle, </a:t>
            </a:r>
            <a:r>
              <a:rPr lang="en-GB" sz="1400" b="1" dirty="0">
                <a:solidFill>
                  <a:srgbClr val="FF0000"/>
                </a:solidFill>
                <a:latin typeface="Century Gothic" panose="020B0502020202020204" pitchFamily="34" charset="0"/>
              </a:rPr>
              <a:t>no children </a:t>
            </a:r>
            <a:r>
              <a:rPr lang="en-GB" sz="1400" dirty="0">
                <a:latin typeface="Century Gothic" panose="020B0502020202020204" pitchFamily="34" charset="0"/>
              </a:rPr>
              <a:t>asked him what it was o'clock, </a:t>
            </a:r>
            <a:r>
              <a:rPr lang="en-GB" sz="1400" b="1" dirty="0">
                <a:solidFill>
                  <a:srgbClr val="FF0000"/>
                </a:solidFill>
                <a:latin typeface="Century Gothic" panose="020B0502020202020204" pitchFamily="34" charset="0"/>
              </a:rPr>
              <a:t>no man or woman</a:t>
            </a:r>
            <a:r>
              <a:rPr lang="en-GB" sz="1400" dirty="0">
                <a:latin typeface="Century Gothic" panose="020B0502020202020204" pitchFamily="34" charset="0"/>
              </a:rPr>
              <a:t> ever once in all his life inquired the way to such and such a place, of Scrooge.  Even the blind men's dogs appeared to know him; and when they saw him coming on, would tug their owners into doorways and up courts; and then would wag their tails as though they said, </a:t>
            </a:r>
            <a:r>
              <a:rPr lang="en-GB" sz="1400" b="1" dirty="0">
                <a:solidFill>
                  <a:srgbClr val="00B050"/>
                </a:solidFill>
                <a:latin typeface="Century Gothic" panose="020B0502020202020204" pitchFamily="34" charset="0"/>
              </a:rPr>
              <a:t>"No eye at all is better than an evil eye, dark master!"</a:t>
            </a:r>
          </a:p>
        </p:txBody>
      </p:sp>
      <p:sp>
        <p:nvSpPr>
          <p:cNvPr id="4" name="Horizontal Scroll 3"/>
          <p:cNvSpPr/>
          <p:nvPr/>
        </p:nvSpPr>
        <p:spPr>
          <a:xfrm rot="21352449">
            <a:off x="9379669" y="3619637"/>
            <a:ext cx="2511381" cy="888642"/>
          </a:xfrm>
          <a:prstGeom prst="horizontalScroll">
            <a:avLst/>
          </a:prstGeom>
          <a:ln w="38100">
            <a:solidFill>
              <a:schemeClr val="accent1"/>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NOT SURE WHERE TO BEGIN?</a:t>
            </a:r>
          </a:p>
        </p:txBody>
      </p:sp>
      <p:sp>
        <p:nvSpPr>
          <p:cNvPr id="11" name="Rectangle 10"/>
          <p:cNvSpPr/>
          <p:nvPr/>
        </p:nvSpPr>
        <p:spPr>
          <a:xfrm>
            <a:off x="6802935" y="-20482"/>
            <a:ext cx="2196884"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AO2:</a:t>
            </a:r>
          </a:p>
          <a:p>
            <a:pPr algn="ctr"/>
            <a:r>
              <a:rPr lang="en-US" sz="2000" b="1" cap="none" spc="0" dirty="0" err="1">
                <a:ln w="22225">
                  <a:solidFill>
                    <a:schemeClr val="accent2"/>
                  </a:solidFill>
                  <a:prstDash val="solid"/>
                </a:ln>
                <a:solidFill>
                  <a:schemeClr val="accent2">
                    <a:lumMod val="40000"/>
                    <a:lumOff val="60000"/>
                  </a:schemeClr>
                </a:solidFill>
                <a:effectLst/>
              </a:rPr>
              <a:t>Analyse</a:t>
            </a:r>
            <a:r>
              <a:rPr lang="en-US" sz="2000" b="1" cap="none" spc="0">
                <a:ln w="22225">
                  <a:solidFill>
                    <a:schemeClr val="accent2"/>
                  </a:solidFill>
                  <a:prstDash val="solid"/>
                </a:ln>
                <a:solidFill>
                  <a:schemeClr val="accent2">
                    <a:lumMod val="40000"/>
                    <a:lumOff val="60000"/>
                  </a:schemeClr>
                </a:solidFill>
                <a:effectLst/>
              </a:rPr>
              <a:t> Language</a:t>
            </a:r>
            <a:r>
              <a:rPr lang="en-US" sz="2000" b="1" cap="none" spc="0" dirty="0">
                <a:ln w="22225">
                  <a:solidFill>
                    <a:schemeClr val="accent2"/>
                  </a:solidFill>
                  <a:prstDash val="solid"/>
                </a:ln>
                <a:solidFill>
                  <a:schemeClr val="accent2">
                    <a:lumMod val="40000"/>
                    <a:lumOff val="60000"/>
                  </a:schemeClr>
                </a:solidFill>
                <a:effectLst/>
              </a:rPr>
              <a:t>/</a:t>
            </a:r>
          </a:p>
          <a:p>
            <a:pPr algn="ctr"/>
            <a:r>
              <a:rPr lang="en-US" sz="2000" b="1" dirty="0">
                <a:ln w="22225">
                  <a:solidFill>
                    <a:schemeClr val="accent2"/>
                  </a:solidFill>
                  <a:prstDash val="solid"/>
                </a:ln>
                <a:solidFill>
                  <a:schemeClr val="accent2">
                    <a:lumMod val="40000"/>
                    <a:lumOff val="60000"/>
                  </a:schemeClr>
                </a:solidFill>
              </a:rPr>
              <a:t>Form/Structure</a:t>
            </a:r>
            <a:endParaRPr lang="en-US" sz="2000" b="1" cap="none" spc="0" dirty="0">
              <a:ln w="22225">
                <a:solidFill>
                  <a:schemeClr val="accent2"/>
                </a:solidFill>
                <a:prstDash val="solid"/>
              </a:ln>
              <a:solidFill>
                <a:schemeClr val="accent2">
                  <a:lumMod val="40000"/>
                  <a:lumOff val="60000"/>
                </a:schemeClr>
              </a:solidFill>
              <a:effectLst/>
            </a:endParaRPr>
          </a:p>
        </p:txBody>
      </p:sp>
      <p:sp>
        <p:nvSpPr>
          <p:cNvPr id="9" name="TextBox 8">
            <a:extLst>
              <a:ext uri="{FF2B5EF4-FFF2-40B4-BE49-F238E27FC236}">
                <a16:creationId xmlns:a16="http://schemas.microsoft.com/office/drawing/2014/main" id="{DCEEF483-828A-4EEB-A20D-8BE4F7031274}"/>
              </a:ext>
            </a:extLst>
          </p:cNvPr>
          <p:cNvSpPr txBox="1"/>
          <p:nvPr/>
        </p:nvSpPr>
        <p:spPr>
          <a:xfrm rot="16200000">
            <a:off x="-3075058" y="3075056"/>
            <a:ext cx="6858002" cy="707886"/>
          </a:xfrm>
          <a:prstGeom prst="rect">
            <a:avLst/>
          </a:prstGeom>
          <a:solidFill>
            <a:srgbClr val="00206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73614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2225</Words>
  <Application>Microsoft Office PowerPoint</Application>
  <PresentationFormat>Widescreen</PresentationFormat>
  <Paragraphs>353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Berlin Sans FB</vt:lpstr>
      <vt:lpstr>Calibri</vt:lpstr>
      <vt:lpstr>Calibri Light</vt:lpstr>
      <vt:lpstr>Century Gothic</vt:lpstr>
      <vt:lpstr>Open Sans</vt:lpstr>
      <vt:lpstr>Office Theme</vt:lpstr>
      <vt:lpstr>sso</vt:lpstr>
      <vt:lpstr>sso</vt:lpstr>
      <vt:lpstr>sso</vt:lpstr>
      <vt:lpstr>sso</vt:lpstr>
      <vt:lpstr>sso</vt:lpstr>
      <vt:lpstr>sso</vt:lpstr>
      <vt:lpstr>sso</vt:lpstr>
      <vt:lpstr>sso</vt:lpstr>
      <vt:lpstr>sso</vt:lpstr>
      <vt:lpstr>sso</vt:lpstr>
      <vt:lpstr>sso</vt:lpstr>
      <vt:lpstr>sso</vt:lpstr>
      <vt:lpstr>sso</vt:lpstr>
      <vt:lpstr>sso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S Ryan</cp:lastModifiedBy>
  <cp:revision>37</cp:revision>
  <dcterms:created xsi:type="dcterms:W3CDTF">2017-08-19T14:38:05Z</dcterms:created>
  <dcterms:modified xsi:type="dcterms:W3CDTF">2020-11-13T16:08:26Z</dcterms:modified>
</cp:coreProperties>
</file>