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3" r:id="rId4"/>
    <p:sldId id="260" r:id="rId5"/>
    <p:sldId id="257" r:id="rId6"/>
    <p:sldId id="258" r:id="rId7"/>
    <p:sldId id="261" r:id="rId8"/>
    <p:sldId id="265" r:id="rId9"/>
    <p:sldId id="266" r:id="rId10"/>
    <p:sldId id="264" r:id="rId11"/>
    <p:sldId id="262" r:id="rId1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669"/>
  </p:normalViewPr>
  <p:slideViewPr>
    <p:cSldViewPr snapToGrid="0" snapToObjects="1">
      <p:cViewPr varScale="1">
        <p:scale>
          <a:sx n="91" d="100"/>
          <a:sy n="91" d="100"/>
        </p:scale>
        <p:origin x="1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039E-C42E-264D-ADB2-F9BA17ADFE5A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8A0A-0DC0-BC43-8E46-B8FFA81754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13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039E-C42E-264D-ADB2-F9BA17ADFE5A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8A0A-0DC0-BC43-8E46-B8FFA81754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63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039E-C42E-264D-ADB2-F9BA17ADFE5A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8A0A-0DC0-BC43-8E46-B8FFA81754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05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039E-C42E-264D-ADB2-F9BA17ADFE5A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8A0A-0DC0-BC43-8E46-B8FFA81754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845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039E-C42E-264D-ADB2-F9BA17ADFE5A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8A0A-0DC0-BC43-8E46-B8FFA81754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66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039E-C42E-264D-ADB2-F9BA17ADFE5A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8A0A-0DC0-BC43-8E46-B8FFA81754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14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039E-C42E-264D-ADB2-F9BA17ADFE5A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8A0A-0DC0-BC43-8E46-B8FFA81754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817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039E-C42E-264D-ADB2-F9BA17ADFE5A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8A0A-0DC0-BC43-8E46-B8FFA81754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706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039E-C42E-264D-ADB2-F9BA17ADFE5A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8A0A-0DC0-BC43-8E46-B8FFA81754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316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039E-C42E-264D-ADB2-F9BA17ADFE5A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8A0A-0DC0-BC43-8E46-B8FFA81754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12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039E-C42E-264D-ADB2-F9BA17ADFE5A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8A0A-0DC0-BC43-8E46-B8FFA81754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2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1039E-C42E-264D-ADB2-F9BA17ADFE5A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98A0A-0DC0-BC43-8E46-B8FFA81754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60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zoBENjDKM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How Question - Persuasive Techniques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Ob: understand how to identify persuasive techniques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115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it should look like</a:t>
            </a:r>
            <a:r>
              <a:rPr lang="is-IS" dirty="0" smtClean="0"/>
              <a:t>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386" y="1474076"/>
            <a:ext cx="10707413" cy="4702887"/>
          </a:xfrm>
        </p:spPr>
        <p:txBody>
          <a:bodyPr>
            <a:normAutofit/>
          </a:bodyPr>
          <a:lstStyle/>
          <a:p>
            <a:r>
              <a:rPr lang="en-GB" sz="3200" dirty="0" smtClean="0"/>
              <a:t>Walker </a:t>
            </a:r>
            <a:r>
              <a:rPr lang="en-GB" sz="3200" b="1" dirty="0" smtClean="0"/>
              <a:t>first</a:t>
            </a:r>
            <a:r>
              <a:rPr lang="en-GB" sz="3200" dirty="0" smtClean="0"/>
              <a:t> persuades us by beginning with a strong opinion, “travelling widens our knowledge” which sounds like a fact. The word “widens” makes it feel like we’re growing. Her rhetorical “Don’t you want to </a:t>
            </a:r>
            <a:r>
              <a:rPr lang="en-US" sz="3200" dirty="0" smtClean="0"/>
              <a:t>know more than your limited perspective?” exaggerates how people who don’t travel are “limited” like having a kind of disability. As well, her list of three “new customs, ideas, different ways of living” makes it seem like endless possibilities when you travel and it’s exciting and unpredictable. </a:t>
            </a:r>
            <a:r>
              <a:rPr lang="en-GB" sz="3200" dirty="0" smtClean="0"/>
              <a:t>  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57489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What it </a:t>
            </a:r>
            <a:r>
              <a:rPr lang="en-GB" sz="3200" dirty="0" smtClean="0"/>
              <a:t>should</a:t>
            </a:r>
            <a:r>
              <a:rPr lang="en-GB" sz="3600" dirty="0" smtClean="0"/>
              <a:t> look like</a:t>
            </a:r>
            <a:r>
              <a:rPr lang="is-IS" sz="3600" dirty="0" smtClean="0"/>
              <a:t>…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793" y="1339577"/>
            <a:ext cx="10707413" cy="4702887"/>
          </a:xfrm>
        </p:spPr>
        <p:txBody>
          <a:bodyPr>
            <a:normAutofit/>
          </a:bodyPr>
          <a:lstStyle/>
          <a:p>
            <a:r>
              <a:rPr lang="en-GB" sz="3200" dirty="0" smtClean="0"/>
              <a:t>Walker </a:t>
            </a:r>
            <a:r>
              <a:rPr lang="en-GB" sz="3200" b="1" dirty="0" smtClean="0"/>
              <a:t>first</a:t>
            </a:r>
            <a:r>
              <a:rPr lang="en-GB" sz="3200" dirty="0" smtClean="0"/>
              <a:t> persuades us by beginning with a strong opinion, “travelling widens our knowledge” which </a:t>
            </a:r>
            <a:r>
              <a:rPr lang="en-GB" sz="3200" dirty="0" smtClean="0">
                <a:solidFill>
                  <a:srgbClr val="FF0000"/>
                </a:solidFill>
              </a:rPr>
              <a:t>sounds like a fact. </a:t>
            </a:r>
            <a:r>
              <a:rPr lang="en-GB" sz="3200" dirty="0" smtClean="0"/>
              <a:t>The word “widens” is </a:t>
            </a:r>
            <a:r>
              <a:rPr lang="en-GB" sz="3200" dirty="0" smtClean="0">
                <a:solidFill>
                  <a:srgbClr val="FF0000"/>
                </a:solidFill>
              </a:rPr>
              <a:t>imagery</a:t>
            </a:r>
            <a:r>
              <a:rPr lang="en-GB" sz="3200" dirty="0" smtClean="0"/>
              <a:t> makes it </a:t>
            </a:r>
            <a:r>
              <a:rPr lang="en-GB" sz="3200" dirty="0" smtClean="0">
                <a:solidFill>
                  <a:srgbClr val="00B050"/>
                </a:solidFill>
              </a:rPr>
              <a:t>feel like we’re growing</a:t>
            </a:r>
            <a:r>
              <a:rPr lang="en-GB" sz="3200" dirty="0" smtClean="0"/>
              <a:t>. Walker’s </a:t>
            </a:r>
            <a:r>
              <a:rPr lang="en-GB" sz="3200" dirty="0" smtClean="0">
                <a:solidFill>
                  <a:srgbClr val="FF0000"/>
                </a:solidFill>
              </a:rPr>
              <a:t>rhetorical</a:t>
            </a:r>
            <a:r>
              <a:rPr lang="en-GB" sz="3200" dirty="0" smtClean="0"/>
              <a:t> “Don’t you want to </a:t>
            </a:r>
            <a:r>
              <a:rPr lang="en-US" sz="3200" dirty="0" smtClean="0"/>
              <a:t>know more than your limited perspective?” is used by Walker to </a:t>
            </a:r>
            <a:r>
              <a:rPr lang="en-US" sz="3200" dirty="0" smtClean="0">
                <a:solidFill>
                  <a:srgbClr val="7030A0"/>
                </a:solidFill>
              </a:rPr>
              <a:t>exaggerate </a:t>
            </a:r>
            <a:r>
              <a:rPr lang="en-US" sz="3200" dirty="0" smtClean="0"/>
              <a:t>how people who don’t travel are “limited” like </a:t>
            </a:r>
            <a:r>
              <a:rPr lang="en-US" sz="3200" dirty="0" smtClean="0">
                <a:solidFill>
                  <a:srgbClr val="00B050"/>
                </a:solidFill>
              </a:rPr>
              <a:t>having a kind of disability. </a:t>
            </a:r>
            <a:r>
              <a:rPr lang="en-US" sz="3200" dirty="0" smtClean="0"/>
              <a:t>As well, her </a:t>
            </a:r>
            <a:r>
              <a:rPr lang="en-US" sz="3200" dirty="0" smtClean="0">
                <a:solidFill>
                  <a:srgbClr val="FF0000"/>
                </a:solidFill>
              </a:rPr>
              <a:t>power of three</a:t>
            </a:r>
            <a:r>
              <a:rPr lang="en-US" sz="3200" dirty="0" smtClean="0"/>
              <a:t> “new customs, ideas, different ways of living” </a:t>
            </a:r>
            <a:r>
              <a:rPr lang="en-US" sz="3200" dirty="0" err="1" smtClean="0">
                <a:solidFill>
                  <a:srgbClr val="7030A0"/>
                </a:solidFill>
              </a:rPr>
              <a:t>emphasises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smtClean="0"/>
              <a:t>that it </a:t>
            </a:r>
            <a:r>
              <a:rPr lang="en-US" sz="3200" dirty="0" smtClean="0">
                <a:solidFill>
                  <a:srgbClr val="00B050"/>
                </a:solidFill>
              </a:rPr>
              <a:t>seems like endless possibilities when you travel and it’s exciting and unpredictable</a:t>
            </a:r>
            <a:r>
              <a:rPr lang="en-US" sz="3200" dirty="0" smtClean="0"/>
              <a:t>. </a:t>
            </a:r>
            <a:r>
              <a:rPr lang="en-GB" sz="3200" dirty="0" smtClean="0"/>
              <a:t>   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51793" y="221002"/>
            <a:ext cx="2427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Techniques 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7871" y="134292"/>
            <a:ext cx="31688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HOW the technique is used</a:t>
            </a:r>
            <a:endParaRPr lang="en-GB" sz="24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30056" y="118527"/>
            <a:ext cx="27116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The effect and outcome it has on the reader.</a:t>
            </a:r>
            <a:endParaRPr lang="en-GB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80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https://www.youtube.com/watch?v=kzoBENjDKM0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576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Example: </a:t>
            </a:r>
            <a:r>
              <a:rPr lang="en-GB" b="1" dirty="0"/>
              <a:t>imagery to paint in image in your mind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83" y="1226536"/>
            <a:ext cx="11319641" cy="4351338"/>
          </a:xfrm>
        </p:spPr>
        <p:txBody>
          <a:bodyPr>
            <a:noAutofit/>
          </a:bodyPr>
          <a:lstStyle/>
          <a:p>
            <a:r>
              <a:rPr lang="en-US" sz="5400" dirty="0" smtClean="0"/>
              <a:t>“have a shot with a guy from Russia” </a:t>
            </a:r>
          </a:p>
          <a:p>
            <a:endParaRPr lang="en-US" sz="5400" dirty="0"/>
          </a:p>
          <a:p>
            <a:r>
              <a:rPr lang="en-US" sz="5400" dirty="0" smtClean="0"/>
              <a:t>What he’s REALLY saying: Seems like travelling gives you new experiences, unique situations, unexpected events…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88866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5083" y="362606"/>
            <a:ext cx="4847896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Technique: </a:t>
            </a:r>
            <a:r>
              <a:rPr lang="en-GB" b="1" dirty="0" smtClean="0"/>
              <a:t>exaggeration/hyperbole</a:t>
            </a:r>
            <a:r>
              <a:rPr lang="en-GB" dirty="0" smtClean="0"/>
              <a:t> or </a:t>
            </a:r>
            <a:r>
              <a:rPr lang="en-GB" b="1" dirty="0" smtClean="0"/>
              <a:t>superlatives</a:t>
            </a:r>
            <a:r>
              <a:rPr lang="en-GB" dirty="0" smtClean="0"/>
              <a:t> (the most - </a:t>
            </a:r>
            <a:r>
              <a:rPr lang="en-GB" dirty="0" err="1" smtClean="0"/>
              <a:t>est</a:t>
            </a:r>
            <a:r>
              <a:rPr lang="en-GB" dirty="0" smtClean="0"/>
              <a:t> words)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Why it’s persuasive: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5083" y="2379279"/>
            <a:ext cx="4847896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Technique: </a:t>
            </a:r>
            <a:r>
              <a:rPr lang="en-GB" b="1" dirty="0" smtClean="0"/>
              <a:t>imagery to paint in image in your mind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Why it’s persuasive: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5083" y="4395953"/>
            <a:ext cx="4847896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Technique: </a:t>
            </a:r>
            <a:r>
              <a:rPr lang="en-GB" b="1" dirty="0" smtClean="0"/>
              <a:t>lists of three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Why it’s persuasive: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362606"/>
            <a:ext cx="493723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Technique: </a:t>
            </a:r>
            <a:r>
              <a:rPr lang="en-GB" b="1" dirty="0" smtClean="0"/>
              <a:t>imperatives </a:t>
            </a:r>
            <a:r>
              <a:rPr lang="en-GB" dirty="0" smtClean="0"/>
              <a:t>(Get yours</a:t>
            </a:r>
            <a:r>
              <a:rPr lang="is-IS" dirty="0" smtClean="0"/>
              <a:t>…, Go and..., Make it happen...) 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Why it’s persuasive: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2379279"/>
            <a:ext cx="493723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Technique: </a:t>
            </a:r>
            <a:r>
              <a:rPr lang="en-GB" b="1" dirty="0" smtClean="0"/>
              <a:t>personal anecdotes </a:t>
            </a:r>
            <a:r>
              <a:rPr lang="en-GB" dirty="0" smtClean="0"/>
              <a:t>Get yours</a:t>
            </a:r>
            <a:r>
              <a:rPr lang="is-IS" dirty="0" smtClean="0"/>
              <a:t>…, Go and..., Make it happen...) 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Why it’s persuasive: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943599" y="4395953"/>
            <a:ext cx="493723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Technique: </a:t>
            </a:r>
            <a:r>
              <a:rPr lang="en-GB" b="1" dirty="0" smtClean="0"/>
              <a:t>direct address </a:t>
            </a:r>
            <a:r>
              <a:rPr lang="en-GB" dirty="0" smtClean="0"/>
              <a:t>(you, we, us, our)</a:t>
            </a:r>
          </a:p>
          <a:p>
            <a:endParaRPr lang="en-GB" b="1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Why it’s persuasive: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0831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54117" y="301624"/>
            <a:ext cx="10407869" cy="3324445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A2. Rianne </a:t>
            </a:r>
            <a:r>
              <a:rPr lang="en-GB" altLang="en-US" dirty="0" smtClean="0"/>
              <a:t>Walker is </a:t>
            </a:r>
            <a:r>
              <a:rPr lang="en-GB" altLang="en-US" dirty="0"/>
              <a:t>trying to persuade us to </a:t>
            </a:r>
            <a:r>
              <a:rPr lang="en-GB" altLang="en-US" dirty="0" smtClean="0"/>
              <a:t>travel more. </a:t>
            </a:r>
            <a:r>
              <a:rPr lang="en-GB" altLang="en-US" dirty="0"/>
              <a:t>How does </a:t>
            </a:r>
            <a:r>
              <a:rPr lang="en-GB" altLang="en-US" dirty="0" smtClean="0"/>
              <a:t>she </a:t>
            </a:r>
            <a:r>
              <a:rPr lang="en-GB" altLang="en-US" dirty="0"/>
              <a:t>try to </a:t>
            </a:r>
            <a:r>
              <a:rPr lang="en-GB" altLang="en-US" dirty="0" smtClean="0"/>
              <a:t>do this</a:t>
            </a:r>
            <a:r>
              <a:rPr lang="en-GB" altLang="en-US" dirty="0"/>
              <a:t>?</a:t>
            </a:r>
          </a:p>
          <a:p>
            <a:pPr eaLnBrk="1" hangingPunct="1"/>
            <a:r>
              <a:rPr lang="en-GB" altLang="en-US" dirty="0"/>
              <a:t>You should comment on:</a:t>
            </a:r>
          </a:p>
          <a:p>
            <a:pPr eaLnBrk="1" hangingPunct="1"/>
            <a:r>
              <a:rPr lang="en-GB" altLang="en-US" dirty="0"/>
              <a:t> </a:t>
            </a:r>
            <a:r>
              <a:rPr lang="en-GB" altLang="en-US" b="1" dirty="0"/>
              <a:t>what</a:t>
            </a:r>
            <a:r>
              <a:rPr lang="en-GB" altLang="en-US" dirty="0"/>
              <a:t> </a:t>
            </a:r>
            <a:r>
              <a:rPr lang="en-GB" altLang="en-US" dirty="0" smtClean="0"/>
              <a:t>she </a:t>
            </a:r>
            <a:r>
              <a:rPr lang="en-GB" altLang="en-US" dirty="0"/>
              <a:t>says to influence readers;</a:t>
            </a:r>
          </a:p>
          <a:p>
            <a:pPr eaLnBrk="1" hangingPunct="1"/>
            <a:r>
              <a:rPr lang="en-GB" altLang="en-US" dirty="0"/>
              <a:t> </a:t>
            </a:r>
            <a:r>
              <a:rPr lang="en-GB" altLang="en-US" dirty="0" smtClean="0"/>
              <a:t>her use </a:t>
            </a:r>
            <a:r>
              <a:rPr lang="en-GB" altLang="en-US" dirty="0"/>
              <a:t>of </a:t>
            </a:r>
            <a:r>
              <a:rPr lang="en-GB" altLang="en-US" b="1" dirty="0"/>
              <a:t>language</a:t>
            </a:r>
            <a:r>
              <a:rPr lang="en-GB" altLang="en-US" dirty="0"/>
              <a:t> and </a:t>
            </a:r>
            <a:r>
              <a:rPr lang="en-GB" altLang="en-US" b="1" dirty="0"/>
              <a:t>tone</a:t>
            </a:r>
            <a:r>
              <a:rPr lang="en-GB" altLang="en-US" dirty="0"/>
              <a:t>;</a:t>
            </a:r>
          </a:p>
          <a:p>
            <a:pPr eaLnBrk="1" hangingPunct="1"/>
            <a:r>
              <a:rPr lang="en-GB" altLang="en-US" dirty="0"/>
              <a:t> the </a:t>
            </a:r>
            <a:r>
              <a:rPr lang="en-GB" altLang="en-US" b="1" dirty="0"/>
              <a:t>way</a:t>
            </a:r>
            <a:r>
              <a:rPr lang="en-GB" altLang="en-US" dirty="0"/>
              <a:t> </a:t>
            </a:r>
            <a:r>
              <a:rPr lang="en-GB" altLang="en-US" dirty="0" smtClean="0"/>
              <a:t>she </a:t>
            </a:r>
            <a:r>
              <a:rPr lang="en-GB" altLang="en-US" dirty="0"/>
              <a:t>presents </a:t>
            </a:r>
            <a:r>
              <a:rPr lang="en-GB" altLang="en-US" dirty="0" smtClean="0"/>
              <a:t>her </a:t>
            </a:r>
            <a:r>
              <a:rPr lang="en-GB" altLang="en-US" dirty="0"/>
              <a:t>argument. [10]</a:t>
            </a:r>
          </a:p>
        </p:txBody>
      </p:sp>
    </p:spTree>
    <p:extLst>
      <p:ext uri="{BB962C8B-B14F-4D97-AF65-F5344CB8AC3E}">
        <p14:creationId xmlns:p14="http://schemas.microsoft.com/office/powerpoint/2010/main" val="79893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83113" cy="1185863"/>
          </a:xfrm>
        </p:spPr>
        <p:txBody>
          <a:bodyPr/>
          <a:lstStyle/>
          <a:p>
            <a:pPr eaLnBrk="1" hangingPunct="1"/>
            <a:r>
              <a:rPr lang="en-GB" altLang="en-US" dirty="0"/>
              <a:t>A2.  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0" y="1169988"/>
            <a:ext cx="4730750" cy="49815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altLang="en-US" dirty="0"/>
              <a:t>Ten marks means 7-8 quotations at the LEAST </a:t>
            </a:r>
          </a:p>
          <a:p>
            <a:pPr eaLnBrk="1" hangingPunct="1"/>
            <a:r>
              <a:rPr lang="en-GB" altLang="en-US" dirty="0"/>
              <a:t>Explain, comment and analyse HOW language is used for effect</a:t>
            </a:r>
          </a:p>
          <a:p>
            <a:pPr eaLnBrk="1" hangingPunct="1"/>
            <a:r>
              <a:rPr lang="en-GB" altLang="en-US" dirty="0"/>
              <a:t>HOW is structure used to achieve effects</a:t>
            </a:r>
          </a:p>
          <a:p>
            <a:pPr eaLnBrk="1" hangingPunct="1"/>
            <a:r>
              <a:rPr lang="en-GB" altLang="en-US" dirty="0"/>
              <a:t>USE SUBJECT TERMINOLOGY </a:t>
            </a:r>
          </a:p>
          <a:p>
            <a:pPr eaLnBrk="1" hangingPunct="1"/>
            <a:r>
              <a:rPr lang="en-GB" altLang="en-US" dirty="0"/>
              <a:t>Top Tip! </a:t>
            </a:r>
          </a:p>
          <a:p>
            <a:pPr eaLnBrk="1" hangingPunct="1"/>
            <a:r>
              <a:rPr lang="en-GB" altLang="en-US" sz="4000" b="1" dirty="0">
                <a:solidFill>
                  <a:srgbClr val="FF0000"/>
                </a:solidFill>
              </a:rPr>
              <a:t>Explain WHY it’s persuasive!</a:t>
            </a:r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/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6713537" y="120497"/>
            <a:ext cx="5234973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dirty="0"/>
              <a:t> </a:t>
            </a:r>
            <a:r>
              <a:rPr lang="en-US" b="1" dirty="0"/>
              <a:t>Traveling increases our knowledge and widens our perspective.</a:t>
            </a:r>
            <a:r>
              <a:rPr lang="en-US" dirty="0"/>
              <a:t> Don’t you want to know more than your limited perspective? To view new customs, </a:t>
            </a:r>
            <a:r>
              <a:rPr lang="en-US" dirty="0" smtClean="0"/>
              <a:t>ideas, different </a:t>
            </a:r>
            <a:r>
              <a:rPr lang="en-US" dirty="0"/>
              <a:t>ways of </a:t>
            </a:r>
            <a:r>
              <a:rPr lang="en-US" dirty="0" smtClean="0"/>
              <a:t>living, </a:t>
            </a:r>
            <a:r>
              <a:rPr lang="en-US" dirty="0"/>
              <a:t>is fantastic for the mind. It gives us a new viewpoint about life and especially our life, it can help us change some of our habits or even create new ones. Delete the old hard-drive of habitual, old ideas! </a:t>
            </a:r>
            <a:endParaRPr lang="en-GB" altLang="en-US" dirty="0"/>
          </a:p>
        </p:txBody>
      </p:sp>
      <p:sp>
        <p:nvSpPr>
          <p:cNvPr id="11270" name="TextBox 7"/>
          <p:cNvSpPr txBox="1">
            <a:spLocks noChangeArrowheads="1"/>
          </p:cNvSpPr>
          <p:nvPr/>
        </p:nvSpPr>
        <p:spPr bwMode="auto">
          <a:xfrm>
            <a:off x="4564063" y="2044100"/>
            <a:ext cx="19669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dirty="0"/>
              <a:t>Personal </a:t>
            </a:r>
            <a:r>
              <a:rPr lang="en-GB" altLang="en-US" sz="1800" dirty="0" smtClean="0"/>
              <a:t>pronouns - “you” </a:t>
            </a:r>
            <a:r>
              <a:rPr lang="en-GB" altLang="en-US" sz="1800" dirty="0"/>
              <a:t>(</a:t>
            </a:r>
            <a:r>
              <a:rPr lang="en-GB" altLang="en-US" sz="1800" dirty="0" smtClean="0"/>
              <a:t>direct address) </a:t>
            </a:r>
            <a:endParaRPr lang="en-GB" altLang="en-US" sz="1800" dirty="0"/>
          </a:p>
        </p:txBody>
      </p:sp>
      <p:sp>
        <p:nvSpPr>
          <p:cNvPr id="11271" name="TextBox 8"/>
          <p:cNvSpPr txBox="1">
            <a:spLocks noChangeArrowheads="1"/>
          </p:cNvSpPr>
          <p:nvPr/>
        </p:nvSpPr>
        <p:spPr bwMode="auto">
          <a:xfrm>
            <a:off x="5171432" y="3733408"/>
            <a:ext cx="1473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dirty="0" smtClean="0"/>
              <a:t>Exaggeration/imagery</a:t>
            </a:r>
            <a:endParaRPr lang="en-GB" altLang="en-US" sz="1800" dirty="0"/>
          </a:p>
        </p:txBody>
      </p:sp>
      <p:sp>
        <p:nvSpPr>
          <p:cNvPr id="11272" name="TextBox 9"/>
          <p:cNvSpPr txBox="1">
            <a:spLocks noChangeArrowheads="1"/>
          </p:cNvSpPr>
          <p:nvPr/>
        </p:nvSpPr>
        <p:spPr bwMode="auto">
          <a:xfrm>
            <a:off x="4564063" y="506413"/>
            <a:ext cx="212883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/>
              <a:t>Opinion (that sounds like a fact)  (declarative) </a:t>
            </a:r>
          </a:p>
        </p:txBody>
      </p:sp>
      <p:sp>
        <p:nvSpPr>
          <p:cNvPr id="11273" name="TextBox 10"/>
          <p:cNvSpPr txBox="1">
            <a:spLocks noChangeArrowheads="1"/>
          </p:cNvSpPr>
          <p:nvPr/>
        </p:nvSpPr>
        <p:spPr bwMode="auto">
          <a:xfrm>
            <a:off x="4751387" y="4751300"/>
            <a:ext cx="1854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/>
              <a:t>Rhetorical question </a:t>
            </a:r>
          </a:p>
        </p:txBody>
      </p:sp>
      <p:sp>
        <p:nvSpPr>
          <p:cNvPr id="11274" name="TextBox 11"/>
          <p:cNvSpPr txBox="1">
            <a:spLocks noChangeArrowheads="1"/>
          </p:cNvSpPr>
          <p:nvPr/>
        </p:nvSpPr>
        <p:spPr bwMode="auto">
          <a:xfrm>
            <a:off x="4095750" y="5768975"/>
            <a:ext cx="2868613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</a:rPr>
              <a:t>Extension: what is another technique not mentioned? WHY is it important?  </a:t>
            </a:r>
          </a:p>
        </p:txBody>
      </p:sp>
      <p:sp>
        <p:nvSpPr>
          <p:cNvPr id="11275" name="TextBox 12"/>
          <p:cNvSpPr txBox="1">
            <a:spLocks noChangeArrowheads="1"/>
          </p:cNvSpPr>
          <p:nvPr/>
        </p:nvSpPr>
        <p:spPr bwMode="auto">
          <a:xfrm>
            <a:off x="8537027" y="6044982"/>
            <a:ext cx="35759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rgbClr val="0070C0"/>
                </a:solidFill>
              </a:rPr>
              <a:t>Extension: how does the author use TONE to sound </a:t>
            </a:r>
            <a:r>
              <a:rPr lang="en-GB" altLang="en-US" sz="1800" dirty="0" smtClean="0">
                <a:solidFill>
                  <a:srgbClr val="0070C0"/>
                </a:solidFill>
              </a:rPr>
              <a:t>more excited? </a:t>
            </a:r>
            <a:endParaRPr lang="en-GB" altLang="en-US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90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386" y="0"/>
            <a:ext cx="10515600" cy="1325563"/>
          </a:xfrm>
        </p:spPr>
        <p:txBody>
          <a:bodyPr/>
          <a:lstStyle/>
          <a:p>
            <a:r>
              <a:rPr lang="en-GB" dirty="0" smtClean="0"/>
              <a:t>What it should look like</a:t>
            </a:r>
            <a:r>
              <a:rPr lang="is-IS" dirty="0" smtClean="0"/>
              <a:t>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376" y="1011620"/>
            <a:ext cx="11168555" cy="4702887"/>
          </a:xfrm>
        </p:spPr>
        <p:txBody>
          <a:bodyPr>
            <a:noAutofit/>
          </a:bodyPr>
          <a:lstStyle/>
          <a:p>
            <a:r>
              <a:rPr lang="en-GB" sz="3600" dirty="0" smtClean="0"/>
              <a:t>Walker </a:t>
            </a:r>
            <a:r>
              <a:rPr lang="en-GB" sz="3600" b="1" dirty="0" smtClean="0"/>
              <a:t>first</a:t>
            </a:r>
            <a:r>
              <a:rPr lang="en-GB" sz="3600" dirty="0" smtClean="0"/>
              <a:t> persuades us by beginning with a </a:t>
            </a:r>
            <a:r>
              <a:rPr lang="en-GB" sz="3600" dirty="0" smtClean="0"/>
              <a:t>rhetorical question, “Don’t </a:t>
            </a:r>
            <a:r>
              <a:rPr lang="en-GB" sz="3600" dirty="0" smtClean="0"/>
              <a:t>you want to </a:t>
            </a:r>
            <a:r>
              <a:rPr lang="en-US" sz="3600" dirty="0" smtClean="0"/>
              <a:t>know more than your limited perspective?” </a:t>
            </a:r>
            <a:r>
              <a:rPr lang="en-US" sz="3600" b="1" dirty="0" smtClean="0"/>
              <a:t>exaggerates</a:t>
            </a:r>
            <a:r>
              <a:rPr lang="en-US" sz="3600" dirty="0" smtClean="0"/>
              <a:t> how people who don’t travel are “limited</a:t>
            </a:r>
            <a:r>
              <a:rPr lang="en-US" sz="3600" dirty="0" smtClean="0"/>
              <a:t>” which reminds the reader that someone who doesn’t travel is like having a kind of disability. </a:t>
            </a:r>
          </a:p>
          <a:p>
            <a:r>
              <a:rPr lang="en-US" sz="3600" dirty="0" smtClean="0"/>
              <a:t>As </a:t>
            </a:r>
            <a:r>
              <a:rPr lang="en-US" sz="3600" dirty="0" smtClean="0"/>
              <a:t>well, her list of three “new customs, ideas, different ways of living” </a:t>
            </a:r>
            <a:r>
              <a:rPr lang="en-US" sz="3600" b="1" dirty="0"/>
              <a:t>emphasises</a:t>
            </a:r>
            <a:r>
              <a:rPr lang="en-US" sz="3600" dirty="0"/>
              <a:t> </a:t>
            </a:r>
            <a:r>
              <a:rPr lang="en-US" sz="3600" dirty="0" smtClean="0"/>
              <a:t>that it </a:t>
            </a:r>
            <a:r>
              <a:rPr lang="en-US" sz="3600" dirty="0" smtClean="0"/>
              <a:t>makes </a:t>
            </a:r>
            <a:r>
              <a:rPr lang="en-US" sz="3600" dirty="0" smtClean="0"/>
              <a:t>it seem like </a:t>
            </a:r>
            <a:r>
              <a:rPr lang="en-US" sz="3600" dirty="0" smtClean="0"/>
              <a:t>travelling gives you lots of different experiences that are endless.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335631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What it </a:t>
            </a:r>
            <a:r>
              <a:rPr lang="en-GB" sz="3200" dirty="0" smtClean="0"/>
              <a:t>should</a:t>
            </a:r>
            <a:r>
              <a:rPr lang="en-GB" sz="3600" dirty="0" smtClean="0"/>
              <a:t> look like</a:t>
            </a:r>
            <a:r>
              <a:rPr lang="is-IS" sz="3600" dirty="0" smtClean="0"/>
              <a:t>…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793" y="1339577"/>
            <a:ext cx="11072648" cy="5029692"/>
          </a:xfrm>
        </p:spPr>
        <p:txBody>
          <a:bodyPr>
            <a:normAutofit/>
          </a:bodyPr>
          <a:lstStyle/>
          <a:p>
            <a:r>
              <a:rPr lang="en-GB" sz="3600" dirty="0" smtClean="0"/>
              <a:t>Walker </a:t>
            </a:r>
            <a:r>
              <a:rPr lang="en-GB" sz="3600" b="1" dirty="0" smtClean="0"/>
              <a:t>first</a:t>
            </a:r>
            <a:r>
              <a:rPr lang="en-GB" sz="3600" dirty="0" smtClean="0"/>
              <a:t> persuades us by beginning with a </a:t>
            </a:r>
            <a:r>
              <a:rPr lang="en-GB" sz="3600" dirty="0" smtClean="0">
                <a:solidFill>
                  <a:srgbClr val="FF0000"/>
                </a:solidFill>
              </a:rPr>
              <a:t>rhetorical</a:t>
            </a:r>
            <a:r>
              <a:rPr lang="en-GB" sz="3600" dirty="0" smtClean="0"/>
              <a:t> </a:t>
            </a:r>
            <a:r>
              <a:rPr lang="en-GB" sz="3600" dirty="0" smtClean="0"/>
              <a:t>“Don’t you want to </a:t>
            </a:r>
            <a:r>
              <a:rPr lang="en-US" sz="3600" dirty="0" smtClean="0"/>
              <a:t>know more than your limited perspective?” is used by Walker to </a:t>
            </a:r>
            <a:r>
              <a:rPr lang="en-US" sz="3600" dirty="0" smtClean="0">
                <a:solidFill>
                  <a:srgbClr val="7030A0"/>
                </a:solidFill>
              </a:rPr>
              <a:t>exaggerate </a:t>
            </a:r>
            <a:r>
              <a:rPr lang="en-US" sz="3600" dirty="0" smtClean="0"/>
              <a:t>how people who don’t travel are “limited” like </a:t>
            </a:r>
            <a:r>
              <a:rPr lang="en-US" sz="3600" dirty="0" smtClean="0">
                <a:solidFill>
                  <a:srgbClr val="00B050"/>
                </a:solidFill>
              </a:rPr>
              <a:t>having a kind of disability</a:t>
            </a:r>
            <a:r>
              <a:rPr lang="en-US" sz="36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smtClean="0"/>
              <a:t>As well, her </a:t>
            </a:r>
            <a:r>
              <a:rPr lang="en-US" sz="3600" dirty="0" smtClean="0">
                <a:solidFill>
                  <a:srgbClr val="FF0000"/>
                </a:solidFill>
              </a:rPr>
              <a:t>list </a:t>
            </a:r>
            <a:r>
              <a:rPr lang="en-US" sz="3600" dirty="0" smtClean="0">
                <a:solidFill>
                  <a:srgbClr val="FF0000"/>
                </a:solidFill>
              </a:rPr>
              <a:t>of three</a:t>
            </a:r>
            <a:r>
              <a:rPr lang="en-US" sz="3600" dirty="0" smtClean="0"/>
              <a:t> “new customs, ideas, different ways of living” </a:t>
            </a:r>
            <a:r>
              <a:rPr lang="en-US" sz="3600" dirty="0" smtClean="0">
                <a:solidFill>
                  <a:srgbClr val="7030A0"/>
                </a:solidFill>
              </a:rPr>
              <a:t>emphasises </a:t>
            </a:r>
            <a:r>
              <a:rPr lang="en-US" sz="3600" dirty="0" smtClean="0"/>
              <a:t>that it </a:t>
            </a:r>
            <a:r>
              <a:rPr lang="en-US" sz="3600" dirty="0"/>
              <a:t>makes it seem like travelling gives you lots of different experiences that are endless.</a:t>
            </a:r>
            <a:endParaRPr lang="en-GB" sz="3600" dirty="0"/>
          </a:p>
          <a:p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51793" y="221002"/>
            <a:ext cx="2427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Techniques 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7871" y="134292"/>
            <a:ext cx="31688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HOW the technique is used</a:t>
            </a:r>
            <a:endParaRPr lang="en-GB" sz="24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30056" y="118527"/>
            <a:ext cx="27116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The effect and outcome it has on the reader.</a:t>
            </a:r>
            <a:endParaRPr lang="en-GB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528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29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795</Words>
  <Application>Microsoft Office PowerPoint</Application>
  <PresentationFormat>Widescreen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How Question - Persuasive Techniques </vt:lpstr>
      <vt:lpstr>PowerPoint Presentation</vt:lpstr>
      <vt:lpstr>Example: imagery to paint in image in your mind </vt:lpstr>
      <vt:lpstr>PowerPoint Presentation</vt:lpstr>
      <vt:lpstr>PowerPoint Presentation</vt:lpstr>
      <vt:lpstr>A2.   </vt:lpstr>
      <vt:lpstr>What it should look like…</vt:lpstr>
      <vt:lpstr>What it should look like…</vt:lpstr>
      <vt:lpstr>PowerPoint Presentation</vt:lpstr>
      <vt:lpstr>What it should look like…</vt:lpstr>
      <vt:lpstr>What it should look like…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Question - Persuasive Techniques </dc:title>
  <dc:creator>Microsoft Office User</dc:creator>
  <cp:lastModifiedBy>Rhett Rempel</cp:lastModifiedBy>
  <cp:revision>8</cp:revision>
  <cp:lastPrinted>2018-02-06T08:43:15Z</cp:lastPrinted>
  <dcterms:created xsi:type="dcterms:W3CDTF">2018-02-02T14:15:13Z</dcterms:created>
  <dcterms:modified xsi:type="dcterms:W3CDTF">2018-02-06T09:29:47Z</dcterms:modified>
</cp:coreProperties>
</file>