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E828-B0B0-4324-BF12-908F451F684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3C08-1EA2-4C5F-9853-B17B3510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7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Feedback the different ideas and record them on the board to help as a planning stage. You could ask students to fill out a 3 column table with their different ideas????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3C08-1EA2-4C5F-9853-B17B3510DC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C95F-B8AA-4298-9491-31C7DE205B76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used as a final homework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3C08-1EA2-4C5F-9853-B17B3510DC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Printable resource </a:t>
            </a:r>
            <a:r>
              <a:rPr lang="en-GB"/>
              <a:t>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3C08-1EA2-4C5F-9853-B17B3510DC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8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4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0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5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2CC7-AE12-47ED-890A-D76FEC8795B5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CEDB-54BC-4CF7-BC76-5E69D838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988"/>
            <a:ext cx="8460432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320680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</a:rPr>
              <a:t>LO: To write an effective persuasive speech using specific linguistic techniques.</a:t>
            </a:r>
            <a:br>
              <a:rPr lang="en-GB" sz="4000" b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ST: I can confidently use form, structure and purpose.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/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75480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en-GB" dirty="0"/>
              <a:t>Starter: Who do you blame?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1386943"/>
            <a:ext cx="4499992" cy="537321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GB" sz="2400" dirty="0"/>
              <a:t>King Duncan was murdered by the hand of Macbeth, but who can truly be blamed?</a:t>
            </a:r>
          </a:p>
          <a:p>
            <a:pPr marL="118872" indent="0" algn="just">
              <a:buNone/>
            </a:pPr>
            <a:endParaRPr lang="en-GB" sz="1600" dirty="0"/>
          </a:p>
          <a:p>
            <a:pPr algn="just"/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Macbeth</a:t>
            </a:r>
            <a:r>
              <a:rPr lang="en-GB" sz="2400" dirty="0"/>
              <a:t> was ambitious and had “dark and deep desires.”</a:t>
            </a:r>
          </a:p>
          <a:p>
            <a:pPr algn="just"/>
            <a:endParaRPr lang="en-GB" sz="1100" dirty="0"/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Lady Macbeth </a:t>
            </a:r>
            <a:r>
              <a:rPr lang="en-GB" sz="2400" dirty="0"/>
              <a:t>manipulated her husband and planned the murder.</a:t>
            </a:r>
          </a:p>
          <a:p>
            <a:pPr algn="just"/>
            <a:endParaRPr lang="en-GB" sz="1100" dirty="0"/>
          </a:p>
          <a:p>
            <a:pPr algn="just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The Witches </a:t>
            </a:r>
            <a:r>
              <a:rPr lang="en-GB" sz="2400" dirty="0"/>
              <a:t>influenced Macbeth and set events in motion.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92080" y="4509121"/>
            <a:ext cx="3672408" cy="1872208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2400" b="1" dirty="0"/>
              <a:t>Who do you blame? Write your thoughts on the Post-It note and stick it to the whiteboard.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b="5783"/>
          <a:stretch/>
        </p:blipFill>
        <p:spPr bwMode="auto">
          <a:xfrm>
            <a:off x="5753681" y="1412776"/>
            <a:ext cx="2386387" cy="29672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24128" y="6034907"/>
            <a:ext cx="2766333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You must say -  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>
                <a:solidFill>
                  <a:prstClr val="white"/>
                </a:solidFill>
              </a:rPr>
              <a:t>DO NOW!</a:t>
            </a:r>
          </a:p>
        </p:txBody>
      </p:sp>
    </p:spTree>
    <p:extLst>
      <p:ext uri="{BB962C8B-B14F-4D97-AF65-F5344CB8AC3E}">
        <p14:creationId xmlns:p14="http://schemas.microsoft.com/office/powerpoint/2010/main" val="385838207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/>
              <a:t>Match the word to the definition.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8388424" cy="367240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_____________ a movement of part of the body, especially a hand or the head, to express an idea or meaning.</a:t>
            </a:r>
          </a:p>
          <a:p>
            <a:r>
              <a:rPr lang="en-GB" sz="2800" b="1" dirty="0"/>
              <a:t>______</a:t>
            </a:r>
            <a:r>
              <a:rPr lang="en-GB" sz="2800" b="1" dirty="0">
                <a:solidFill>
                  <a:schemeClr val="tx1"/>
                </a:solidFill>
              </a:rPr>
              <a:t>_____  cause (someone) to believe firmly in the truth of something.</a:t>
            </a:r>
          </a:p>
          <a:p>
            <a:r>
              <a:rPr lang="en-GB" sz="2800" b="1" dirty="0"/>
              <a:t>_____</a:t>
            </a:r>
            <a:r>
              <a:rPr lang="en-GB" sz="2800" b="1" dirty="0">
                <a:solidFill>
                  <a:schemeClr val="tx1"/>
                </a:solidFill>
              </a:rPr>
              <a:t>_____  good at getting someone to do or believe something through reasoning.</a:t>
            </a:r>
          </a:p>
          <a:p>
            <a:r>
              <a:rPr lang="en-GB" sz="2800" b="1" dirty="0"/>
              <a:t>_______</a:t>
            </a:r>
            <a:r>
              <a:rPr lang="en-GB" sz="2800" b="1" dirty="0">
                <a:solidFill>
                  <a:schemeClr val="tx1"/>
                </a:solidFill>
              </a:rPr>
              <a:t>____  an argument or set of reasons put forward to oppose an idea or theory developed in another argument.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2824" y="5589238"/>
            <a:ext cx="8244408" cy="12395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Counter-argument    Gesture</a:t>
            </a:r>
          </a:p>
          <a:p>
            <a:pPr algn="ctr"/>
            <a:r>
              <a:rPr lang="en-GB" sz="4000" dirty="0">
                <a:solidFill>
                  <a:prstClr val="white"/>
                </a:solidFill>
              </a:rPr>
              <a:t>Convince     Persuasive</a:t>
            </a:r>
          </a:p>
        </p:txBody>
      </p:sp>
    </p:spTree>
    <p:extLst>
      <p:ext uri="{BB962C8B-B14F-4D97-AF65-F5344CB8AC3E}">
        <p14:creationId xmlns:p14="http://schemas.microsoft.com/office/powerpoint/2010/main" val="154884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Answers! Please give yourself a tick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6223" y="1412776"/>
            <a:ext cx="8229600" cy="4525963"/>
          </a:xfrm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00B050"/>
                </a:solidFill>
              </a:rPr>
              <a:t>Gesture</a:t>
            </a:r>
            <a:r>
              <a:rPr lang="en-GB" b="1" dirty="0">
                <a:solidFill>
                  <a:schemeClr val="tx1"/>
                </a:solidFill>
              </a:rPr>
              <a:t> a movement of part of the body, especially a hand or the head, to express an idea or meaning.</a:t>
            </a:r>
          </a:p>
          <a:p>
            <a:r>
              <a:rPr lang="en-GB" b="1" u="sng" dirty="0">
                <a:solidFill>
                  <a:srgbClr val="00B050"/>
                </a:solidFill>
              </a:rPr>
              <a:t>Convince  </a:t>
            </a:r>
            <a:r>
              <a:rPr lang="en-GB" b="1" dirty="0">
                <a:solidFill>
                  <a:schemeClr val="tx1"/>
                </a:solidFill>
              </a:rPr>
              <a:t>cause (someone) to believe firmly in the truth of something.</a:t>
            </a:r>
          </a:p>
          <a:p>
            <a:r>
              <a:rPr lang="en-GB" b="1" u="sng" dirty="0">
                <a:solidFill>
                  <a:srgbClr val="00B050"/>
                </a:solidFill>
              </a:rPr>
              <a:t>Persuasive </a:t>
            </a:r>
            <a:r>
              <a:rPr lang="en-GB" b="1" dirty="0">
                <a:solidFill>
                  <a:schemeClr val="tx1"/>
                </a:solidFill>
              </a:rPr>
              <a:t> good at getting someone to do or believe something through reasoning.</a:t>
            </a:r>
          </a:p>
          <a:p>
            <a:r>
              <a:rPr lang="en-GB" b="1" u="sng" dirty="0">
                <a:solidFill>
                  <a:srgbClr val="00B050"/>
                </a:solidFill>
              </a:rPr>
              <a:t>Counter-argument</a:t>
            </a:r>
            <a:r>
              <a:rPr lang="en-GB" b="1" dirty="0">
                <a:solidFill>
                  <a:schemeClr val="tx1"/>
                </a:solidFill>
              </a:rPr>
              <a:t> an argument or set of reasons put forward to oppose an idea or theory developed in another argument.</a:t>
            </a:r>
          </a:p>
        </p:txBody>
      </p:sp>
    </p:spTree>
    <p:extLst>
      <p:ext uri="{BB962C8B-B14F-4D97-AF65-F5344CB8AC3E}">
        <p14:creationId xmlns:p14="http://schemas.microsoft.com/office/powerpoint/2010/main" val="308102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53" y="0"/>
            <a:ext cx="9144000" cy="12596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Speech</a:t>
            </a:r>
            <a:endParaRPr lang="en-GB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55577" y="1282953"/>
            <a:ext cx="6620254" cy="1944216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b="1" dirty="0"/>
              <a:t>Working in pairs or individually</a:t>
            </a:r>
            <a:r>
              <a:rPr lang="en-GB" sz="2400" dirty="0"/>
              <a:t>. With your partner, write a persuasive speech, in the </a:t>
            </a:r>
            <a:r>
              <a:rPr lang="en-GB" sz="2400" b="1" i="1" dirty="0">
                <a:solidFill>
                  <a:srgbClr val="FF0000"/>
                </a:solidFill>
              </a:rPr>
              <a:t>back of your book or on paper</a:t>
            </a:r>
            <a:r>
              <a:rPr lang="en-GB" sz="2400" dirty="0"/>
              <a:t>, that argues for who you blame for the death of King Duncan. </a:t>
            </a:r>
            <a:r>
              <a:rPr lang="en-GB" sz="2400" b="1" dirty="0"/>
              <a:t>Be ready to deliver your speech at the end of the lesson!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7491" y="3257291"/>
            <a:ext cx="6516813" cy="1944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Include some of the following persuasive devices: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9BBB59">
                    <a:lumMod val="75000"/>
                  </a:srgbClr>
                </a:solidFill>
              </a:rPr>
              <a:t>Emotive language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8064A2">
                    <a:lumMod val="75000"/>
                  </a:srgbClr>
                </a:solidFill>
              </a:rPr>
              <a:t>textual</a:t>
            </a:r>
            <a:r>
              <a:rPr lang="en-GB" sz="2400" dirty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GB" sz="2400" b="1" dirty="0">
                <a:solidFill>
                  <a:srgbClr val="8064A2">
                    <a:lumMod val="75000"/>
                  </a:srgbClr>
                </a:solidFill>
              </a:rPr>
              <a:t>evidence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0070C0"/>
                </a:solidFill>
              </a:rPr>
              <a:t>direct address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7030A0"/>
                </a:solidFill>
              </a:rPr>
              <a:t>rhetorical question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</a:rPr>
              <a:t>rule of three</a:t>
            </a:r>
            <a:r>
              <a:rPr lang="en-GB" sz="2400" dirty="0">
                <a:solidFill>
                  <a:prstClr val="black"/>
                </a:solidFill>
              </a:rPr>
              <a:t>,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</a:rPr>
              <a:t>repetition</a:t>
            </a:r>
            <a:r>
              <a:rPr lang="en-GB" sz="2400" dirty="0">
                <a:solidFill>
                  <a:prstClr val="black"/>
                </a:solidFill>
              </a:rPr>
              <a:t>,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C0504D">
                    <a:lumMod val="75000"/>
                  </a:srgbClr>
                </a:solidFill>
              </a:rPr>
              <a:t>short sentences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b="1" dirty="0">
                <a:solidFill>
                  <a:srgbClr val="7030A0"/>
                </a:solidFill>
              </a:rPr>
              <a:t>counter argument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14111" y="5228121"/>
            <a:ext cx="6516813" cy="42785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prstClr val="black"/>
                </a:solidFill>
              </a:rPr>
              <a:t>Use the correct layout and pay attention to SPaG!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r="22482"/>
          <a:stretch/>
        </p:blipFill>
        <p:spPr bwMode="auto">
          <a:xfrm>
            <a:off x="7403712" y="1282953"/>
            <a:ext cx="1740288" cy="19905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r="25140" b="24375"/>
          <a:stretch/>
        </p:blipFill>
        <p:spPr bwMode="auto">
          <a:xfrm>
            <a:off x="7396103" y="3273493"/>
            <a:ext cx="1740288" cy="168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9778"/>
          <a:stretch/>
        </p:blipFill>
        <p:spPr bwMode="auto">
          <a:xfrm>
            <a:off x="7375830" y="4978296"/>
            <a:ext cx="1760561" cy="18797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8723" y="5658205"/>
            <a:ext cx="6516813" cy="11997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Year 8, I am here today to tell you who was really to blame for the death of king Duncan. Firstly, let me recap events and then I will put my case forward….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05068489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25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Plenary: The Debate</a:t>
            </a:r>
            <a:endParaRPr lang="en-GB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6648136" cy="1633015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/>
              <a:t>I want to hear at least one argument for each character. Listen closely to the pair speaking, as I may ask you to explain the persuasive devices they used or to counter argue their point of view!</a:t>
            </a:r>
          </a:p>
          <a:p>
            <a:pPr marL="0" indent="0" algn="just">
              <a:buNone/>
            </a:pPr>
            <a:endParaRPr lang="en-GB" sz="24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6400" y="2791976"/>
            <a:ext cx="6516813" cy="1944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Include some of the following persuasive devices: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9BBB59">
                    <a:lumMod val="75000"/>
                  </a:srgbClr>
                </a:solidFill>
              </a:rPr>
              <a:t>Emotive language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8064A2">
                    <a:lumMod val="75000"/>
                  </a:srgbClr>
                </a:solidFill>
              </a:rPr>
              <a:t>textual</a:t>
            </a:r>
            <a:r>
              <a:rPr lang="en-GB" sz="2400" dirty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GB" sz="2400" b="1" dirty="0">
                <a:solidFill>
                  <a:srgbClr val="8064A2">
                    <a:lumMod val="75000"/>
                  </a:srgbClr>
                </a:solidFill>
              </a:rPr>
              <a:t>evidence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0070C0"/>
                </a:solidFill>
              </a:rPr>
              <a:t>direct address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7030A0"/>
                </a:solidFill>
              </a:rPr>
              <a:t>rhetorical question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</a:rPr>
              <a:t>rule of three</a:t>
            </a:r>
            <a:r>
              <a:rPr lang="en-GB" sz="2400" dirty="0">
                <a:solidFill>
                  <a:prstClr val="black"/>
                </a:solidFill>
              </a:rPr>
              <a:t>,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</a:rPr>
              <a:t>repetition</a:t>
            </a:r>
            <a:r>
              <a:rPr lang="en-GB" sz="2400" dirty="0">
                <a:solidFill>
                  <a:prstClr val="black"/>
                </a:solidFill>
              </a:rPr>
              <a:t>,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C0504D">
                    <a:lumMod val="75000"/>
                  </a:srgbClr>
                </a:solidFill>
              </a:rPr>
              <a:t>short sentences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b="1" dirty="0">
                <a:solidFill>
                  <a:srgbClr val="7030A0"/>
                </a:solidFill>
              </a:rPr>
              <a:t>counter argument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r="22482"/>
          <a:stretch/>
        </p:blipFill>
        <p:spPr bwMode="auto">
          <a:xfrm>
            <a:off x="7403712" y="1124744"/>
            <a:ext cx="1740288" cy="19905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r="25140" b="24375"/>
          <a:stretch/>
        </p:blipFill>
        <p:spPr bwMode="auto">
          <a:xfrm>
            <a:off x="7403712" y="3115284"/>
            <a:ext cx="1740288" cy="168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9778"/>
          <a:stretch/>
        </p:blipFill>
        <p:spPr bwMode="auto">
          <a:xfrm>
            <a:off x="7403712" y="4796844"/>
            <a:ext cx="1760561" cy="2061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783725" y="4801418"/>
            <a:ext cx="6660829" cy="205658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prstClr val="black"/>
                </a:solidFill>
              </a:rPr>
              <a:t>Class Vote: 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n-GB" sz="2200" b="1" dirty="0">
                <a:solidFill>
                  <a:prstClr val="black"/>
                </a:solidFill>
              </a:rPr>
              <a:t>Which pair had the most persuasive argument?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n-GB" sz="2200" b="1" dirty="0">
                <a:solidFill>
                  <a:prstClr val="black"/>
                </a:solidFill>
              </a:rPr>
              <a:t>Who is to blame for the death of King Duncan?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74218707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2583" r="2720" b="47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678404" y="1556792"/>
            <a:ext cx="3465596" cy="4113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prstClr val="black"/>
                </a:solidFill>
              </a:rPr>
              <a:t>Extension task: Write a cloze passage for the final act. This will demonstrate your knowledge of the chronological order of events.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Extension task</a:t>
            </a:r>
          </a:p>
        </p:txBody>
      </p:sp>
    </p:spTree>
    <p:extLst>
      <p:ext uri="{BB962C8B-B14F-4D97-AF65-F5344CB8AC3E}">
        <p14:creationId xmlns:p14="http://schemas.microsoft.com/office/powerpoint/2010/main" val="223567312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9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0" y="0"/>
            <a:ext cx="45060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379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0" y="3429000"/>
            <a:ext cx="45060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1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583</Words>
  <Application>Microsoft Office PowerPoint</Application>
  <PresentationFormat>On-screen Show (4:3)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Starter: Who do you blame?</vt:lpstr>
      <vt:lpstr>Match the word to the definition.</vt:lpstr>
      <vt:lpstr>Answers! Please give yourself a tick </vt:lpstr>
      <vt:lpstr>Persuasive Speech</vt:lpstr>
      <vt:lpstr>Plenary: The Debate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S Ryan</cp:lastModifiedBy>
  <cp:revision>3</cp:revision>
  <dcterms:created xsi:type="dcterms:W3CDTF">2020-06-12T12:20:49Z</dcterms:created>
  <dcterms:modified xsi:type="dcterms:W3CDTF">2020-11-19T16:38:05Z</dcterms:modified>
</cp:coreProperties>
</file>