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1" r:id="rId4"/>
    <p:sldId id="262" r:id="rId5"/>
    <p:sldId id="259" r:id="rId6"/>
    <p:sldId id="260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E052D-360C-48CD-9F18-137C07E3D614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51134-5A8B-489C-B754-BCA63442A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210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CC95F-B8AA-4298-9491-31C7DE205B76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165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is an MRI task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FC432-B997-46A0-9B52-4E1B9C8227FB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654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Printable resource </a:t>
            </a:r>
            <a:r>
              <a:rPr lang="en-GB"/>
              <a:t>for students.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51134-5A8B-489C-B754-BCA63442A1D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67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8531-A231-494E-A980-6A6C362BE486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76BF-7B70-4F9C-89DC-6AFEE3373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204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8531-A231-494E-A980-6A6C362BE486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76BF-7B70-4F9C-89DC-6AFEE3373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00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8531-A231-494E-A980-6A6C362BE486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76BF-7B70-4F9C-89DC-6AFEE3373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48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8531-A231-494E-A980-6A6C362BE486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76BF-7B70-4F9C-89DC-6AFEE3373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43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8531-A231-494E-A980-6A6C362BE486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76BF-7B70-4F9C-89DC-6AFEE3373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964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8531-A231-494E-A980-6A6C362BE486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76BF-7B70-4F9C-89DC-6AFEE3373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51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8531-A231-494E-A980-6A6C362BE486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76BF-7B70-4F9C-89DC-6AFEE3373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358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8531-A231-494E-A980-6A6C362BE486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76BF-7B70-4F9C-89DC-6AFEE3373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100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8531-A231-494E-A980-6A6C362BE486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76BF-7B70-4F9C-89DC-6AFEE3373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87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8531-A231-494E-A980-6A6C362BE486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76BF-7B70-4F9C-89DC-6AFEE3373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1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8531-A231-494E-A980-6A6C362BE486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76BF-7B70-4F9C-89DC-6AFEE3373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51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68531-A231-494E-A980-6A6C362BE486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A76BF-7B70-4F9C-89DC-6AFEE3373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09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-5988"/>
            <a:ext cx="8460432" cy="686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07904" y="3284984"/>
            <a:ext cx="5320680" cy="3312368"/>
          </a:xfr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GB" sz="4000" b="1" dirty="0">
                <a:solidFill>
                  <a:schemeClr val="tx1"/>
                </a:solidFill>
              </a:rPr>
              <a:t>LO: To understand Macbeth’s despair.</a:t>
            </a:r>
            <a:br>
              <a:rPr lang="en-GB" sz="4000" b="1" dirty="0">
                <a:solidFill>
                  <a:schemeClr val="tx1"/>
                </a:solidFill>
              </a:rPr>
            </a:br>
            <a:r>
              <a:rPr lang="en-GB" sz="4000" b="1" dirty="0">
                <a:solidFill>
                  <a:schemeClr val="tx1"/>
                </a:solidFill>
              </a:rPr>
              <a:t>ST: I can examine the use of language to create meaning.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3568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dirty="0"/>
              <a:t>Learning content</a:t>
            </a:r>
          </a:p>
        </p:txBody>
      </p:sp>
    </p:spTree>
    <p:extLst>
      <p:ext uri="{BB962C8B-B14F-4D97-AF65-F5344CB8AC3E}">
        <p14:creationId xmlns:p14="http://schemas.microsoft.com/office/powerpoint/2010/main" val="34924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30309"/>
            <a:ext cx="8229600" cy="11430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pPr algn="l"/>
            <a:r>
              <a:rPr lang="en-GB" dirty="0"/>
              <a:t>Macbeth’s Despair 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958732" y="1578120"/>
            <a:ext cx="8234647" cy="2786984"/>
          </a:xfrm>
          <a:prstGeom prst="wedgeRoundRect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38561" y="1651600"/>
            <a:ext cx="764404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600" dirty="0">
                <a:solidFill>
                  <a:prstClr val="black"/>
                </a:solidFill>
              </a:rPr>
              <a:t>“It is a miserable state of mind, to have few things to desire, and many things to fear; and yet that commonly is the case of kings; who, being at the highest, want matter of desire, which makes their minds more languishing; and have many representations of perils and shadows, which makes their minds the less clear.”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43808" y="4797108"/>
            <a:ext cx="6038794" cy="1200329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prstClr val="black"/>
                </a:solidFill>
              </a:rPr>
              <a:t>What does Bacon mean by this? How can we link it to Macbeth’s state of mind at the end of the play?</a:t>
            </a:r>
          </a:p>
        </p:txBody>
      </p:sp>
      <p:sp>
        <p:nvSpPr>
          <p:cNvPr id="3" name="Oval 2"/>
          <p:cNvSpPr/>
          <p:nvPr/>
        </p:nvSpPr>
        <p:spPr>
          <a:xfrm>
            <a:off x="5391947" y="0"/>
            <a:ext cx="3806546" cy="160361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prstClr val="black"/>
                </a:solidFill>
              </a:rPr>
              <a:t>Bacon was an English philosopher and statesman, and a pioneer of modern scientific thought.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99" t="12844" r="23026" b="22477"/>
          <a:stretch/>
        </p:blipFill>
        <p:spPr bwMode="auto">
          <a:xfrm>
            <a:off x="395536" y="4134244"/>
            <a:ext cx="2208846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0"/>
            <a:ext cx="683568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dirty="0">
                <a:solidFill>
                  <a:prstClr val="white"/>
                </a:solidFill>
              </a:rPr>
              <a:t>DO NOW!</a:t>
            </a:r>
          </a:p>
        </p:txBody>
      </p:sp>
    </p:spTree>
    <p:extLst>
      <p:ext uri="{BB962C8B-B14F-4D97-AF65-F5344CB8AC3E}">
        <p14:creationId xmlns:p14="http://schemas.microsoft.com/office/powerpoint/2010/main" val="190694378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1" y="0"/>
            <a:ext cx="917575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9" y="0"/>
            <a:ext cx="8229600" cy="1143000"/>
          </a:xfrm>
        </p:spPr>
        <p:txBody>
          <a:bodyPr/>
          <a:lstStyle/>
          <a:p>
            <a:r>
              <a:rPr lang="en-GB" dirty="0"/>
              <a:t>Match the word to the definition.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656" y="1196752"/>
            <a:ext cx="8388424" cy="3672408"/>
          </a:xfrm>
        </p:spPr>
        <p:txBody>
          <a:bodyPr>
            <a:noAutofit/>
          </a:bodyPr>
          <a:lstStyle/>
          <a:p>
            <a:r>
              <a:rPr lang="en-GB" sz="3000" b="1" dirty="0">
                <a:solidFill>
                  <a:schemeClr val="tx1"/>
                </a:solidFill>
              </a:rPr>
              <a:t>_____________ </a:t>
            </a:r>
            <a:r>
              <a:rPr lang="en-GB" sz="3000" b="1" dirty="0"/>
              <a:t>an act of speaking one's thoughts aloud when by oneself or regardless of any hearers, especially by a character in a play.</a:t>
            </a:r>
            <a:endParaRPr lang="en-GB" sz="3000" b="1" dirty="0">
              <a:solidFill>
                <a:schemeClr val="tx1"/>
              </a:solidFill>
            </a:endParaRPr>
          </a:p>
          <a:p>
            <a:r>
              <a:rPr lang="en-GB" sz="3000" b="1" dirty="0"/>
              <a:t>______</a:t>
            </a:r>
            <a:r>
              <a:rPr lang="en-GB" sz="3000" b="1" dirty="0">
                <a:solidFill>
                  <a:schemeClr val="tx1"/>
                </a:solidFill>
              </a:rPr>
              <a:t>_____  </a:t>
            </a:r>
            <a:r>
              <a:rPr lang="en-GB" sz="3000" b="1" dirty="0"/>
              <a:t>of little importance; trivial.</a:t>
            </a:r>
            <a:endParaRPr lang="en-GB" sz="3000" b="1" dirty="0">
              <a:solidFill>
                <a:schemeClr val="tx1"/>
              </a:solidFill>
            </a:endParaRPr>
          </a:p>
          <a:p>
            <a:r>
              <a:rPr lang="en-GB" sz="3000" b="1" dirty="0"/>
              <a:t>_____</a:t>
            </a:r>
            <a:r>
              <a:rPr lang="en-GB" sz="3000" b="1" dirty="0">
                <a:solidFill>
                  <a:schemeClr val="tx1"/>
                </a:solidFill>
              </a:rPr>
              <a:t>_____  </a:t>
            </a:r>
            <a:r>
              <a:rPr lang="en-GB" sz="3000" b="1" dirty="0"/>
              <a:t>lose or lack vitality; grow weak.</a:t>
            </a:r>
            <a:endParaRPr lang="en-GB" sz="3000" b="1" dirty="0">
              <a:solidFill>
                <a:schemeClr val="tx1"/>
              </a:solidFill>
            </a:endParaRPr>
          </a:p>
          <a:p>
            <a:r>
              <a:rPr lang="en-GB" sz="3000" b="1" dirty="0">
                <a:solidFill>
                  <a:schemeClr val="tx1"/>
                </a:solidFill>
              </a:rPr>
              <a:t>____________  </a:t>
            </a:r>
            <a:r>
              <a:rPr lang="en-GB" sz="3000" b="1" dirty="0"/>
              <a:t>feel or show sorrow for the death of (someone).</a:t>
            </a:r>
            <a:endParaRPr lang="en-GB" sz="30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>
                <a:solidFill>
                  <a:prstClr val="white"/>
                </a:solidFill>
              </a:rPr>
              <a:t>Unlocking vocabulary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99592" y="5229200"/>
            <a:ext cx="8244408" cy="151216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prstClr val="white"/>
                </a:solidFill>
              </a:rPr>
              <a:t>Mourn     Soliloquy</a:t>
            </a:r>
          </a:p>
          <a:p>
            <a:pPr algn="ctr"/>
            <a:r>
              <a:rPr lang="en-GB" sz="4400" dirty="0">
                <a:solidFill>
                  <a:prstClr val="white"/>
                </a:solidFill>
              </a:rPr>
              <a:t>Petty     Languish</a:t>
            </a:r>
          </a:p>
        </p:txBody>
      </p:sp>
    </p:spTree>
    <p:extLst>
      <p:ext uri="{BB962C8B-B14F-4D97-AF65-F5344CB8AC3E}">
        <p14:creationId xmlns:p14="http://schemas.microsoft.com/office/powerpoint/2010/main" val="4147103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6350"/>
            <a:ext cx="9182100" cy="687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7152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Answers! Please give yourself a tick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>
                <a:solidFill>
                  <a:prstClr val="white"/>
                </a:solidFill>
              </a:rPr>
              <a:t>Unlocking vocabulary</a:t>
            </a:r>
          </a:p>
        </p:txBody>
      </p:sp>
      <p:pic>
        <p:nvPicPr>
          <p:cNvPr id="1026" name="Picture 2" descr="C:\Users\Deb\AppData\Local\Microsoft\Windows\Temporary Internet Files\Content.IE5\P66F28V0\Kliponious-green-tick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0688"/>
            <a:ext cx="1152128" cy="100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23853" y="1484784"/>
            <a:ext cx="8229600" cy="4525963"/>
          </a:xfrm>
        </p:spPr>
        <p:txBody>
          <a:bodyPr>
            <a:noAutofit/>
          </a:bodyPr>
          <a:lstStyle/>
          <a:p>
            <a:r>
              <a:rPr lang="en-GB" sz="3600" b="1" u="sng" dirty="0">
                <a:solidFill>
                  <a:srgbClr val="00B050"/>
                </a:solidFill>
              </a:rPr>
              <a:t>Soliloquy</a:t>
            </a:r>
            <a:r>
              <a:rPr lang="en-GB" sz="3600" b="1" dirty="0">
                <a:solidFill>
                  <a:schemeClr val="tx1"/>
                </a:solidFill>
              </a:rPr>
              <a:t> </a:t>
            </a:r>
            <a:r>
              <a:rPr lang="en-GB" sz="3600" b="1" dirty="0"/>
              <a:t>an act of speaking one's thoughts aloud when by oneself or regardless of any hearers, especially by a character in a play.</a:t>
            </a:r>
            <a:endParaRPr lang="en-GB" sz="3600" b="1" dirty="0">
              <a:solidFill>
                <a:schemeClr val="tx1"/>
              </a:solidFill>
            </a:endParaRPr>
          </a:p>
          <a:p>
            <a:r>
              <a:rPr lang="en-GB" sz="3600" b="1" u="sng" dirty="0">
                <a:solidFill>
                  <a:srgbClr val="00B050"/>
                </a:solidFill>
              </a:rPr>
              <a:t>Petty </a:t>
            </a:r>
            <a:r>
              <a:rPr lang="en-GB" sz="3600" b="1" dirty="0">
                <a:solidFill>
                  <a:schemeClr val="tx1"/>
                </a:solidFill>
              </a:rPr>
              <a:t> </a:t>
            </a:r>
            <a:r>
              <a:rPr lang="en-GB" sz="3600" b="1" dirty="0"/>
              <a:t>of little importance; trivial.</a:t>
            </a:r>
            <a:endParaRPr lang="en-GB" sz="3600" b="1" dirty="0">
              <a:solidFill>
                <a:schemeClr val="tx1"/>
              </a:solidFill>
            </a:endParaRPr>
          </a:p>
          <a:p>
            <a:r>
              <a:rPr lang="en-GB" sz="3600" b="1" u="sng" dirty="0">
                <a:solidFill>
                  <a:srgbClr val="00B050"/>
                </a:solidFill>
              </a:rPr>
              <a:t>Languish </a:t>
            </a:r>
            <a:r>
              <a:rPr lang="en-GB" sz="3600" b="1" dirty="0">
                <a:solidFill>
                  <a:schemeClr val="tx1"/>
                </a:solidFill>
              </a:rPr>
              <a:t> </a:t>
            </a:r>
            <a:r>
              <a:rPr lang="en-GB" sz="3600" b="1" dirty="0"/>
              <a:t>lose or lack vitality; grow weak.</a:t>
            </a:r>
            <a:endParaRPr lang="en-GB" sz="3600" b="1" dirty="0">
              <a:solidFill>
                <a:schemeClr val="tx1"/>
              </a:solidFill>
            </a:endParaRPr>
          </a:p>
          <a:p>
            <a:r>
              <a:rPr lang="en-GB" sz="3600" b="1" u="sng" dirty="0">
                <a:solidFill>
                  <a:srgbClr val="00B050"/>
                </a:solidFill>
              </a:rPr>
              <a:t>Mourn</a:t>
            </a:r>
            <a:r>
              <a:rPr lang="en-GB" sz="3600" b="1" dirty="0">
                <a:solidFill>
                  <a:schemeClr val="tx1"/>
                </a:solidFill>
              </a:rPr>
              <a:t>  </a:t>
            </a:r>
            <a:r>
              <a:rPr lang="en-GB" sz="3600" b="1" dirty="0"/>
              <a:t>feel or show sorrow for the death of (someone).</a:t>
            </a:r>
            <a:endParaRPr lang="en-GB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731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08508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r>
              <a:rPr lang="en-GB" dirty="0"/>
              <a:t>Context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673" y="1548931"/>
            <a:ext cx="4536504" cy="1869833"/>
          </a:xfrm>
        </p:spPr>
        <p:txBody>
          <a:bodyPr>
            <a:normAutofit/>
          </a:bodyPr>
          <a:lstStyle/>
          <a:p>
            <a:pPr marL="118872" indent="0" algn="just">
              <a:buNone/>
            </a:pPr>
            <a:r>
              <a:rPr lang="en-GB" sz="2800" dirty="0"/>
              <a:t>Annotate the extract with at least 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five ideas </a:t>
            </a:r>
            <a:r>
              <a:rPr lang="en-GB" sz="2800" dirty="0"/>
              <a:t>about the character at this point.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76416" y="3429000"/>
            <a:ext cx="4227632" cy="1368152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txBody>
          <a:bodyPr vert="horz" lIns="54864" tIns="91440" rtlCol="0"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 algn="just">
              <a:buClr>
                <a:srgbClr val="4F81BD"/>
              </a:buClr>
              <a:buFont typeface="Wingdings 2"/>
              <a:buNone/>
            </a:pPr>
            <a:r>
              <a:rPr lang="en-GB" sz="2800" dirty="0">
                <a:solidFill>
                  <a:prstClr val="black"/>
                </a:solidFill>
              </a:rPr>
              <a:t>Consider this soliloquy in relation to Bacon’s ideas about ruling.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08228" y="5343547"/>
            <a:ext cx="4536504" cy="1293488"/>
          </a:xfrm>
          <a:prstGeom prst="rect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 algn="just">
              <a:buClr>
                <a:srgbClr val="4F81BD"/>
              </a:buClr>
              <a:buFont typeface="Wingdings 2"/>
              <a:buNone/>
            </a:pPr>
            <a:r>
              <a:rPr lang="en-GB" sz="2400" dirty="0">
                <a:solidFill>
                  <a:prstClr val="black"/>
                </a:solidFill>
              </a:rPr>
              <a:t>Consider why Shakespeare chose the imagery and how it links to other parts of the play.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0" t="12982" r="5392" b="20152"/>
          <a:stretch/>
        </p:blipFill>
        <p:spPr bwMode="auto">
          <a:xfrm>
            <a:off x="5220072" y="2459750"/>
            <a:ext cx="3845636" cy="287460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>
                <a:solidFill>
                  <a:prstClr val="white"/>
                </a:solidFill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3849972945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332656"/>
            <a:ext cx="5814392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GB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Context Question: Act 5, Scene 5</a:t>
            </a:r>
            <a:endParaRPr lang="en-GB" sz="1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GB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What do we learn about Macbeth in this extract?</a:t>
            </a:r>
            <a:endParaRPr lang="en-GB" sz="1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GB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GB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56285">
              <a:lnSpc>
                <a:spcPct val="115000"/>
              </a:lnSpc>
            </a:pPr>
            <a:r>
              <a:rPr lang="en-GB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MACBETH</a:t>
            </a:r>
            <a:r>
              <a:rPr lang="en-GB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56285">
              <a:lnSpc>
                <a:spcPct val="115000"/>
              </a:lnSpc>
            </a:pPr>
            <a:r>
              <a:rPr lang="en-GB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56285">
              <a:lnSpc>
                <a:spcPct val="115000"/>
              </a:lnSpc>
            </a:pPr>
            <a:r>
              <a:rPr lang="en-GB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She should have died hereafter;</a:t>
            </a:r>
            <a:br>
              <a:rPr lang="en-GB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There would have been a time for such a word.</a:t>
            </a:r>
            <a:br>
              <a:rPr lang="en-GB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To-morrow, and to-morrow, and to-morrow,</a:t>
            </a:r>
            <a:br>
              <a:rPr lang="en-GB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Creeps in this petty pace from day to day</a:t>
            </a:r>
            <a:br>
              <a:rPr lang="en-GB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 the last syllable of recorded time,</a:t>
            </a:r>
            <a:br>
              <a:rPr lang="en-GB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And all our yesterdays have lighted fools</a:t>
            </a:r>
            <a:br>
              <a:rPr lang="en-GB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 way to dusty death. Out, out, brief candle!</a:t>
            </a:r>
            <a:br>
              <a:rPr lang="en-GB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Life's but a walking shadow, a poor player</a:t>
            </a:r>
            <a:br>
              <a:rPr lang="en-GB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That struts and frets his hour upon the stage</a:t>
            </a:r>
            <a:br>
              <a:rPr lang="en-GB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And then is heard no more: it is a tale</a:t>
            </a:r>
            <a:br>
              <a:rPr lang="en-GB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Told by an idiot, full of sound and fury,</a:t>
            </a:r>
            <a:endParaRPr lang="en-GB" sz="1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56285">
              <a:lnSpc>
                <a:spcPct val="115000"/>
              </a:lnSpc>
            </a:pPr>
            <a:r>
              <a:rPr lang="en-GB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Signifying nothing.</a:t>
            </a:r>
            <a:endParaRPr lang="en-GB" sz="1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>
                <a:solidFill>
                  <a:prstClr val="white"/>
                </a:solidFill>
              </a:rPr>
              <a:t>Mastery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49219" y="2372751"/>
            <a:ext cx="1604062" cy="103475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prstClr val="black"/>
                </a:solidFill>
              </a:rPr>
              <a:t>Why use repetition here? What does it do</a:t>
            </a:r>
            <a:r>
              <a:rPr lang="en-GB" dirty="0">
                <a:solidFill>
                  <a:prstClr val="black"/>
                </a:solidFill>
              </a:rPr>
              <a:t>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475656" y="3405035"/>
            <a:ext cx="8640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39752" y="4149080"/>
            <a:ext cx="338437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6516216" y="3645024"/>
            <a:ext cx="2304256" cy="7200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What is Macbeth pondering here?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724128" y="4005064"/>
            <a:ext cx="792088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304193" y="5085184"/>
            <a:ext cx="392399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251520" y="4365104"/>
            <a:ext cx="1656184" cy="8640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What does Macbeth mean here?</a:t>
            </a:r>
          </a:p>
        </p:txBody>
      </p:sp>
      <p:cxnSp>
        <p:nvCxnSpPr>
          <p:cNvPr id="16" name="Straight Arrow Connector 15"/>
          <p:cNvCxnSpPr>
            <a:stCxn id="14" idx="3"/>
          </p:cNvCxnSpPr>
          <p:nvPr/>
        </p:nvCxnSpPr>
        <p:spPr>
          <a:xfrm>
            <a:off x="1907704" y="4797152"/>
            <a:ext cx="396489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419872" y="2852936"/>
            <a:ext cx="187220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6516216" y="1532713"/>
            <a:ext cx="2160240" cy="13202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Why is this a reference to time? Is it because he has no time to mourn?</a:t>
            </a:r>
          </a:p>
        </p:txBody>
      </p:sp>
      <p:cxnSp>
        <p:nvCxnSpPr>
          <p:cNvPr id="21" name="Straight Arrow Connector 20"/>
          <p:cNvCxnSpPr>
            <a:stCxn id="19" idx="1"/>
          </p:cNvCxnSpPr>
          <p:nvPr/>
        </p:nvCxnSpPr>
        <p:spPr>
          <a:xfrm flipH="1">
            <a:off x="5292080" y="2192825"/>
            <a:ext cx="1224136" cy="516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6804248" y="5445224"/>
            <a:ext cx="2088232" cy="9361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What does this punctuation signify?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4860032" y="5661248"/>
            <a:ext cx="1800200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251520" y="5805264"/>
            <a:ext cx="1728192" cy="7920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What is his thoughts on life?</a:t>
            </a:r>
          </a:p>
        </p:txBody>
      </p:sp>
      <p:cxnSp>
        <p:nvCxnSpPr>
          <p:cNvPr id="28" name="Straight Arrow Connector 27"/>
          <p:cNvCxnSpPr>
            <a:stCxn id="26" idx="3"/>
          </p:cNvCxnSpPr>
          <p:nvPr/>
        </p:nvCxnSpPr>
        <p:spPr>
          <a:xfrm flipV="1">
            <a:off x="1979712" y="6189268"/>
            <a:ext cx="324481" cy="12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149219" y="332656"/>
            <a:ext cx="1604062" cy="14401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Are there any references to other parts in the play?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971600" y="1412776"/>
            <a:ext cx="6912768" cy="478853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prstClr val="black"/>
                </a:solidFill>
              </a:rPr>
              <a:t>Using your annotations answer the question: What do we learn about Macbeth in this extract?</a:t>
            </a:r>
          </a:p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22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388424" cy="1143000"/>
          </a:xfrm>
        </p:spPr>
        <p:txBody>
          <a:bodyPr>
            <a:noAutofit/>
          </a:bodyPr>
          <a:lstStyle/>
          <a:p>
            <a:r>
              <a:rPr lang="en-GB" sz="3800" dirty="0"/>
              <a:t>Answer as fully as you can – remember to use the </a:t>
            </a:r>
            <a:r>
              <a:rPr lang="en-GB" sz="3800" b="1" dirty="0">
                <a:solidFill>
                  <a:srgbClr val="FF0000"/>
                </a:solidFill>
              </a:rPr>
              <a:t>P</a:t>
            </a:r>
            <a:r>
              <a:rPr lang="en-GB" sz="3800" b="1" dirty="0">
                <a:solidFill>
                  <a:schemeClr val="tx2"/>
                </a:solidFill>
              </a:rPr>
              <a:t>E</a:t>
            </a:r>
            <a:r>
              <a:rPr lang="en-GB" sz="3800" b="1" dirty="0">
                <a:solidFill>
                  <a:srgbClr val="00B050"/>
                </a:solidFill>
              </a:rPr>
              <a:t>A</a:t>
            </a:r>
            <a:r>
              <a:rPr lang="en-GB" sz="3800" dirty="0"/>
              <a:t> structure in your writing.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600201"/>
            <a:ext cx="7283152" cy="1972815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prstClr val="black"/>
                </a:solidFill>
              </a:rPr>
              <a:t>What do we learn about Macbeth in this extract?</a:t>
            </a:r>
          </a:p>
          <a:p>
            <a:pPr marL="0" indent="0">
              <a:buNone/>
            </a:pPr>
            <a:r>
              <a:rPr lang="en-GB" dirty="0">
                <a:solidFill>
                  <a:prstClr val="black"/>
                </a:solidFill>
              </a:rPr>
              <a:t> 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35088" y="2886403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In the extract we learn that Macbeth is feeling  … </a:t>
            </a:r>
            <a:r>
              <a:rPr lang="en-GB" sz="2800" b="1" dirty="0">
                <a:solidFill>
                  <a:srgbClr val="1F497D"/>
                </a:solidFill>
              </a:rPr>
              <a:t>For example he says “ ….” </a:t>
            </a:r>
            <a:r>
              <a:rPr lang="en-GB" sz="2800" b="1" dirty="0">
                <a:solidFill>
                  <a:srgbClr val="00B050"/>
                </a:solidFill>
              </a:rPr>
              <a:t>This shows he is … It makes the audience think …  </a:t>
            </a:r>
            <a:r>
              <a:rPr lang="en-GB" sz="2800" b="1" dirty="0">
                <a:solidFill>
                  <a:srgbClr val="FF0000"/>
                </a:solidFill>
              </a:rPr>
              <a:t>Another way that Macbeth is shown to be… </a:t>
            </a:r>
            <a:r>
              <a:rPr lang="en-GB" sz="2800" b="1" dirty="0">
                <a:solidFill>
                  <a:srgbClr val="1F497D"/>
                </a:solidFill>
              </a:rPr>
              <a:t>It s clear when he says “ ….”</a:t>
            </a:r>
            <a:r>
              <a:rPr lang="en-GB" sz="2800" b="1" dirty="0">
                <a:solidFill>
                  <a:prstClr val="black"/>
                </a:solidFill>
              </a:rPr>
              <a:t> </a:t>
            </a:r>
            <a:r>
              <a:rPr lang="en-GB" sz="2800" b="1" dirty="0">
                <a:solidFill>
                  <a:srgbClr val="00B050"/>
                </a:solidFill>
              </a:rPr>
              <a:t>This tells us he is … It also shows he is …. An audience would think/feel/believe….. In Jacobean times it would have been …Shakespeare does this to show …. </a:t>
            </a:r>
            <a:r>
              <a:rPr lang="en-GB" sz="2800" b="1" dirty="0">
                <a:solidFill>
                  <a:srgbClr val="FF0000"/>
                </a:solidFill>
              </a:rPr>
              <a:t>The reference to time suggests … </a:t>
            </a:r>
            <a:r>
              <a:rPr lang="en-GB" sz="2800" b="1" dirty="0">
                <a:solidFill>
                  <a:srgbClr val="00B050"/>
                </a:solidFill>
              </a:rPr>
              <a:t>Shakespeare’s clever use of repetition/punctuation </a:t>
            </a:r>
            <a:r>
              <a:rPr lang="en-GB" sz="2800" b="1" dirty="0">
                <a:solidFill>
                  <a:schemeClr val="tx2"/>
                </a:solidFill>
              </a:rPr>
              <a:t>‘ ….’ </a:t>
            </a:r>
            <a:r>
              <a:rPr lang="en-GB" sz="2800" b="1" dirty="0">
                <a:solidFill>
                  <a:srgbClr val="00B050"/>
                </a:solidFill>
              </a:rPr>
              <a:t>helps us understand 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>
                <a:solidFill>
                  <a:prstClr val="white"/>
                </a:solidFill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390701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" y="0"/>
            <a:ext cx="4445833" cy="3284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044" y="-27157"/>
            <a:ext cx="4685266" cy="331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6" y="3284983"/>
            <a:ext cx="4493402" cy="331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734" y="3284983"/>
            <a:ext cx="4685266" cy="331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4168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670</Words>
  <Application>Microsoft Office PowerPoint</Application>
  <PresentationFormat>On-screen Show (4:3)</PresentationFormat>
  <Paragraphs>54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 2</vt:lpstr>
      <vt:lpstr>Office Theme</vt:lpstr>
      <vt:lpstr>PowerPoint Presentation</vt:lpstr>
      <vt:lpstr>Macbeth’s Despair </vt:lpstr>
      <vt:lpstr>Match the word to the definition.</vt:lpstr>
      <vt:lpstr>Answers! Please give yourself a tick </vt:lpstr>
      <vt:lpstr>Context Question</vt:lpstr>
      <vt:lpstr>PowerPoint Presentation</vt:lpstr>
      <vt:lpstr>Answer as fully as you can – remember to use the PEA structure in your writing.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</dc:creator>
  <cp:lastModifiedBy>A Allen</cp:lastModifiedBy>
  <cp:revision>7</cp:revision>
  <dcterms:created xsi:type="dcterms:W3CDTF">2020-06-11T13:26:14Z</dcterms:created>
  <dcterms:modified xsi:type="dcterms:W3CDTF">2020-11-20T14:50:14Z</dcterms:modified>
</cp:coreProperties>
</file>