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AF428-231D-40D9-BCD1-BB63DC5C7BBF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70769-3861-437E-9F54-301504CBE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95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CC95F-B8AA-4298-9491-31C7DE205B76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6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slide can be adapted depending on where you managed to read to in last lesson. This is quite a lot of reading – so you could supplement it for showing the end of the film to consolidate knowledge.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70769-3861-437E-9F54-301504CBE6C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55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Printable resource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70769-3861-437E-9F54-301504CBE6C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24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1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7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6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64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69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21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9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11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C4DE-ECCB-43CB-BB4D-3177AAA5CDE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D182-122D-44B3-A624-53DF68450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1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-5988"/>
            <a:ext cx="8532440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4000" b="1" dirty="0" smtClean="0">
                <a:solidFill>
                  <a:schemeClr val="tx1"/>
                </a:solidFill>
              </a:rPr>
              <a:t>LO: To explore the final scenes of Act 5.</a:t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>ST: I can examine the use of language to create meaning.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 smtClean="0"/>
              <a:t>Learning content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04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3999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GB" dirty="0" smtClean="0"/>
              <a:t> to make you think!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What, When, Why, Where 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6957814" cy="4525963"/>
          </a:xfrm>
        </p:spPr>
        <p:txBody>
          <a:bodyPr>
            <a:normAutofit lnSpcReduction="10000"/>
          </a:bodyPr>
          <a:lstStyle/>
          <a:p>
            <a:r>
              <a:rPr lang="en-GB" b="1" i="1" dirty="0" smtClean="0"/>
              <a:t>Who</a:t>
            </a:r>
            <a:r>
              <a:rPr lang="en-GB" i="1" dirty="0" smtClean="0"/>
              <a:t> </a:t>
            </a:r>
            <a:r>
              <a:rPr lang="en-GB" i="1" dirty="0" smtClean="0"/>
              <a:t>must Macbeth be wary of?</a:t>
            </a:r>
            <a:endParaRPr lang="en-GB" i="1" dirty="0" smtClean="0"/>
          </a:p>
          <a:p>
            <a:r>
              <a:rPr lang="en-GB" b="1" i="1" dirty="0" smtClean="0"/>
              <a:t>What</a:t>
            </a:r>
            <a:r>
              <a:rPr lang="en-GB" i="1" dirty="0" smtClean="0"/>
              <a:t> did </a:t>
            </a:r>
            <a:r>
              <a:rPr lang="en-GB" i="1" dirty="0" smtClean="0"/>
              <a:t>the Witches tell Macbeth about Banquo in his last prophesy?</a:t>
            </a:r>
            <a:endParaRPr lang="en-GB" i="1" dirty="0" smtClean="0"/>
          </a:p>
          <a:p>
            <a:r>
              <a:rPr lang="en-GB" b="1" i="1" dirty="0" smtClean="0"/>
              <a:t>When</a:t>
            </a:r>
            <a:r>
              <a:rPr lang="en-GB" i="1" dirty="0" smtClean="0"/>
              <a:t> did </a:t>
            </a:r>
            <a:r>
              <a:rPr lang="en-GB" i="1" dirty="0" smtClean="0"/>
              <a:t>Macbeth start to become unstable?</a:t>
            </a:r>
            <a:endParaRPr lang="en-GB" i="1" dirty="0" smtClean="0"/>
          </a:p>
          <a:p>
            <a:r>
              <a:rPr lang="en-GB" b="1" i="1" dirty="0" smtClean="0"/>
              <a:t>Why</a:t>
            </a:r>
            <a:r>
              <a:rPr lang="en-GB" i="1" dirty="0" smtClean="0"/>
              <a:t> did </a:t>
            </a:r>
            <a:r>
              <a:rPr lang="en-GB" i="1" dirty="0" smtClean="0"/>
              <a:t>Lady Macbeth commit suicide?</a:t>
            </a:r>
            <a:endParaRPr lang="en-GB" i="1" dirty="0" smtClean="0"/>
          </a:p>
          <a:p>
            <a:r>
              <a:rPr lang="en-GB" b="1" i="1" dirty="0" smtClean="0"/>
              <a:t>Where</a:t>
            </a:r>
            <a:r>
              <a:rPr lang="en-GB" i="1" dirty="0" smtClean="0"/>
              <a:t> is </a:t>
            </a:r>
            <a:r>
              <a:rPr lang="en-GB" i="1" dirty="0" smtClean="0"/>
              <a:t>Malcolm’s army travelling from?</a:t>
            </a:r>
            <a:endParaRPr lang="en-GB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>
                <a:solidFill>
                  <a:prstClr val="white"/>
                </a:solidFill>
              </a:rPr>
              <a:t>DO NOW!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63930"/>
            <a:ext cx="1847850" cy="2466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0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 smtClean="0"/>
              <a:t>Match the word to the definition.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656" y="1196752"/>
            <a:ext cx="8388424" cy="3672408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_____________ </a:t>
            </a:r>
            <a:r>
              <a:rPr lang="en-GB" sz="2400" b="1" dirty="0" smtClean="0">
                <a:solidFill>
                  <a:schemeClr val="tx1"/>
                </a:solidFill>
              </a:rPr>
              <a:t>a military operation in which enemy forces surround a town or building, cutting off essential supplies, with the aim of compelling those inside to surrender.</a:t>
            </a:r>
          </a:p>
          <a:p>
            <a:r>
              <a:rPr lang="en-GB" sz="2800" b="1" dirty="0" smtClean="0"/>
              <a:t>______</a:t>
            </a:r>
            <a:r>
              <a:rPr lang="en-GB" sz="2800" b="1" dirty="0" smtClean="0">
                <a:solidFill>
                  <a:schemeClr val="tx1"/>
                </a:solidFill>
              </a:rPr>
              <a:t>_____  remove forcibly from power.</a:t>
            </a:r>
            <a:endParaRPr lang="en-GB" sz="2800" b="1" dirty="0" smtClean="0">
              <a:solidFill>
                <a:schemeClr val="tx1"/>
              </a:solidFill>
            </a:endParaRPr>
          </a:p>
          <a:p>
            <a:r>
              <a:rPr lang="en-GB" sz="2800" b="1" dirty="0" smtClean="0"/>
              <a:t>_____</a:t>
            </a:r>
            <a:r>
              <a:rPr lang="en-GB" sz="2800" b="1" dirty="0" smtClean="0">
                <a:solidFill>
                  <a:schemeClr val="tx1"/>
                </a:solidFill>
              </a:rPr>
              <a:t>_____  </a:t>
            </a:r>
            <a:r>
              <a:rPr lang="en-GB" sz="2800" b="1" dirty="0" smtClean="0">
                <a:solidFill>
                  <a:schemeClr val="tx1"/>
                </a:solidFill>
              </a:rPr>
              <a:t>a fatal flaw leading to the downfall of a tragic hero or heroine.</a:t>
            </a:r>
            <a:endParaRPr lang="en-GB" sz="2800" b="1" dirty="0" smtClean="0">
              <a:solidFill>
                <a:schemeClr val="tx1"/>
              </a:solidFill>
            </a:endParaRPr>
          </a:p>
          <a:p>
            <a:r>
              <a:rPr lang="en-GB" sz="2800" b="1" dirty="0" smtClean="0">
                <a:solidFill>
                  <a:schemeClr val="tx1"/>
                </a:solidFill>
              </a:rPr>
              <a:t>____________  </a:t>
            </a:r>
            <a:r>
              <a:rPr lang="en-GB" sz="2800" b="1" dirty="0" smtClean="0">
                <a:solidFill>
                  <a:schemeClr val="tx1"/>
                </a:solidFill>
              </a:rPr>
              <a:t>too powerful to be defeated or overcome.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99592" y="5229200"/>
            <a:ext cx="8244408" cy="151216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prstClr val="white"/>
                </a:solidFill>
              </a:rPr>
              <a:t>Invincible     Hamartia</a:t>
            </a:r>
            <a:endParaRPr lang="en-GB" sz="4400" dirty="0">
              <a:solidFill>
                <a:prstClr val="white"/>
              </a:solidFill>
            </a:endParaRPr>
          </a:p>
          <a:p>
            <a:pPr algn="ctr"/>
            <a:r>
              <a:rPr lang="en-GB" sz="4400" dirty="0" smtClean="0">
                <a:solidFill>
                  <a:prstClr val="white"/>
                </a:solidFill>
              </a:rPr>
              <a:t>Overthrown     Siege</a:t>
            </a:r>
            <a:endParaRPr lang="en-GB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2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Answers! Please give yourself a tick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7643192" cy="5112568"/>
          </a:xfrm>
        </p:spPr>
        <p:txBody>
          <a:bodyPr>
            <a:noAutofit/>
          </a:bodyPr>
          <a:lstStyle/>
          <a:p>
            <a:r>
              <a:rPr lang="en-GB" b="1" u="sng" dirty="0" smtClean="0">
                <a:solidFill>
                  <a:srgbClr val="00B050"/>
                </a:solidFill>
              </a:rPr>
              <a:t>Siege</a:t>
            </a:r>
            <a:r>
              <a:rPr lang="en-GB" b="1" dirty="0" smtClean="0">
                <a:solidFill>
                  <a:schemeClr val="tx1"/>
                </a:solidFill>
              </a:rPr>
              <a:t> a military operation in which enemy forces surround a town or building, cutting off essential supplies, with the aim of compelling those inside to surrender.</a:t>
            </a:r>
          </a:p>
          <a:p>
            <a:r>
              <a:rPr lang="en-GB" b="1" u="sng" dirty="0" smtClean="0">
                <a:solidFill>
                  <a:srgbClr val="00B050"/>
                </a:solidFill>
              </a:rPr>
              <a:t>Overthrown</a:t>
            </a:r>
            <a:r>
              <a:rPr lang="en-GB" b="1" dirty="0" smtClean="0">
                <a:solidFill>
                  <a:schemeClr val="tx1"/>
                </a:solidFill>
              </a:rPr>
              <a:t> remove forcibly from power.</a:t>
            </a:r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u="sng" dirty="0" smtClean="0">
                <a:solidFill>
                  <a:srgbClr val="00B050"/>
                </a:solidFill>
              </a:rPr>
              <a:t>Hamartia</a:t>
            </a:r>
            <a:r>
              <a:rPr lang="en-GB" b="1" dirty="0" smtClean="0">
                <a:solidFill>
                  <a:schemeClr val="tx1"/>
                </a:solidFill>
              </a:rPr>
              <a:t>  a fatal flaw leading to the downfall of a tragic hero or heroine.</a:t>
            </a:r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u="sng" dirty="0" smtClean="0">
                <a:solidFill>
                  <a:srgbClr val="00B050"/>
                </a:solidFill>
              </a:rPr>
              <a:t>Invincible</a:t>
            </a:r>
            <a:r>
              <a:rPr lang="en-GB" b="1" dirty="0" smtClean="0">
                <a:solidFill>
                  <a:schemeClr val="tx1"/>
                </a:solidFill>
              </a:rPr>
              <a:t>  too powerful to be defeated or overcome.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1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Let’s read: Act V Scene 4, 5,6,7 and 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31329"/>
            <a:ext cx="8229600" cy="45259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2400" dirty="0" smtClean="0"/>
              <a:t>How is Macbeth’s dependence on the prophecies shown?</a:t>
            </a:r>
          </a:p>
          <a:p>
            <a:r>
              <a:rPr lang="en-GB" sz="2400" dirty="0" smtClean="0"/>
              <a:t>How is Macbeth shown to be becoming more desperate? Are the prophecies starting to unravel? </a:t>
            </a:r>
          </a:p>
          <a:p>
            <a:r>
              <a:rPr lang="en-GB" sz="2400" dirty="0" smtClean="0"/>
              <a:t>Do you think the supernatural is felt in this scene?</a:t>
            </a:r>
          </a:p>
          <a:p>
            <a:r>
              <a:rPr lang="en-GB" sz="2400" dirty="0" smtClean="0"/>
              <a:t>What is Macbeth’s reaction to Lady Macbeth’s death? – what does this show us  about the character?</a:t>
            </a:r>
          </a:p>
          <a:p>
            <a:r>
              <a:rPr lang="en-GB" sz="2400" dirty="0" smtClean="0"/>
              <a:t>The final scene allows Shakespeare to show Macbeth’s complete belief in the Witches – Despite how changed Macbeth was by the witches what does Shakespeare allow Macbeth to retain?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5364088" y="5445224"/>
            <a:ext cx="3024336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</a:rPr>
              <a:t>Answer in FULL sentences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 smtClean="0">
                <a:solidFill>
                  <a:prstClr val="white"/>
                </a:solidFill>
              </a:rPr>
              <a:t>Mastery</a:t>
            </a:r>
            <a:endParaRPr lang="en-GB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GB" dirty="0" smtClean="0"/>
              <a:t>Plenary: Cloze Summary (Act 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980728"/>
            <a:ext cx="4104456" cy="6336704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GB" sz="1600" dirty="0"/>
              <a:t>Lady Macbeth’s guilt manifests itself with her ______________ at night – she tries to wash the blood from her hands and acts out nightmares.</a:t>
            </a:r>
          </a:p>
          <a:p>
            <a:pPr marL="118872" indent="0" algn="just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Meanwhile </a:t>
            </a:r>
            <a:r>
              <a:rPr lang="en-GB" sz="1600" dirty="0"/>
              <a:t>the English army, along with Malcolm and Macduff arrive at _____________. Macbeth’s reputation for cruelty has grown and his own people despise him. Macbeth is unconcerned by the army that has trapped him and claims Lady Macbeth’s ‘___________’ cannot be cured.</a:t>
            </a:r>
          </a:p>
          <a:p>
            <a:pPr marL="118872" indent="0" algn="just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As </a:t>
            </a:r>
            <a:r>
              <a:rPr lang="en-GB" sz="1600" dirty="0"/>
              <a:t>the English army approach with branches from Birnam Wood, Macbeth learns that his wife has died. He despairs, calls for his _____________ and begins fighting. He kills Young Siward and comes face to face with Macduff. He tells Macbeth that he was born by ________________ and beheads Macbeth.</a:t>
            </a:r>
          </a:p>
          <a:p>
            <a:pPr marL="118872" indent="0" algn="just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______________ </a:t>
            </a:r>
            <a:r>
              <a:rPr lang="en-GB" sz="1600" dirty="0"/>
              <a:t>is </a:t>
            </a:r>
            <a:r>
              <a:rPr lang="en-GB" sz="1600" dirty="0" smtClean="0"/>
              <a:t>crowned </a:t>
            </a:r>
            <a:r>
              <a:rPr lang="en-GB" sz="1600" dirty="0"/>
              <a:t>the new King of Scotland and looks to fix the corruption that was spread by the “butcher” Macbeth and his “fiend-like” Queen.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391472" y="1124744"/>
            <a:ext cx="4752528" cy="5904656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GB" sz="1700" dirty="0"/>
              <a:t>Lady Macbeth’s guilt manifests itself with her </a:t>
            </a:r>
            <a:r>
              <a:rPr lang="en-GB" sz="1700" b="1" dirty="0" smtClean="0">
                <a:solidFill>
                  <a:srgbClr val="7030A0"/>
                </a:solidFill>
              </a:rPr>
              <a:t>sleepwalking</a:t>
            </a:r>
            <a:r>
              <a:rPr lang="en-GB" sz="1700" dirty="0" smtClean="0">
                <a:solidFill>
                  <a:srgbClr val="7030A0"/>
                </a:solidFill>
              </a:rPr>
              <a:t> </a:t>
            </a:r>
            <a:r>
              <a:rPr lang="en-GB" sz="1700" dirty="0"/>
              <a:t>at night – she tries to wash the blood from her hands and acts out nightmares.</a:t>
            </a:r>
          </a:p>
          <a:p>
            <a:pPr marL="118872" indent="0" algn="just">
              <a:buNone/>
            </a:pPr>
            <a:r>
              <a:rPr lang="en-GB" sz="1700" dirty="0"/>
              <a:t> </a:t>
            </a:r>
            <a:r>
              <a:rPr lang="en-GB" sz="1700" dirty="0" smtClean="0"/>
              <a:t>      Meanwhile </a:t>
            </a:r>
            <a:r>
              <a:rPr lang="en-GB" sz="1700" dirty="0"/>
              <a:t>the English army, along with Malcolm and Macduff arrive at </a:t>
            </a:r>
            <a:r>
              <a:rPr lang="en-GB" sz="1700" b="1" dirty="0" smtClean="0">
                <a:solidFill>
                  <a:srgbClr val="7030A0"/>
                </a:solidFill>
              </a:rPr>
              <a:t>Birnam Wood</a:t>
            </a:r>
            <a:r>
              <a:rPr lang="en-GB" sz="1700" dirty="0" smtClean="0"/>
              <a:t>. </a:t>
            </a:r>
            <a:r>
              <a:rPr lang="en-GB" sz="1700" dirty="0"/>
              <a:t>Macbeth’s reputation for cruelty has grown and his own people despise him. Macbeth is unconcerned by the army that has trapped him and claims Lady Macbeth’s </a:t>
            </a:r>
            <a:r>
              <a:rPr lang="en-GB" sz="1700" dirty="0" smtClean="0"/>
              <a:t>‘</a:t>
            </a:r>
            <a:r>
              <a:rPr lang="en-GB" sz="1700" b="1" dirty="0" smtClean="0">
                <a:solidFill>
                  <a:srgbClr val="7030A0"/>
                </a:solidFill>
              </a:rPr>
              <a:t>disease</a:t>
            </a:r>
            <a:r>
              <a:rPr lang="en-GB" sz="1700" dirty="0" smtClean="0"/>
              <a:t>’ </a:t>
            </a:r>
            <a:r>
              <a:rPr lang="en-GB" sz="1700" dirty="0"/>
              <a:t>cannot be cured.</a:t>
            </a:r>
          </a:p>
          <a:p>
            <a:pPr marL="118872" indent="0" algn="just">
              <a:buNone/>
            </a:pPr>
            <a:r>
              <a:rPr lang="en-GB" sz="1700" dirty="0"/>
              <a:t> </a:t>
            </a:r>
            <a:r>
              <a:rPr lang="en-GB" sz="1700" dirty="0" smtClean="0"/>
              <a:t>      As </a:t>
            </a:r>
            <a:r>
              <a:rPr lang="en-GB" sz="1700" dirty="0"/>
              <a:t>the English army approach with branches from Birnam Wood, Macbeth learns that his wife has died. He despairs, calls for his </a:t>
            </a:r>
            <a:r>
              <a:rPr lang="en-GB" sz="1700" b="1" dirty="0" smtClean="0">
                <a:solidFill>
                  <a:srgbClr val="7030A0"/>
                </a:solidFill>
              </a:rPr>
              <a:t>armour</a:t>
            </a:r>
            <a:r>
              <a:rPr lang="en-GB" sz="1700" dirty="0" smtClean="0">
                <a:solidFill>
                  <a:srgbClr val="7030A0"/>
                </a:solidFill>
              </a:rPr>
              <a:t> </a:t>
            </a:r>
            <a:r>
              <a:rPr lang="en-GB" sz="1700" dirty="0"/>
              <a:t>and begins fighting. He kills Young Siward and comes face to face with Macduff. He tells Macbeth that he was born by </a:t>
            </a:r>
            <a:r>
              <a:rPr lang="en-GB" sz="1700" b="1" dirty="0" smtClean="0">
                <a:solidFill>
                  <a:srgbClr val="7030A0"/>
                </a:solidFill>
              </a:rPr>
              <a:t>caesarean section </a:t>
            </a:r>
            <a:r>
              <a:rPr lang="en-GB" sz="1700" dirty="0"/>
              <a:t>and beheads Macbeth.</a:t>
            </a:r>
          </a:p>
          <a:p>
            <a:pPr marL="118872" indent="0" algn="just">
              <a:buNone/>
            </a:pPr>
            <a:r>
              <a:rPr lang="en-GB" sz="1700" dirty="0"/>
              <a:t> </a:t>
            </a:r>
            <a:r>
              <a:rPr lang="en-GB" sz="1700" dirty="0" smtClean="0"/>
              <a:t>      </a:t>
            </a:r>
            <a:r>
              <a:rPr lang="en-GB" sz="1700" b="1" dirty="0" smtClean="0">
                <a:solidFill>
                  <a:srgbClr val="7030A0"/>
                </a:solidFill>
              </a:rPr>
              <a:t>Malcolm</a:t>
            </a:r>
            <a:r>
              <a:rPr lang="en-GB" sz="1700" dirty="0" smtClean="0">
                <a:solidFill>
                  <a:srgbClr val="7030A0"/>
                </a:solidFill>
              </a:rPr>
              <a:t> </a:t>
            </a:r>
            <a:r>
              <a:rPr lang="en-GB" sz="1700" dirty="0"/>
              <a:t>is </a:t>
            </a:r>
            <a:r>
              <a:rPr lang="en-GB" sz="1700" dirty="0" smtClean="0"/>
              <a:t>crowned </a:t>
            </a:r>
            <a:r>
              <a:rPr lang="en-GB" sz="1700" dirty="0"/>
              <a:t>the new King of Scotland and looks to fix the corruption that was spread by the “butcher” Macbeth and his “fiend-like” Queen.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1156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 smtClean="0"/>
              <a:t>Consolidating knowledge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97266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95"/>
            <a:ext cx="4716016" cy="34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695"/>
            <a:ext cx="4427984" cy="34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716016" cy="34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39" y="3428999"/>
            <a:ext cx="4427984" cy="340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76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693</Words>
  <Application>Microsoft Office PowerPoint</Application>
  <PresentationFormat>On-screen Show (4:3)</PresentationFormat>
  <Paragraphs>46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5 to make you think! Who, What, When, Why, Where ?</vt:lpstr>
      <vt:lpstr>Match the word to the definition.</vt:lpstr>
      <vt:lpstr>Answers! Please give yourself a tick </vt:lpstr>
      <vt:lpstr>Let’s read: Act V Scene 4, 5,6,7 and 8</vt:lpstr>
      <vt:lpstr>Plenary: Cloze Summary (Act 5)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Deb</cp:lastModifiedBy>
  <cp:revision>3</cp:revision>
  <dcterms:created xsi:type="dcterms:W3CDTF">2020-06-11T12:58:06Z</dcterms:created>
  <dcterms:modified xsi:type="dcterms:W3CDTF">2020-06-11T13:23:37Z</dcterms:modified>
</cp:coreProperties>
</file>