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72" r:id="rId2"/>
    <p:sldId id="373" r:id="rId3"/>
    <p:sldId id="259" r:id="rId4"/>
    <p:sldId id="374" r:id="rId5"/>
    <p:sldId id="262" r:id="rId6"/>
    <p:sldId id="375" r:id="rId7"/>
    <p:sldId id="376" r:id="rId8"/>
    <p:sldId id="377" r:id="rId9"/>
    <p:sldId id="378" r:id="rId10"/>
    <p:sldId id="379" r:id="rId11"/>
    <p:sldId id="380" r:id="rId12"/>
    <p:sldId id="364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5D1"/>
    <a:srgbClr val="FFCCFF"/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6323" autoAdjust="0"/>
  </p:normalViewPr>
  <p:slideViewPr>
    <p:cSldViewPr snapToGrid="0">
      <p:cViewPr varScale="1">
        <p:scale>
          <a:sx n="71" d="100"/>
          <a:sy n="71" d="100"/>
        </p:scale>
        <p:origin x="8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9DAB0-81BC-4B70-AC09-532A9D9B113B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5A5FF-2233-4C43-8F15-69930E298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4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lower ability students see print off in resources to help with copying out.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lower ability students see print off in resources to help with copying out.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This – as with all aspects of the lesson – can be edited to suit your group.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3130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CDBC8-2859-47A2-BD45-D97F617738A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802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can be done in the back</a:t>
            </a:r>
            <a:r>
              <a:rPr lang="en-GB" baseline="0" dirty="0" smtClean="0"/>
              <a:t> of their books or give them squares of sugar /card paper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601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Homework is optional - Print</a:t>
            </a:r>
            <a:r>
              <a:rPr lang="en-GB" baseline="0" dirty="0" smtClean="0"/>
              <a:t> off this slide to give out as homework.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20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0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22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36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64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11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17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5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0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6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2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61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5C0E-B7C1-448F-BE32-CE3B2BF9124F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9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23999" y="5782614"/>
            <a:ext cx="9144000" cy="1077540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u="sng" dirty="0" smtClean="0"/>
              <a:t>Learning Objective: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 smtClean="0"/>
              <a:t>AO1: maintain </a:t>
            </a:r>
            <a:r>
              <a:rPr lang="en-GB" sz="2400" dirty="0"/>
              <a:t>a critical style and develop an informed personal </a:t>
            </a:r>
            <a:r>
              <a:rPr lang="en-GB" sz="2400" dirty="0" smtClean="0"/>
              <a:t>response.</a:t>
            </a:r>
            <a:endParaRPr lang="en-GB" sz="2400" b="1" u="sng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42160" y="3522372"/>
            <a:ext cx="6039119" cy="140014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 smtClean="0">
                <a:latin typeface="AR BERKLEY" panose="02000000000000000000" pitchFamily="2" charset="0"/>
              </a:rPr>
              <a:t>‘Romeo + Juliet’</a:t>
            </a:r>
            <a:endParaRPr lang="en-GB" sz="7200" b="1" dirty="0">
              <a:latin typeface="AR BERKLEY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631383" y="0"/>
            <a:ext cx="3560618" cy="12878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u="sng" dirty="0" smtClean="0"/>
              <a:t>Lesson 16: Act 5, Scene 3.</a:t>
            </a:r>
          </a:p>
          <a:p>
            <a:pPr algn="ctr"/>
            <a:r>
              <a:rPr lang="en-GB" sz="2000" b="1" u="sng" dirty="0" smtClean="0"/>
              <a:t>The final scene.</a:t>
            </a:r>
            <a:endParaRPr lang="en-GB" sz="2000" b="1" u="sng" dirty="0"/>
          </a:p>
        </p:txBody>
      </p:sp>
      <p:sp>
        <p:nvSpPr>
          <p:cNvPr id="9" name="Rounded Rectangle 8"/>
          <p:cNvSpPr/>
          <p:nvPr/>
        </p:nvSpPr>
        <p:spPr>
          <a:xfrm>
            <a:off x="8822028" y="1648496"/>
            <a:ext cx="3052293" cy="37477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 smtClean="0"/>
              <a:t>Success Criteria:</a:t>
            </a:r>
          </a:p>
          <a:p>
            <a:pPr algn="ctr"/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To explore the final scene and the lovers’ deaths.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2"/>
                </a:solidFill>
              </a:rPr>
              <a:t>To explore Shakespeare’s use of timing 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smtClean="0">
                <a:solidFill>
                  <a:schemeClr val="accent2"/>
                </a:solidFill>
              </a:rPr>
              <a:t>and hope.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To write an extended exam style response.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-1" y="-1"/>
            <a:ext cx="2660073" cy="1898073"/>
          </a:xfrm>
          <a:prstGeom prst="wedgeRoundRectCallout">
            <a:avLst>
              <a:gd name="adj1" fmla="val 38844"/>
              <a:gd name="adj2" fmla="val 74662"/>
              <a:gd name="adj3" fmla="val 16667"/>
            </a:avLst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 smtClean="0">
                <a:latin typeface="Comic Sans MS" panose="030F0702030302020204" pitchFamily="66" charset="0"/>
              </a:rPr>
              <a:t>Key Words:</a:t>
            </a:r>
          </a:p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Chaos</a:t>
            </a:r>
          </a:p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Contrast</a:t>
            </a:r>
          </a:p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Panic</a:t>
            </a:r>
          </a:p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Peace</a:t>
            </a:r>
          </a:p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Eternity</a:t>
            </a:r>
          </a:p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Paramour</a:t>
            </a:r>
          </a:p>
        </p:txBody>
      </p:sp>
    </p:spTree>
    <p:extLst>
      <p:ext uri="{BB962C8B-B14F-4D97-AF65-F5344CB8AC3E}">
        <p14:creationId xmlns:p14="http://schemas.microsoft.com/office/powerpoint/2010/main" val="1453809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" y="1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256" y="6750"/>
            <a:ext cx="2258745" cy="169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1.gstatic.com/images?q=tbn:ANd9GcQCqrJu6Nbclt0G-RtHChUgmjWgQNc-CceHgzsDNJEbJ56YMzU4:www.muralswallpaper.co.uk/sites/default/files/styles/product_full/public/product_images/Love%2520Lights.jpg%3Fitok%3DSsd4W1P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980" y="6750"/>
            <a:ext cx="3394288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encrypted-tbn2.gstatic.com/images?q=tbn:ANd9GcTJJXDnCsKhECzj-NMHReD6_X6qtdyZhd8HCxeEP-BSJhF2PVU-mA:craigarmstrong.com/site/wp-content/uploads/1996/04/ca-romeo-and-julie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80" y="6750"/>
            <a:ext cx="3751592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encrypted-tbn0.gstatic.com/images?q=tbn:ANd9GcT3mtQQH7j6KmPCPhli9V0EVvsA8XXCeZk0ld5RoWZqSAvIpZaA:ncowie.files.wordpress.com/2010/08/romeo_julie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50"/>
            <a:ext cx="3406631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714" y="274638"/>
            <a:ext cx="11456285" cy="1143000"/>
          </a:xfrm>
          <a:solidFill>
            <a:schemeClr val="tx1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Task: Look at lines </a:t>
            </a:r>
            <a:r>
              <a:rPr lang="en-GB" b="1" dirty="0" smtClean="0">
                <a:solidFill>
                  <a:schemeClr val="bg1"/>
                </a:solidFill>
              </a:rPr>
              <a:t>74 to </a:t>
            </a:r>
            <a:r>
              <a:rPr lang="en-GB" b="1" dirty="0">
                <a:solidFill>
                  <a:schemeClr val="bg1"/>
                </a:solidFill>
              </a:rPr>
              <a:t>87– re-read them.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2196" y="1913422"/>
            <a:ext cx="11323319" cy="16832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B35D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600" b="1" dirty="0" smtClean="0"/>
              <a:t>Romeo asks himself a series of questions. What is the impact of these questions? Which question has the biggest impact on the audience?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5714" y="3717032"/>
            <a:ext cx="11456286" cy="23489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 smtClean="0">
                <a:solidFill>
                  <a:schemeClr val="tx1"/>
                </a:solidFill>
              </a:rPr>
              <a:t>Why do writers use question marks?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tx1"/>
                </a:solidFill>
              </a:rPr>
              <a:t>To engage the 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tx1"/>
                </a:solidFill>
              </a:rPr>
              <a:t>To make the audience answer the 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tx1"/>
                </a:solidFill>
              </a:rPr>
              <a:t>To show Romeo’s 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tx1"/>
                </a:solidFill>
              </a:rPr>
              <a:t>To represent Romeo’s moral conscience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tx1"/>
                </a:solidFill>
              </a:rPr>
              <a:t>To show that the play is building towards a resolution and that these questions will be answered later on in the scene.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Mastery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371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4241FC-480C-434A-8231-B6BBA315F849}"/>
              </a:ext>
            </a:extLst>
          </p:cNvPr>
          <p:cNvSpPr/>
          <p:nvPr/>
        </p:nvSpPr>
        <p:spPr>
          <a:xfrm>
            <a:off x="4029075" y="0"/>
            <a:ext cx="6096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GB" sz="1200" i="1" dirty="0">
                <a:solidFill>
                  <a:srgbClr val="666666"/>
                </a:solidFill>
                <a:latin typeface="&amp;quot"/>
              </a:rPr>
              <a:t>Laying PARIS in the tomb</a:t>
            </a:r>
            <a:endParaRPr lang="en-GB" sz="1200" dirty="0">
              <a:solidFill>
                <a:srgbClr val="666666"/>
              </a:solidFill>
              <a:latin typeface="&amp;quot"/>
            </a:endParaRPr>
          </a:p>
          <a:p>
            <a:pPr fontAlgn="base"/>
            <a:r>
              <a:rPr lang="en-GB" sz="1200" dirty="0">
                <a:solidFill>
                  <a:srgbClr val="666666"/>
                </a:solidFill>
                <a:latin typeface="&amp;quot"/>
              </a:rPr>
              <a:t>How oft when men are at the point of death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Have they been merry! which their keepers call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A lightning before death: O, how may I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Call this a lightning? O my love! my wife!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Death, that hath </a:t>
            </a:r>
            <a:r>
              <a:rPr lang="en-GB" sz="1200" dirty="0" err="1">
                <a:solidFill>
                  <a:srgbClr val="666666"/>
                </a:solidFill>
                <a:latin typeface="&amp;quot"/>
              </a:rPr>
              <a:t>suck’d</a:t>
            </a:r>
            <a:r>
              <a:rPr lang="en-GB" sz="1200" dirty="0">
                <a:solidFill>
                  <a:srgbClr val="666666"/>
                </a:solidFill>
                <a:latin typeface="&amp;quot"/>
              </a:rPr>
              <a:t> the honey of thy breath,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Hath had no power yet upon thy beauty: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Thou art not </a:t>
            </a:r>
            <a:r>
              <a:rPr lang="en-GB" sz="1200" dirty="0" err="1">
                <a:solidFill>
                  <a:srgbClr val="666666"/>
                </a:solidFill>
                <a:latin typeface="&amp;quot"/>
              </a:rPr>
              <a:t>conquer’d</a:t>
            </a:r>
            <a:r>
              <a:rPr lang="en-GB" sz="1200" dirty="0">
                <a:solidFill>
                  <a:srgbClr val="666666"/>
                </a:solidFill>
                <a:latin typeface="&amp;quot"/>
              </a:rPr>
              <a:t>; beauty’s ensign yet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Is crimson in thy lips and in thy cheeks,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And death’s pale flag is not advanced there.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Tybalt, </a:t>
            </a:r>
            <a:r>
              <a:rPr lang="en-GB" sz="1200" dirty="0" err="1">
                <a:solidFill>
                  <a:srgbClr val="666666"/>
                </a:solidFill>
                <a:latin typeface="&amp;quot"/>
              </a:rPr>
              <a:t>liest</a:t>
            </a:r>
            <a:r>
              <a:rPr lang="en-GB" sz="1200" dirty="0">
                <a:solidFill>
                  <a:srgbClr val="666666"/>
                </a:solidFill>
                <a:latin typeface="&amp;quot"/>
              </a:rPr>
              <a:t> thou there in thy bloody sheet?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O, what more favour can I do to thee,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Than with that hand that cut thy youth in twain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To sunder his that was thine enemy?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Forgive me, cousin! Ah, dear Juliet,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Why art thou yet so fair? shall I believe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That unsubstantial death is amorous,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And that the lean abhorred monster keeps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Thee here in dark to be his paramour?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For fear of that, I still will stay with thee;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And never from this palace of dim night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Depart again: here, here will I remain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With worms that are thy chamber-maids; O, here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Will I set up my everlasting rest,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And shake the yoke of inauspicious stars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From this world-wearied flesh. Eyes, look your last!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Arms, take your last embrace! and, lips, O you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The doors of breath, seal with a righteous kiss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A dateless bargain to engrossing death!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Come, bitter conduct, come, unsavoury guide!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Thou desperate pilot, now at once run on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The dashing rocks thy sea-sick weary bark!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Here’s to my love!</a:t>
            </a:r>
          </a:p>
          <a:p>
            <a:pPr fontAlgn="base"/>
            <a:r>
              <a:rPr lang="en-GB" sz="1200" i="1" dirty="0">
                <a:solidFill>
                  <a:srgbClr val="666666"/>
                </a:solidFill>
                <a:latin typeface="&amp;quot"/>
              </a:rPr>
              <a:t>Drinks</a:t>
            </a:r>
            <a:endParaRPr lang="en-GB" sz="1200" dirty="0">
              <a:solidFill>
                <a:srgbClr val="666666"/>
              </a:solidFill>
              <a:latin typeface="&amp;quot"/>
            </a:endParaRPr>
          </a:p>
          <a:p>
            <a:pPr fontAlgn="base"/>
            <a:r>
              <a:rPr lang="en-GB" sz="1200" dirty="0">
                <a:solidFill>
                  <a:srgbClr val="666666"/>
                </a:solidFill>
                <a:latin typeface="&amp;quot"/>
              </a:rPr>
              <a:t>O true apothecary!</a:t>
            </a:r>
            <a:br>
              <a:rPr lang="en-GB" sz="1200" dirty="0">
                <a:solidFill>
                  <a:srgbClr val="666666"/>
                </a:solidFill>
                <a:latin typeface="&amp;quot"/>
              </a:rPr>
            </a:br>
            <a:r>
              <a:rPr lang="en-GB" sz="1200" dirty="0">
                <a:solidFill>
                  <a:srgbClr val="666666"/>
                </a:solidFill>
                <a:latin typeface="&amp;quot"/>
              </a:rPr>
              <a:t>Thy drugs are quick. Thus with a kiss I die.</a:t>
            </a:r>
            <a:endParaRPr lang="en-GB" sz="1200" b="0" i="0" u="none" strike="noStrike" dirty="0">
              <a:solidFill>
                <a:srgbClr val="666666"/>
              </a:solidFill>
              <a:effectLst/>
              <a:latin typeface="&amp;quo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24877-E0EF-4E0C-A267-370249094735}"/>
              </a:ext>
            </a:extLst>
          </p:cNvPr>
          <p:cNvSpPr txBox="1"/>
          <p:nvPr/>
        </p:nvSpPr>
        <p:spPr>
          <a:xfrm>
            <a:off x="735715" y="109606"/>
            <a:ext cx="3083510" cy="2215991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/>
              <a:t>Transform</a:t>
            </a:r>
            <a:r>
              <a:rPr lang="en-GB" sz="2000" b="1" dirty="0" smtClean="0"/>
              <a:t>:</a:t>
            </a:r>
            <a:endParaRPr lang="en-GB" sz="2000" b="1" dirty="0"/>
          </a:p>
          <a:p>
            <a:r>
              <a:rPr lang="en-GB" sz="2000" b="1" dirty="0"/>
              <a:t>The Ending so that Juliet wakes. How would this change the play?</a:t>
            </a:r>
          </a:p>
          <a:p>
            <a:endParaRPr lang="en-GB" sz="2000" b="1" dirty="0"/>
          </a:p>
          <a:p>
            <a:endParaRPr lang="en-GB" sz="2000" b="1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E0BA80-8241-4536-8C24-D0E829B8DBD2}"/>
              </a:ext>
            </a:extLst>
          </p:cNvPr>
          <p:cNvSpPr txBox="1"/>
          <p:nvPr/>
        </p:nvSpPr>
        <p:spPr>
          <a:xfrm>
            <a:off x="735715" y="3699641"/>
            <a:ext cx="3083509" cy="1908215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/>
              <a:t>Discuss</a:t>
            </a:r>
            <a:r>
              <a:rPr lang="en-GB" sz="2000" b="1" dirty="0" smtClean="0"/>
              <a:t>:</a:t>
            </a:r>
            <a:endParaRPr lang="en-GB" sz="2000" b="1" dirty="0"/>
          </a:p>
          <a:p>
            <a:r>
              <a:rPr lang="en-GB" sz="2000" b="1" dirty="0"/>
              <a:t>The clues in the scene that Juliet is alive. Think about all the examples of dramatic irony in here: 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34EBC-45F8-4096-BA0A-76B71B542E56}"/>
              </a:ext>
            </a:extLst>
          </p:cNvPr>
          <p:cNvSpPr txBox="1"/>
          <p:nvPr/>
        </p:nvSpPr>
        <p:spPr>
          <a:xfrm>
            <a:off x="7719306" y="309265"/>
            <a:ext cx="3932544" cy="2215991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/>
              <a:t>Consider: </a:t>
            </a:r>
          </a:p>
          <a:p>
            <a:r>
              <a:rPr lang="en-GB" sz="2000" b="1" dirty="0"/>
              <a:t>The reactions of the Friar, The Prince and the Capulets and Montagues. Are they shocked?</a:t>
            </a:r>
          </a:p>
          <a:p>
            <a:r>
              <a:rPr lang="en-GB" sz="2000" b="1" dirty="0"/>
              <a:t>How does it mend the rift? </a:t>
            </a:r>
          </a:p>
          <a:p>
            <a:r>
              <a:rPr lang="en-GB" sz="2000" dirty="0"/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5FBB1-8110-43D2-94BD-3CF56346D6A5}"/>
              </a:ext>
            </a:extLst>
          </p:cNvPr>
          <p:cNvSpPr txBox="1"/>
          <p:nvPr/>
        </p:nvSpPr>
        <p:spPr>
          <a:xfrm>
            <a:off x="7841327" y="3391865"/>
            <a:ext cx="3932544" cy="2215991"/>
          </a:xfrm>
          <a:prstGeom prst="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/>
              <a:t>Synthesise: </a:t>
            </a:r>
          </a:p>
          <a:p>
            <a:r>
              <a:rPr lang="en-GB" sz="2000" b="1" dirty="0"/>
              <a:t>Your thoughts and feelings about the deaths of the characters. ~</a:t>
            </a:r>
            <a:br>
              <a:rPr lang="en-GB" sz="2000" b="1" dirty="0"/>
            </a:br>
            <a:r>
              <a:rPr lang="en-GB" sz="2000" b="1" dirty="0"/>
              <a:t/>
            </a:r>
            <a:br>
              <a:rPr lang="en-GB" sz="2000" b="1" dirty="0"/>
            </a:br>
            <a:r>
              <a:rPr lang="en-GB" sz="2000" b="1" dirty="0"/>
              <a:t>Who is to blame for the tragic ending? </a:t>
            </a:r>
            <a:endParaRPr lang="en-GB" sz="2000" dirty="0"/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Consolidate understanding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35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5714" y="2"/>
            <a:ext cx="11456285" cy="1691638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35714" y="6104586"/>
            <a:ext cx="11456285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AO1: maintain a critical style and develop an informed personal response</a:t>
            </a:r>
            <a:r>
              <a:rPr lang="en-GB" sz="2000" dirty="0" smtClean="0"/>
              <a:t>.</a:t>
            </a:r>
            <a:endParaRPr lang="en-GB" sz="2000" b="1" u="sng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Extension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5715" y="-2"/>
            <a:ext cx="111210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 smtClean="0"/>
              <a:t>Create ‘Theme’ cards for each of the themes in the play.</a:t>
            </a:r>
            <a:endParaRPr lang="en-GB" sz="4000" i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17" y="1208868"/>
            <a:ext cx="6693581" cy="489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286359" y="1921790"/>
            <a:ext cx="1518834" cy="6819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B3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</a:rPr>
              <a:t>Love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51301" y="3097077"/>
            <a:ext cx="1906292" cy="1013847"/>
          </a:xfrm>
          <a:prstGeom prst="roundRect">
            <a:avLst/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 smtClean="0">
                <a:solidFill>
                  <a:schemeClr val="tx1"/>
                </a:solidFill>
              </a:rPr>
              <a:t>Death &amp; violence</a:t>
            </a:r>
            <a:endParaRPr lang="en-GB" sz="2800" b="1" i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970508" y="5049864"/>
            <a:ext cx="1518834" cy="681925"/>
          </a:xfrm>
          <a:prstGeom prst="roundRect">
            <a:avLst/>
          </a:prstGeom>
          <a:solidFill>
            <a:srgbClr val="FFCCFF"/>
          </a:solidFill>
          <a:ln>
            <a:solidFill>
              <a:srgbClr val="FB3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Men and women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51301" y="4522922"/>
            <a:ext cx="1518834" cy="681925"/>
          </a:xfrm>
          <a:prstGeom prst="roundRect">
            <a:avLst/>
          </a:prstGeom>
          <a:solidFill>
            <a:srgbClr val="FFCCFF"/>
          </a:solidFill>
          <a:ln>
            <a:solidFill>
              <a:srgbClr val="FB3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i="1" dirty="0" smtClean="0">
                <a:solidFill>
                  <a:schemeClr val="tx1"/>
                </a:solidFill>
              </a:rPr>
              <a:t>Fate</a:t>
            </a:r>
            <a:endParaRPr lang="en-GB" sz="4400" b="1" i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57592" y="2415152"/>
            <a:ext cx="1813301" cy="681925"/>
          </a:xfrm>
          <a:prstGeom prst="roundRect">
            <a:avLst/>
          </a:prstGeom>
          <a:solidFill>
            <a:srgbClr val="FF99FF"/>
          </a:solidFill>
          <a:ln>
            <a:solidFill>
              <a:srgbClr val="FB3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 smtClean="0">
                <a:solidFill>
                  <a:schemeClr val="tx1"/>
                </a:solidFill>
              </a:rPr>
              <a:t>Honour</a:t>
            </a:r>
            <a:endParaRPr lang="en-GB" sz="3600" b="1" i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52060" y="3523837"/>
            <a:ext cx="2110354" cy="999085"/>
          </a:xfrm>
          <a:prstGeom prst="roundRect">
            <a:avLst/>
          </a:prstGeom>
          <a:solidFill>
            <a:srgbClr val="FF99FF"/>
          </a:solidFill>
          <a:ln>
            <a:solidFill>
              <a:srgbClr val="FB3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1" dirty="0" smtClean="0">
                <a:solidFill>
                  <a:schemeClr val="tx1"/>
                </a:solidFill>
              </a:rPr>
              <a:t>Individuals against society</a:t>
            </a:r>
            <a:endParaRPr lang="en-GB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3075058" y="3075058"/>
            <a:ext cx="6858002" cy="70788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Homework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7887" y="0"/>
            <a:ext cx="11484113" cy="1182321"/>
          </a:xfrm>
          <a:prstGeom prst="rect">
            <a:avLst/>
          </a:prstGeom>
          <a:solidFill>
            <a:srgbClr val="FF99FF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 smtClean="0">
                <a:latin typeface="+mn-lt"/>
              </a:rPr>
              <a:t>Homework</a:t>
            </a:r>
            <a:endParaRPr lang="en-GB" sz="6000" b="1" dirty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887" y="1182321"/>
            <a:ext cx="11484113" cy="5675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7200" dirty="0"/>
          </a:p>
        </p:txBody>
      </p:sp>
      <p:sp>
        <p:nvSpPr>
          <p:cNvPr id="2" name="Rectangle 1"/>
          <p:cNvSpPr/>
          <p:nvPr/>
        </p:nvSpPr>
        <p:spPr>
          <a:xfrm>
            <a:off x="707886" y="1200330"/>
            <a:ext cx="6607314" cy="5657669"/>
          </a:xfrm>
          <a:prstGeom prst="rect">
            <a:avLst/>
          </a:prstGeom>
          <a:solidFill>
            <a:srgbClr val="FB35D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7200" b="1" i="1" dirty="0" smtClean="0">
                <a:solidFill>
                  <a:schemeClr val="tx1"/>
                </a:solidFill>
              </a:rPr>
              <a:t>Write a front page news article reporting on the events of Act 5 scene 3.</a:t>
            </a:r>
            <a:endParaRPr lang="en-GB" sz="7200" b="1" i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1200330"/>
            <a:ext cx="4958499" cy="34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4678680"/>
            <a:ext cx="4864905" cy="217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7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98606" y="6065950"/>
            <a:ext cx="11393393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5" name="Rounded Rectangle 4"/>
          <p:cNvSpPr/>
          <p:nvPr/>
        </p:nvSpPr>
        <p:spPr>
          <a:xfrm>
            <a:off x="4890654" y="818334"/>
            <a:ext cx="4364182" cy="5247616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read! </a:t>
            </a: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</a:rPr>
              <a:t>Act 5 scene 3</a:t>
            </a: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</a:rPr>
              <a:t>Paris:</a:t>
            </a: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</a:rPr>
              <a:t>Page:</a:t>
            </a: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</a:rPr>
              <a:t>Romeo:</a:t>
            </a: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</a:rPr>
              <a:t>Balthasar:</a:t>
            </a: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</a:rPr>
              <a:t>Friar Lawrence:</a:t>
            </a: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</a:rPr>
              <a:t>Juliet:</a:t>
            </a: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</a:rPr>
              <a:t>1</a:t>
            </a:r>
            <a:r>
              <a:rPr lang="en-GB" sz="2000" baseline="30000" dirty="0" smtClean="0">
                <a:solidFill>
                  <a:sysClr val="windowText" lastClr="000000"/>
                </a:solidFill>
              </a:rPr>
              <a:t>st</a:t>
            </a:r>
            <a:r>
              <a:rPr lang="en-GB" sz="2000" dirty="0" smtClean="0">
                <a:solidFill>
                  <a:sysClr val="windowText" lastClr="000000"/>
                </a:solidFill>
              </a:rPr>
              <a:t> Watchman:</a:t>
            </a: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</a:rPr>
              <a:t>2</a:t>
            </a:r>
            <a:r>
              <a:rPr lang="en-GB" sz="2000" baseline="30000" dirty="0" smtClean="0">
                <a:solidFill>
                  <a:sysClr val="windowText" lastClr="000000"/>
                </a:solidFill>
              </a:rPr>
              <a:t>nd</a:t>
            </a:r>
            <a:r>
              <a:rPr lang="en-GB" sz="2000" dirty="0" smtClean="0">
                <a:solidFill>
                  <a:sysClr val="windowText" lastClr="000000"/>
                </a:solidFill>
              </a:rPr>
              <a:t> Watchman:</a:t>
            </a: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</a:rPr>
              <a:t>3</a:t>
            </a:r>
            <a:r>
              <a:rPr lang="en-GB" sz="2000" baseline="30000" dirty="0" smtClean="0">
                <a:solidFill>
                  <a:sysClr val="windowText" lastClr="000000"/>
                </a:solidFill>
              </a:rPr>
              <a:t>rd</a:t>
            </a:r>
            <a:r>
              <a:rPr lang="en-GB" sz="2000" dirty="0" smtClean="0">
                <a:solidFill>
                  <a:sysClr val="windowText" lastClr="000000"/>
                </a:solidFill>
              </a:rPr>
              <a:t> Watchman:</a:t>
            </a: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</a:rPr>
              <a:t>Prince:</a:t>
            </a: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</a:rPr>
              <a:t>Capulet:</a:t>
            </a: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</a:rPr>
              <a:t>Lady Capulet:</a:t>
            </a: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</a:rPr>
              <a:t>Montague: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00200" y="1692402"/>
            <a:ext cx="3006436" cy="14131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Key themes: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FATE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LOVE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CONFLICT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86839" y="3322320"/>
            <a:ext cx="3323707" cy="20903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As we read identify where the themes are shown in the text. BE READY TO FEED BACK!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3107448" y="2967337"/>
            <a:ext cx="6858002" cy="923330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Century Gothic" panose="020B0502020202020204" pitchFamily="34" charset="0"/>
              </a:rPr>
              <a:t>Do </a:t>
            </a:r>
            <a:r>
              <a:rPr lang="en-GB" sz="5400" b="1" dirty="0" smtClean="0">
                <a:latin typeface="Century Gothic" panose="020B0502020202020204" pitchFamily="34" charset="0"/>
              </a:rPr>
              <a:t>Now</a:t>
            </a:r>
            <a:endParaRPr lang="en-GB" sz="54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8607" y="-12664"/>
            <a:ext cx="11393393" cy="830997"/>
          </a:xfrm>
          <a:prstGeom prst="rect">
            <a:avLst/>
          </a:prstGeom>
          <a:solidFill>
            <a:srgbClr val="D987C7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Write today’s date - </a:t>
            </a:r>
            <a:fld id="{4B86CBAB-F592-48CA-9DBC-3822CA5BD95A}" type="datetime2">
              <a:rPr lang="en-GB" sz="2400" b="1">
                <a:latin typeface="Century Gothic" panose="020B0502020202020204" pitchFamily="34" charset="0"/>
              </a:rPr>
              <a:pPr/>
              <a:t>Monday, 01 June 2020</a:t>
            </a:fld>
            <a:r>
              <a:rPr lang="en-GB" sz="2400" dirty="0">
                <a:latin typeface="Century Gothic" panose="020B0502020202020204" pitchFamily="34" charset="0"/>
              </a:rPr>
              <a:t> and today’s title – </a:t>
            </a:r>
            <a:r>
              <a:rPr lang="en-GB" sz="2400" dirty="0" smtClean="0">
                <a:latin typeface="Century Gothic" panose="020B0502020202020204" pitchFamily="34" charset="0"/>
              </a:rPr>
              <a:t>Romeo and Juliet Revision</a:t>
            </a:r>
            <a:r>
              <a:rPr lang="en-GB" sz="2400" b="1" dirty="0" smtClean="0"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in your book</a:t>
            </a:r>
          </a:p>
        </p:txBody>
      </p:sp>
    </p:spTree>
    <p:extLst>
      <p:ext uri="{BB962C8B-B14F-4D97-AF65-F5344CB8AC3E}">
        <p14:creationId xmlns:p14="http://schemas.microsoft.com/office/powerpoint/2010/main" val="16916304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158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5" y="-2"/>
            <a:ext cx="11543394" cy="1188720"/>
          </a:xfrm>
          <a:solidFill>
            <a:srgbClr val="D987C7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Read the keywords and match their definition: Write them in your books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Unlocking vocabulary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1126" y="128706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Berlin Sans FB Demi" panose="020E0802020502020306" pitchFamily="34" charset="0"/>
              </a:rPr>
              <a:t>Paramour</a:t>
            </a:r>
            <a:endParaRPr lang="en-GB" sz="72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7913" y="5347299"/>
            <a:ext cx="45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Bernard MT Condensed" panose="02050806060905020404" pitchFamily="18" charset="0"/>
              </a:rPr>
              <a:t>panic</a:t>
            </a:r>
            <a:endParaRPr lang="en-GB" sz="4400" dirty="0">
              <a:latin typeface="Bernard MT Condensed" panose="020508060609050204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605" y="3428999"/>
            <a:ext cx="39803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eternity</a:t>
            </a:r>
            <a:endParaRPr lang="en-GB" sz="6600" dirty="0"/>
          </a:p>
        </p:txBody>
      </p:sp>
      <p:sp>
        <p:nvSpPr>
          <p:cNvPr id="10" name="TextBox 9"/>
          <p:cNvSpPr txBox="1"/>
          <p:nvPr/>
        </p:nvSpPr>
        <p:spPr>
          <a:xfrm>
            <a:off x="3614481" y="3936830"/>
            <a:ext cx="3530973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rial Narrow" panose="020B0606020202030204" pitchFamily="34" charset="0"/>
              </a:rPr>
              <a:t>infinite or unending </a:t>
            </a:r>
            <a:r>
              <a:rPr lang="en-GB" sz="3600" dirty="0" smtClean="0">
                <a:latin typeface="Arial Narrow" panose="020B0606020202030204" pitchFamily="34" charset="0"/>
              </a:rPr>
              <a:t>time.</a:t>
            </a:r>
            <a:endParaRPr lang="en-GB" sz="36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0320" y="1287060"/>
            <a:ext cx="582168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latin typeface="Baskerville Old Face" panose="02020602080505020303" pitchFamily="18" charset="0"/>
              </a:rPr>
              <a:t>a lover, especially the illicit partner of a married </a:t>
            </a:r>
            <a:r>
              <a:rPr lang="en-GB" sz="3200" b="1" i="1" dirty="0" smtClean="0">
                <a:latin typeface="Baskerville Old Face" panose="02020602080505020303" pitchFamily="18" charset="0"/>
              </a:rPr>
              <a:t>person.</a:t>
            </a:r>
            <a:endParaRPr lang="en-GB" sz="3200" b="1" i="1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8606" y="2551005"/>
            <a:ext cx="4548234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complete </a:t>
            </a:r>
            <a:r>
              <a:rPr lang="en-GB" sz="3200" i="1" dirty="0">
                <a:latin typeface="Aharoni" panose="02010803020104030203" pitchFamily="2" charset="-79"/>
                <a:cs typeface="Aharoni" panose="02010803020104030203" pitchFamily="2" charset="-79"/>
              </a:rPr>
              <a:t>disorder and </a:t>
            </a:r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confusion.</a:t>
            </a:r>
            <a:endParaRPr lang="en-GB" sz="32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575" y="5520868"/>
            <a:ext cx="6028362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sudden uncontrollable fear or anxiety, often causing wildly unthinking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behaviour.</a:t>
            </a:r>
            <a:endParaRPr lang="en-GB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98313" y="2552456"/>
            <a:ext cx="26308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5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contrast</a:t>
            </a:r>
            <a:endParaRPr lang="en-GB" sz="54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10639" y="5482150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924801" y="3482963"/>
            <a:ext cx="4267199" cy="15789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1" dirty="0" smtClean="0">
                <a:solidFill>
                  <a:schemeClr val="tx1"/>
                </a:solidFill>
              </a:rPr>
              <a:t>the </a:t>
            </a:r>
            <a:r>
              <a:rPr lang="en-GB" sz="2400" b="1" i="1" dirty="0">
                <a:solidFill>
                  <a:schemeClr val="tx1"/>
                </a:solidFill>
              </a:rPr>
              <a:t>state of being strikingly different from something else in juxtaposition or </a:t>
            </a:r>
            <a:r>
              <a:rPr lang="en-GB" sz="2400" b="1" i="1" dirty="0" smtClean="0">
                <a:solidFill>
                  <a:schemeClr val="tx1"/>
                </a:solidFill>
              </a:rPr>
              <a:t>close association</a:t>
            </a:r>
            <a:r>
              <a:rPr lang="en-GB" sz="3600" b="1" i="1" dirty="0" smtClean="0">
                <a:solidFill>
                  <a:schemeClr val="tx1"/>
                </a:solidFill>
              </a:rPr>
              <a:t>.</a:t>
            </a:r>
            <a:endParaRPr lang="en-GB" sz="36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9449" y="2228670"/>
            <a:ext cx="2592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i="1" dirty="0" smtClean="0"/>
              <a:t>chaos</a:t>
            </a:r>
            <a:endParaRPr lang="en-GB" sz="7200" b="1" i="1" dirty="0"/>
          </a:p>
        </p:txBody>
      </p:sp>
    </p:spTree>
    <p:extLst>
      <p:ext uri="{BB962C8B-B14F-4D97-AF65-F5344CB8AC3E}">
        <p14:creationId xmlns:p14="http://schemas.microsoft.com/office/powerpoint/2010/main" val="31272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158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5" y="-2"/>
            <a:ext cx="11543394" cy="1188720"/>
          </a:xfrm>
          <a:solidFill>
            <a:srgbClr val="D987C7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Read the keywords and match their definition: Write them in your books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Unlocking vocabulary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1126" y="128706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Berlin Sans FB Demi" panose="020E0802020502020306" pitchFamily="34" charset="0"/>
              </a:rPr>
              <a:t>Paramour</a:t>
            </a:r>
            <a:endParaRPr lang="en-GB" sz="72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7913" y="5347299"/>
            <a:ext cx="45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Bernard MT Condensed" panose="02050806060905020404" pitchFamily="18" charset="0"/>
              </a:rPr>
              <a:t>panic</a:t>
            </a:r>
            <a:endParaRPr lang="en-GB" sz="4400" dirty="0">
              <a:latin typeface="Bernard MT Condensed" panose="020508060609050204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605" y="3428999"/>
            <a:ext cx="39803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eternity</a:t>
            </a:r>
            <a:endParaRPr lang="en-GB" sz="6600" dirty="0"/>
          </a:p>
        </p:txBody>
      </p:sp>
      <p:sp>
        <p:nvSpPr>
          <p:cNvPr id="10" name="TextBox 9"/>
          <p:cNvSpPr txBox="1"/>
          <p:nvPr/>
        </p:nvSpPr>
        <p:spPr>
          <a:xfrm>
            <a:off x="3614481" y="3936830"/>
            <a:ext cx="3530973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rial Narrow" panose="020B0606020202030204" pitchFamily="34" charset="0"/>
              </a:rPr>
              <a:t>infinite or unending </a:t>
            </a:r>
            <a:r>
              <a:rPr lang="en-GB" sz="3600" dirty="0" smtClean="0">
                <a:latin typeface="Arial Narrow" panose="020B0606020202030204" pitchFamily="34" charset="0"/>
              </a:rPr>
              <a:t>time.</a:t>
            </a:r>
            <a:endParaRPr lang="en-GB" sz="36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0320" y="1287060"/>
            <a:ext cx="582168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latin typeface="Baskerville Old Face" panose="02020602080505020303" pitchFamily="18" charset="0"/>
              </a:rPr>
              <a:t>a lover, especially the illicit partner of a married </a:t>
            </a:r>
            <a:r>
              <a:rPr lang="en-GB" sz="3200" b="1" i="1" dirty="0" smtClean="0">
                <a:latin typeface="Baskerville Old Face" panose="02020602080505020303" pitchFamily="18" charset="0"/>
              </a:rPr>
              <a:t>person.</a:t>
            </a:r>
            <a:endParaRPr lang="en-GB" sz="3200" b="1" i="1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8606" y="2551005"/>
            <a:ext cx="4548234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complete </a:t>
            </a:r>
            <a:r>
              <a:rPr lang="en-GB" sz="3200" i="1" dirty="0">
                <a:latin typeface="Aharoni" panose="02010803020104030203" pitchFamily="2" charset="-79"/>
                <a:cs typeface="Aharoni" panose="02010803020104030203" pitchFamily="2" charset="-79"/>
              </a:rPr>
              <a:t>disorder and </a:t>
            </a:r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confusion.</a:t>
            </a:r>
            <a:endParaRPr lang="en-GB" sz="32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575" y="5520868"/>
            <a:ext cx="6028362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sudden uncontrollable fear or anxiety, often causing wildly unthinking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behaviour.</a:t>
            </a:r>
            <a:endParaRPr lang="en-GB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98313" y="2552456"/>
            <a:ext cx="26308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5400" dirty="0" smtClean="0">
                <a:solidFill>
                  <a:prstClr val="black"/>
                </a:solidFill>
                <a:latin typeface="Candara" panose="020E0502030303020204" pitchFamily="34" charset="0"/>
              </a:rPr>
              <a:t>contrast</a:t>
            </a:r>
            <a:endParaRPr lang="en-GB" sz="54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10639" y="5482150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924801" y="3482963"/>
            <a:ext cx="4267199" cy="15789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1" dirty="0" smtClean="0">
                <a:solidFill>
                  <a:schemeClr val="tx1"/>
                </a:solidFill>
              </a:rPr>
              <a:t>the </a:t>
            </a:r>
            <a:r>
              <a:rPr lang="en-GB" sz="2400" b="1" i="1" dirty="0">
                <a:solidFill>
                  <a:schemeClr val="tx1"/>
                </a:solidFill>
              </a:rPr>
              <a:t>state of being strikingly different from something else in juxtaposition or </a:t>
            </a:r>
            <a:r>
              <a:rPr lang="en-GB" sz="2400" b="1" i="1" dirty="0" smtClean="0">
                <a:solidFill>
                  <a:schemeClr val="tx1"/>
                </a:solidFill>
              </a:rPr>
              <a:t>close association</a:t>
            </a:r>
            <a:r>
              <a:rPr lang="en-GB" sz="3600" b="1" i="1" dirty="0" smtClean="0">
                <a:solidFill>
                  <a:schemeClr val="tx1"/>
                </a:solidFill>
              </a:rPr>
              <a:t>.</a:t>
            </a:r>
            <a:endParaRPr lang="en-GB" sz="36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9449" y="2228670"/>
            <a:ext cx="2592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i="1" dirty="0" smtClean="0"/>
              <a:t>chaos</a:t>
            </a:r>
            <a:endParaRPr lang="en-GB" sz="7200" b="1" i="1" dirty="0"/>
          </a:p>
        </p:txBody>
      </p:sp>
      <p:sp>
        <p:nvSpPr>
          <p:cNvPr id="18" name="Right Arrow 17"/>
          <p:cNvSpPr/>
          <p:nvPr/>
        </p:nvSpPr>
        <p:spPr>
          <a:xfrm rot="20864343">
            <a:off x="5943336" y="1937868"/>
            <a:ext cx="1351309" cy="286189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3810739" flipV="1">
            <a:off x="11417352" y="3083579"/>
            <a:ext cx="594087" cy="385588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10357416" flipV="1">
            <a:off x="4787430" y="3044353"/>
            <a:ext cx="1155505" cy="390216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1032748">
            <a:off x="2667270" y="4468153"/>
            <a:ext cx="1159241" cy="368081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10602143">
            <a:off x="6410759" y="5895246"/>
            <a:ext cx="1100357" cy="208041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41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957077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Learning 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1425" y="116633"/>
            <a:ext cx="1069940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How does Shakespeare present the final scene?</a:t>
            </a:r>
          </a:p>
          <a:p>
            <a:pPr algn="ctr"/>
            <a:r>
              <a:rPr lang="en-GB" sz="28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n this lesson you will be mastering the following:</a:t>
            </a:r>
          </a:p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4000" b="1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explore the final scene and the lovers’ deaths.</a:t>
            </a:r>
          </a:p>
          <a:p>
            <a:r>
              <a:rPr lang="en-GB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explore Shakespeare’s use of timing  and hope.</a:t>
            </a:r>
          </a:p>
          <a:p>
            <a:r>
              <a:rPr lang="en-GB" sz="4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write an extended exam style response</a:t>
            </a:r>
            <a:r>
              <a:rPr lang="en-GB" sz="4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.</a:t>
            </a:r>
            <a:endParaRPr lang="en-GB" sz="4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256" y="6750"/>
            <a:ext cx="2258745" cy="169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1.gstatic.com/images?q=tbn:ANd9GcQCqrJu6Nbclt0G-RtHChUgmjWgQNc-CceHgzsDNJEbJ56YMzU4:www.muralswallpaper.co.uk/sites/default/files/styles/product_full/public/product_images/Love%2520Lights.jpg%3Fitok%3DSsd4W1P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980" y="6750"/>
            <a:ext cx="3394288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encrypted-tbn2.gstatic.com/images?q=tbn:ANd9GcTJJXDnCsKhECzj-NMHReD6_X6qtdyZhd8HCxeEP-BSJhF2PVU-mA:craigarmstrong.com/site/wp-content/uploads/1996/04/ca-romeo-and-julie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80" y="6750"/>
            <a:ext cx="3751592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encrypted-tbn0.gstatic.com/images?q=tbn:ANd9GcT3mtQQH7j6KmPCPhli9V0EVvsA8XXCeZk0ld5RoWZqSAvIpZaA:ncowie.files.wordpress.com/2010/08/romeo_julie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50"/>
            <a:ext cx="3406631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714" y="274638"/>
            <a:ext cx="11456285" cy="1143000"/>
          </a:xfrm>
          <a:solidFill>
            <a:schemeClr val="tx1"/>
          </a:solidFill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Fate and Fortune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5714" y="1697401"/>
            <a:ext cx="7664541" cy="443198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 smtClean="0"/>
              <a:t>A reminder: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Fate</a:t>
            </a:r>
            <a:r>
              <a:rPr lang="en-GB" sz="2000" dirty="0" smtClean="0"/>
              <a:t> </a:t>
            </a:r>
            <a:r>
              <a:rPr lang="en-GB" sz="2000" dirty="0"/>
              <a:t>is the idea that people’s lives are destined to end up at a certain place in a certain way, all according to the stars and how they are aligned at birth.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Shakespeare’s view differed a little from most of society; he believed that people ended up in a certain place and time by predestination, </a:t>
            </a:r>
            <a:r>
              <a:rPr lang="en-GB" sz="2000" u="sng" dirty="0"/>
              <a:t>but</a:t>
            </a:r>
            <a:r>
              <a:rPr lang="en-GB" sz="2000" dirty="0"/>
              <a:t> he believed that they made </a:t>
            </a:r>
            <a:r>
              <a:rPr lang="en-GB" sz="2000" u="sng" dirty="0"/>
              <a:t>choices</a:t>
            </a:r>
            <a:r>
              <a:rPr lang="en-GB" sz="2000" dirty="0"/>
              <a:t> themselves that lead to their fate</a:t>
            </a:r>
            <a:r>
              <a:rPr lang="en-GB" sz="2000" dirty="0" smtClean="0"/>
              <a:t>. </a:t>
            </a: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Shakespeare agreed with the common Elizabethan notions for predestination, but he also thought Aristotle was right in saying that fate was also determined by a person’s ‘fatal flaw’. According to Aristotle, every character and person supposedly has a fatal flaw, and it is the errors resulting from this flaw that shapes their future.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4" y="1700809"/>
            <a:ext cx="3791745" cy="1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4" y="3593234"/>
            <a:ext cx="3791745" cy="146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Checking understanding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00255" y="5029200"/>
            <a:ext cx="3791744" cy="1828800"/>
          </a:xfrm>
          <a:prstGeom prst="rect">
            <a:avLst/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Hamartia = a </a:t>
            </a:r>
            <a:r>
              <a:rPr lang="en-GB" sz="2800" b="1" dirty="0">
                <a:solidFill>
                  <a:schemeClr val="tx1"/>
                </a:solidFill>
              </a:rPr>
              <a:t>fatal flaw leading to the downfall of a tragic hero or heroine.</a:t>
            </a:r>
          </a:p>
        </p:txBody>
      </p:sp>
    </p:spTree>
    <p:extLst>
      <p:ext uri="{BB962C8B-B14F-4D97-AF65-F5344CB8AC3E}">
        <p14:creationId xmlns:p14="http://schemas.microsoft.com/office/powerpoint/2010/main" val="2917293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256" y="6750"/>
            <a:ext cx="2258745" cy="169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1.gstatic.com/images?q=tbn:ANd9GcQCqrJu6Nbclt0G-RtHChUgmjWgQNc-CceHgzsDNJEbJ56YMzU4:www.muralswallpaper.co.uk/sites/default/files/styles/product_full/public/product_images/Love%2520Lights.jpg%3Fitok%3DSsd4W1P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980" y="6750"/>
            <a:ext cx="3394288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encrypted-tbn2.gstatic.com/images?q=tbn:ANd9GcTJJXDnCsKhECzj-NMHReD6_X6qtdyZhd8HCxeEP-BSJhF2PVU-mA:craigarmstrong.com/site/wp-content/uploads/1996/04/ca-romeo-and-julie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80" y="6750"/>
            <a:ext cx="3751592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encrypted-tbn0.gstatic.com/images?q=tbn:ANd9GcT3mtQQH7j6KmPCPhli9V0EVvsA8XXCeZk0ld5RoWZqSAvIpZaA:ncowie.files.wordpress.com/2010/08/romeo_julie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50"/>
            <a:ext cx="3406631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714" y="274638"/>
            <a:ext cx="11456285" cy="1143000"/>
          </a:xfrm>
          <a:solidFill>
            <a:schemeClr val="tx1"/>
          </a:solidFill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Task: 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5715" y="1484784"/>
            <a:ext cx="5369046" cy="45811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b="1" dirty="0" smtClean="0"/>
              <a:t>Why does Shakespeare introduce a fight and the death of Paris at the start of this scene?</a:t>
            </a:r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scene in which Paris confronts Romeo at the mouth of Juliet’s tomb is entirely Shakespeare’s invention- it did not happen in his main source, a poem by Arthur Brooke published in 1562. Consider the possible explanations of Shakespeare creating this episode. Debate the </a:t>
            </a:r>
            <a:r>
              <a:rPr lang="en-GB" b="1" dirty="0" smtClean="0"/>
              <a:t>significance </a:t>
            </a:r>
            <a:r>
              <a:rPr lang="en-GB" dirty="0" smtClean="0"/>
              <a:t>of Shakespeare’s choice. 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6384032" y="1484784"/>
            <a:ext cx="5445416" cy="1368152"/>
          </a:xfrm>
          <a:prstGeom prst="wedgeRectCallout">
            <a:avLst>
              <a:gd name="adj1" fmla="val -35923"/>
              <a:gd name="adj2" fmla="val 6389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Shakespeare developed the character of Paris as a conventionally acceptable lover to contrast with Romeo, so they needed to fight it out!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11" name="Rectangular Callout 10"/>
          <p:cNvSpPr/>
          <p:nvPr/>
        </p:nvSpPr>
        <p:spPr>
          <a:xfrm>
            <a:off x="6384032" y="3140969"/>
            <a:ext cx="5445416" cy="1296145"/>
          </a:xfrm>
          <a:prstGeom prst="wedgeRectCallout">
            <a:avLst>
              <a:gd name="adj1" fmla="val -35923"/>
              <a:gd name="adj2" fmla="val 6389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This episode enabled Shakespeare to show Romeo being emotionally generous to a rival so that we regret his death even more.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292">
            <a:off x="8148826" y="4370342"/>
            <a:ext cx="3618597" cy="22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Thinking task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83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256" y="6750"/>
            <a:ext cx="2258745" cy="169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1.gstatic.com/images?q=tbn:ANd9GcQCqrJu6Nbclt0G-RtHChUgmjWgQNc-CceHgzsDNJEbJ56YMzU4:www.muralswallpaper.co.uk/sites/default/files/styles/product_full/public/product_images/Love%2520Lights.jpg%3Fitok%3DSsd4W1P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980" y="6750"/>
            <a:ext cx="3394288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encrypted-tbn2.gstatic.com/images?q=tbn:ANd9GcTJJXDnCsKhECzj-NMHReD6_X6qtdyZhd8HCxeEP-BSJhF2PVU-mA:craigarmstrong.com/site/wp-content/uploads/1996/04/ca-romeo-and-julie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80" y="6750"/>
            <a:ext cx="3751592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encrypted-tbn0.gstatic.com/images?q=tbn:ANd9GcT3mtQQH7j6KmPCPhli9V0EVvsA8XXCeZk0ld5RoWZqSAvIpZaA:ncowie.files.wordpress.com/2010/08/romeo_julie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50"/>
            <a:ext cx="3406631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714" y="274638"/>
            <a:ext cx="11456285" cy="1143000"/>
          </a:xfrm>
          <a:solidFill>
            <a:schemeClr val="tx1"/>
          </a:solidFill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Task: Look at lines 45 to 48 – re-read them.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5" name="Rectangle 4"/>
          <p:cNvSpPr/>
          <p:nvPr/>
        </p:nvSpPr>
        <p:spPr>
          <a:xfrm>
            <a:off x="899160" y="2060848"/>
            <a:ext cx="5292850" cy="1944216"/>
          </a:xfrm>
          <a:prstGeom prst="rect">
            <a:avLst/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b="1" dirty="0" smtClean="0"/>
              <a:t>How might an audience react to the powerful image of the vault’s opening as a mouth? </a:t>
            </a:r>
            <a:endParaRPr lang="en-GB" sz="2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6192010" y="1700810"/>
            <a:ext cx="5999990" cy="45343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b="1" dirty="0" smtClean="0"/>
              <a:t>Use these key ideas to aid your discussion:</a:t>
            </a:r>
          </a:p>
          <a:p>
            <a:pPr algn="ctr"/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 smtClean="0"/>
              <a:t>Focus on decay and death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 smtClean="0"/>
              <a:t>Connotations of feeding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 smtClean="0"/>
              <a:t>Symbolism of “dearest morsel of the earth”</a:t>
            </a:r>
          </a:p>
          <a:p>
            <a:pPr algn="ctr"/>
            <a:endParaRPr lang="en-GB" sz="2400" dirty="0"/>
          </a:p>
          <a:p>
            <a:r>
              <a:rPr lang="en-GB" sz="2400" b="1" dirty="0" smtClean="0">
                <a:solidFill>
                  <a:srgbClr val="FF0000"/>
                </a:solidFill>
              </a:rPr>
              <a:t>Challenge 1: Consider the methods used by Shakespeare in the phrase “”I’ll cram thee with more food.”</a:t>
            </a:r>
          </a:p>
          <a:p>
            <a:endParaRPr lang="en-GB" sz="2400" b="1" i="1" dirty="0"/>
          </a:p>
          <a:p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</a:rPr>
              <a:t>Challenge 2: what semantic field is used by the playwright?</a:t>
            </a:r>
            <a:endParaRPr lang="en-GB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390" y="4005064"/>
            <a:ext cx="4367572" cy="217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Mastery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02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256" y="6750"/>
            <a:ext cx="2258745" cy="169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1.gstatic.com/images?q=tbn:ANd9GcQCqrJu6Nbclt0G-RtHChUgmjWgQNc-CceHgzsDNJEbJ56YMzU4:www.muralswallpaper.co.uk/sites/default/files/styles/product_full/public/product_images/Love%2520Lights.jpg%3Fitok%3DSsd4W1P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980" y="6750"/>
            <a:ext cx="3394288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encrypted-tbn2.gstatic.com/images?q=tbn:ANd9GcTJJXDnCsKhECzj-NMHReD6_X6qtdyZhd8HCxeEP-BSJhF2PVU-mA:craigarmstrong.com/site/wp-content/uploads/1996/04/ca-romeo-and-julie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80" y="6750"/>
            <a:ext cx="3751592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encrypted-tbn0.gstatic.com/images?q=tbn:ANd9GcT3mtQQH7j6KmPCPhli9V0EVvsA8XXCeZk0ld5RoWZqSAvIpZaA:ncowie.files.wordpress.com/2010/08/romeo_julie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50"/>
            <a:ext cx="3406631" cy="169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714" y="274638"/>
            <a:ext cx="11456285" cy="1143000"/>
          </a:xfrm>
          <a:solidFill>
            <a:schemeClr val="tx1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Task: Look at </a:t>
            </a:r>
            <a:r>
              <a:rPr lang="en-GB" b="1" dirty="0" smtClean="0">
                <a:solidFill>
                  <a:schemeClr val="bg1"/>
                </a:solidFill>
              </a:rPr>
              <a:t>lines 60 to </a:t>
            </a:r>
            <a:r>
              <a:rPr lang="en-GB" b="1" dirty="0">
                <a:solidFill>
                  <a:schemeClr val="bg1"/>
                </a:solidFill>
              </a:rPr>
              <a:t>63– re-read them.</a:t>
            </a:r>
          </a:p>
        </p:txBody>
      </p:sp>
      <p:sp>
        <p:nvSpPr>
          <p:cNvPr id="5" name="Rectangle 4"/>
          <p:cNvSpPr/>
          <p:nvPr/>
        </p:nvSpPr>
        <p:spPr>
          <a:xfrm>
            <a:off x="735715" y="1700809"/>
            <a:ext cx="5456295" cy="30963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B35D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b="1" dirty="0" smtClean="0"/>
              <a:t>What do you notice about the verbs Romeo uses in lines 60 to 63?</a:t>
            </a:r>
          </a:p>
          <a:p>
            <a:endParaRPr lang="en-GB" sz="2800" b="1" dirty="0"/>
          </a:p>
          <a:p>
            <a:r>
              <a:rPr lang="en-GB" sz="2200" dirty="0" smtClean="0"/>
              <a:t>Write a PETER about how language is used by Shakespeare to show Romeo’s reluctance to fight Paris.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6559979" y="1844824"/>
            <a:ext cx="5104639" cy="2592288"/>
          </a:xfrm>
          <a:prstGeom prst="wedgeRectCallout">
            <a:avLst>
              <a:gd name="adj1" fmla="val -36147"/>
              <a:gd name="adj2" fmla="val 652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“</a:t>
            </a:r>
            <a:r>
              <a:rPr lang="en-GB" sz="2400" b="1" u="sng" dirty="0" smtClean="0">
                <a:solidFill>
                  <a:schemeClr val="accent4">
                    <a:lumMod val="50000"/>
                  </a:schemeClr>
                </a:solidFill>
              </a:rPr>
              <a:t>Think</a:t>
            </a:r>
            <a:r>
              <a:rPr lang="en-GB" sz="2400" b="1" dirty="0" smtClean="0"/>
              <a:t> upon these gone, / Let them </a:t>
            </a:r>
            <a:r>
              <a:rPr lang="en-GB" sz="2400" b="1" u="sng" dirty="0" smtClean="0">
                <a:solidFill>
                  <a:schemeClr val="accent4">
                    <a:lumMod val="50000"/>
                  </a:schemeClr>
                </a:solidFill>
              </a:rPr>
              <a:t>affright</a:t>
            </a:r>
            <a:r>
              <a:rPr lang="en-GB" sz="2400" b="1" dirty="0" smtClean="0"/>
              <a:t> thee. I </a:t>
            </a:r>
            <a:r>
              <a:rPr lang="en-GB" sz="2400" b="1" u="sng" dirty="0" smtClean="0">
                <a:solidFill>
                  <a:schemeClr val="accent4">
                    <a:lumMod val="50000"/>
                  </a:schemeClr>
                </a:solidFill>
              </a:rPr>
              <a:t>beseech</a:t>
            </a:r>
            <a:r>
              <a:rPr lang="en-GB" sz="24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400" b="1" dirty="0" smtClean="0"/>
              <a:t>thee, youth, / </a:t>
            </a:r>
            <a:r>
              <a:rPr lang="en-GB" sz="2400" b="1" u="sng" dirty="0" smtClean="0">
                <a:solidFill>
                  <a:schemeClr val="accent4">
                    <a:lumMod val="50000"/>
                  </a:schemeClr>
                </a:solidFill>
              </a:rPr>
              <a:t>Put</a:t>
            </a:r>
            <a:r>
              <a:rPr lang="en-GB" sz="2400" b="1" dirty="0" smtClean="0"/>
              <a:t> not another sin </a:t>
            </a:r>
            <a:r>
              <a:rPr lang="en-GB" sz="2400" b="1" u="sng" dirty="0" smtClean="0">
                <a:solidFill>
                  <a:schemeClr val="accent4">
                    <a:lumMod val="50000"/>
                  </a:schemeClr>
                </a:solidFill>
              </a:rPr>
              <a:t>upon</a:t>
            </a:r>
            <a:r>
              <a:rPr lang="en-GB" sz="24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400" b="1" dirty="0" smtClean="0"/>
              <a:t>my head/ By </a:t>
            </a:r>
            <a:r>
              <a:rPr lang="en-GB" sz="2400" b="1" u="sng" dirty="0" smtClean="0">
                <a:solidFill>
                  <a:schemeClr val="accent4">
                    <a:lumMod val="50000"/>
                  </a:schemeClr>
                </a:solidFill>
              </a:rPr>
              <a:t>urging</a:t>
            </a:r>
            <a:r>
              <a:rPr lang="en-GB" sz="2400" b="1" dirty="0" smtClean="0"/>
              <a:t> me to fury. O be </a:t>
            </a:r>
            <a:r>
              <a:rPr lang="en-GB" sz="2400" u="sng" dirty="0" smtClean="0">
                <a:solidFill>
                  <a:schemeClr val="accent4">
                    <a:lumMod val="50000"/>
                  </a:schemeClr>
                </a:solidFill>
              </a:rPr>
              <a:t>gone</a:t>
            </a:r>
            <a:r>
              <a:rPr lang="en-GB" sz="2400" b="1" dirty="0" smtClean="0"/>
              <a:t>!”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0721" y="4697798"/>
            <a:ext cx="11521280" cy="13681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 smtClean="0">
                <a:solidFill>
                  <a:schemeClr val="tx1"/>
                </a:solidFill>
              </a:rPr>
              <a:t>Sentence starters that focus on the writer’s methods!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tx1"/>
                </a:solidFill>
              </a:rPr>
              <a:t>Shakespeare’s verb choices show…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tx1"/>
                </a:solidFill>
              </a:rPr>
              <a:t>Shakespeare uses imperative verbs to show Romeo’s desperation when he uses…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tx1"/>
                </a:solidFill>
              </a:rPr>
              <a:t>The playwright uses the phrase “affright” and “think” to refer to those that have died.  The effect of this is…</a:t>
            </a:r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Mastery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11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1374</Words>
  <Application>Microsoft Office PowerPoint</Application>
  <PresentationFormat>Widescreen</PresentationFormat>
  <Paragraphs>174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&amp;quot</vt:lpstr>
      <vt:lpstr>Aharoni</vt:lpstr>
      <vt:lpstr>AR BERKLEY</vt:lpstr>
      <vt:lpstr>Arial</vt:lpstr>
      <vt:lpstr>Arial Narrow</vt:lpstr>
      <vt:lpstr>Baskerville Old Face</vt:lpstr>
      <vt:lpstr>Berlin Sans FB Demi</vt:lpstr>
      <vt:lpstr>Bernard MT Condensed</vt:lpstr>
      <vt:lpstr>Calibri</vt:lpstr>
      <vt:lpstr>Calibri Light</vt:lpstr>
      <vt:lpstr>Candara</vt:lpstr>
      <vt:lpstr>Century Gothic</vt:lpstr>
      <vt:lpstr>Comic Sans MS</vt:lpstr>
      <vt:lpstr>Wingdings</vt:lpstr>
      <vt:lpstr>Office Theme</vt:lpstr>
      <vt:lpstr>PowerPoint Presentation</vt:lpstr>
      <vt:lpstr>PowerPoint Presentation</vt:lpstr>
      <vt:lpstr>Read the keywords and match their definition: Write them in your books</vt:lpstr>
      <vt:lpstr>Read the keywords and match their definition: Write them in your books</vt:lpstr>
      <vt:lpstr>PowerPoint Presentation</vt:lpstr>
      <vt:lpstr>Fate and Fortune</vt:lpstr>
      <vt:lpstr>Task: </vt:lpstr>
      <vt:lpstr>Task: Look at lines 45 to 48 – re-read them.</vt:lpstr>
      <vt:lpstr>Task: Look at lines 60 to 63– re-read them.</vt:lpstr>
      <vt:lpstr>Task: Look at lines 74 to 87– re-read them.</vt:lpstr>
      <vt:lpstr>PowerPoint Presentation</vt:lpstr>
      <vt:lpstr>PowerPoint Presentation</vt:lpstr>
      <vt:lpstr>PowerPoint Presentation</vt:lpstr>
    </vt:vector>
  </TitlesOfParts>
  <Company>St. Bede's Voluntary Catholic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Weatherhead</dc:creator>
  <cp:lastModifiedBy>D Weatherhead</cp:lastModifiedBy>
  <cp:revision>181</cp:revision>
  <dcterms:created xsi:type="dcterms:W3CDTF">2020-03-23T09:40:11Z</dcterms:created>
  <dcterms:modified xsi:type="dcterms:W3CDTF">2020-06-01T12:14:12Z</dcterms:modified>
</cp:coreProperties>
</file>