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63" r:id="rId4"/>
    <p:sldId id="264" r:id="rId5"/>
    <p:sldId id="259" r:id="rId6"/>
    <p:sldId id="260" r:id="rId7"/>
    <p:sldId id="261" r:id="rId8"/>
    <p:sldId id="262"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B82F90-7935-4EEE-9F68-8F1BA939A418}" type="datetimeFigureOut">
              <a:rPr lang="en-GB" smtClean="0"/>
              <a:t>11/06/2020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65E235-9E9B-4C83-8F3A-6C0C1A680F5C}" type="slidenum">
              <a:rPr lang="en-GB" smtClean="0"/>
              <a:t>‹#›</a:t>
            </a:fld>
            <a:endParaRPr lang="en-GB"/>
          </a:p>
        </p:txBody>
      </p:sp>
    </p:spTree>
    <p:extLst>
      <p:ext uri="{BB962C8B-B14F-4D97-AF65-F5344CB8AC3E}">
        <p14:creationId xmlns:p14="http://schemas.microsoft.com/office/powerpoint/2010/main" val="2613622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E7CC95F-B8AA-4298-9491-31C7DE205B76}" type="slidenum">
              <a:rPr lang="en-GB">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3433165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Annotate with students – language and structural devices.</a:t>
            </a:r>
            <a:endParaRPr lang="en-GB" dirty="0"/>
          </a:p>
        </p:txBody>
      </p:sp>
      <p:sp>
        <p:nvSpPr>
          <p:cNvPr id="4" name="Slide Number Placeholder 3"/>
          <p:cNvSpPr>
            <a:spLocks noGrp="1"/>
          </p:cNvSpPr>
          <p:nvPr>
            <p:ph type="sldNum" sz="quarter" idx="10"/>
          </p:nvPr>
        </p:nvSpPr>
        <p:spPr/>
        <p:txBody>
          <a:bodyPr/>
          <a:lstStyle/>
          <a:p>
            <a:fld id="{0665E235-9E9B-4C83-8F3A-6C0C1A680F5C}" type="slidenum">
              <a:rPr lang="en-GB" smtClean="0"/>
              <a:t>6</a:t>
            </a:fld>
            <a:endParaRPr lang="en-GB"/>
          </a:p>
        </p:txBody>
      </p:sp>
    </p:spTree>
    <p:extLst>
      <p:ext uri="{BB962C8B-B14F-4D97-AF65-F5344CB8AC3E}">
        <p14:creationId xmlns:p14="http://schemas.microsoft.com/office/powerpoint/2010/main" val="4186711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are fairly short scenes so should be read quite quickly.</a:t>
            </a:r>
            <a:endParaRPr lang="en-GB" dirty="0"/>
          </a:p>
        </p:txBody>
      </p:sp>
      <p:sp>
        <p:nvSpPr>
          <p:cNvPr id="4" name="Slide Number Placeholder 3"/>
          <p:cNvSpPr>
            <a:spLocks noGrp="1"/>
          </p:cNvSpPr>
          <p:nvPr>
            <p:ph type="sldNum" sz="quarter" idx="10"/>
          </p:nvPr>
        </p:nvSpPr>
        <p:spPr/>
        <p:txBody>
          <a:bodyPr/>
          <a:lstStyle/>
          <a:p>
            <a:fld id="{0665E235-9E9B-4C83-8F3A-6C0C1A680F5C}" type="slidenum">
              <a:rPr lang="en-GB" smtClean="0"/>
              <a:t>8</a:t>
            </a:fld>
            <a:endParaRPr lang="en-GB"/>
          </a:p>
        </p:txBody>
      </p:sp>
    </p:spTree>
    <p:extLst>
      <p:ext uri="{BB962C8B-B14F-4D97-AF65-F5344CB8AC3E}">
        <p14:creationId xmlns:p14="http://schemas.microsoft.com/office/powerpoint/2010/main" val="3042054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mtClean="0"/>
              <a:t>Printable slide</a:t>
            </a:r>
            <a:endParaRPr lang="en-GB"/>
          </a:p>
        </p:txBody>
      </p:sp>
      <p:sp>
        <p:nvSpPr>
          <p:cNvPr id="4" name="Slide Number Placeholder 3"/>
          <p:cNvSpPr>
            <a:spLocks noGrp="1"/>
          </p:cNvSpPr>
          <p:nvPr>
            <p:ph type="sldNum" sz="quarter" idx="10"/>
          </p:nvPr>
        </p:nvSpPr>
        <p:spPr/>
        <p:txBody>
          <a:bodyPr/>
          <a:lstStyle/>
          <a:p>
            <a:fld id="{0665E235-9E9B-4C83-8F3A-6C0C1A680F5C}" type="slidenum">
              <a:rPr lang="en-GB" smtClean="0"/>
              <a:t>9</a:t>
            </a:fld>
            <a:endParaRPr lang="en-GB"/>
          </a:p>
        </p:txBody>
      </p:sp>
    </p:spTree>
    <p:extLst>
      <p:ext uri="{BB962C8B-B14F-4D97-AF65-F5344CB8AC3E}">
        <p14:creationId xmlns:p14="http://schemas.microsoft.com/office/powerpoint/2010/main" val="1013939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4B5F3A-A8D6-4997-93DD-C3DCC6032764}"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1F25EA-E031-46D0-81F1-87C055595256}" type="slidenum">
              <a:rPr lang="en-GB" smtClean="0"/>
              <a:t>‹#›</a:t>
            </a:fld>
            <a:endParaRPr lang="en-GB"/>
          </a:p>
        </p:txBody>
      </p:sp>
    </p:spTree>
    <p:extLst>
      <p:ext uri="{BB962C8B-B14F-4D97-AF65-F5344CB8AC3E}">
        <p14:creationId xmlns:p14="http://schemas.microsoft.com/office/powerpoint/2010/main" val="28075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4B5F3A-A8D6-4997-93DD-C3DCC6032764}"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1F25EA-E031-46D0-81F1-87C055595256}" type="slidenum">
              <a:rPr lang="en-GB" smtClean="0"/>
              <a:t>‹#›</a:t>
            </a:fld>
            <a:endParaRPr lang="en-GB"/>
          </a:p>
        </p:txBody>
      </p:sp>
    </p:spTree>
    <p:extLst>
      <p:ext uri="{BB962C8B-B14F-4D97-AF65-F5344CB8AC3E}">
        <p14:creationId xmlns:p14="http://schemas.microsoft.com/office/powerpoint/2010/main" val="412736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4B5F3A-A8D6-4997-93DD-C3DCC6032764}"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1F25EA-E031-46D0-81F1-87C055595256}" type="slidenum">
              <a:rPr lang="en-GB" smtClean="0"/>
              <a:t>‹#›</a:t>
            </a:fld>
            <a:endParaRPr lang="en-GB"/>
          </a:p>
        </p:txBody>
      </p:sp>
    </p:spTree>
    <p:extLst>
      <p:ext uri="{BB962C8B-B14F-4D97-AF65-F5344CB8AC3E}">
        <p14:creationId xmlns:p14="http://schemas.microsoft.com/office/powerpoint/2010/main" val="980764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4B5F3A-A8D6-4997-93DD-C3DCC6032764}"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1F25EA-E031-46D0-81F1-87C055595256}" type="slidenum">
              <a:rPr lang="en-GB" smtClean="0"/>
              <a:t>‹#›</a:t>
            </a:fld>
            <a:endParaRPr lang="en-GB"/>
          </a:p>
        </p:txBody>
      </p:sp>
    </p:spTree>
    <p:extLst>
      <p:ext uri="{BB962C8B-B14F-4D97-AF65-F5344CB8AC3E}">
        <p14:creationId xmlns:p14="http://schemas.microsoft.com/office/powerpoint/2010/main" val="426548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4B5F3A-A8D6-4997-93DD-C3DCC6032764}"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1F25EA-E031-46D0-81F1-87C055595256}" type="slidenum">
              <a:rPr lang="en-GB" smtClean="0"/>
              <a:t>‹#›</a:t>
            </a:fld>
            <a:endParaRPr lang="en-GB"/>
          </a:p>
        </p:txBody>
      </p:sp>
    </p:spTree>
    <p:extLst>
      <p:ext uri="{BB962C8B-B14F-4D97-AF65-F5344CB8AC3E}">
        <p14:creationId xmlns:p14="http://schemas.microsoft.com/office/powerpoint/2010/main" val="2185638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4B5F3A-A8D6-4997-93DD-C3DCC6032764}" type="datetimeFigureOut">
              <a:rPr lang="en-GB" smtClean="0"/>
              <a:t>11/06/2020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1F25EA-E031-46D0-81F1-87C055595256}" type="slidenum">
              <a:rPr lang="en-GB" smtClean="0"/>
              <a:t>‹#›</a:t>
            </a:fld>
            <a:endParaRPr lang="en-GB"/>
          </a:p>
        </p:txBody>
      </p:sp>
    </p:spTree>
    <p:extLst>
      <p:ext uri="{BB962C8B-B14F-4D97-AF65-F5344CB8AC3E}">
        <p14:creationId xmlns:p14="http://schemas.microsoft.com/office/powerpoint/2010/main" val="274949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4B5F3A-A8D6-4997-93DD-C3DCC6032764}" type="datetimeFigureOut">
              <a:rPr lang="en-GB" smtClean="0"/>
              <a:t>11/06/2020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1F25EA-E031-46D0-81F1-87C055595256}" type="slidenum">
              <a:rPr lang="en-GB" smtClean="0"/>
              <a:t>‹#›</a:t>
            </a:fld>
            <a:endParaRPr lang="en-GB"/>
          </a:p>
        </p:txBody>
      </p:sp>
    </p:spTree>
    <p:extLst>
      <p:ext uri="{BB962C8B-B14F-4D97-AF65-F5344CB8AC3E}">
        <p14:creationId xmlns:p14="http://schemas.microsoft.com/office/powerpoint/2010/main" val="3826389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4B5F3A-A8D6-4997-93DD-C3DCC6032764}" type="datetimeFigureOut">
              <a:rPr lang="en-GB" smtClean="0"/>
              <a:t>11/06/2020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1F25EA-E031-46D0-81F1-87C055595256}" type="slidenum">
              <a:rPr lang="en-GB" smtClean="0"/>
              <a:t>‹#›</a:t>
            </a:fld>
            <a:endParaRPr lang="en-GB"/>
          </a:p>
        </p:txBody>
      </p:sp>
    </p:spTree>
    <p:extLst>
      <p:ext uri="{BB962C8B-B14F-4D97-AF65-F5344CB8AC3E}">
        <p14:creationId xmlns:p14="http://schemas.microsoft.com/office/powerpoint/2010/main" val="1274120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B5F3A-A8D6-4997-93DD-C3DCC6032764}" type="datetimeFigureOut">
              <a:rPr lang="en-GB" smtClean="0"/>
              <a:t>11/06/2020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1F25EA-E031-46D0-81F1-87C055595256}" type="slidenum">
              <a:rPr lang="en-GB" smtClean="0"/>
              <a:t>‹#›</a:t>
            </a:fld>
            <a:endParaRPr lang="en-GB"/>
          </a:p>
        </p:txBody>
      </p:sp>
    </p:spTree>
    <p:extLst>
      <p:ext uri="{BB962C8B-B14F-4D97-AF65-F5344CB8AC3E}">
        <p14:creationId xmlns:p14="http://schemas.microsoft.com/office/powerpoint/2010/main" val="528532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4B5F3A-A8D6-4997-93DD-C3DCC6032764}" type="datetimeFigureOut">
              <a:rPr lang="en-GB" smtClean="0"/>
              <a:t>11/06/2020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1F25EA-E031-46D0-81F1-87C055595256}" type="slidenum">
              <a:rPr lang="en-GB" smtClean="0"/>
              <a:t>‹#›</a:t>
            </a:fld>
            <a:endParaRPr lang="en-GB"/>
          </a:p>
        </p:txBody>
      </p:sp>
    </p:spTree>
    <p:extLst>
      <p:ext uri="{BB962C8B-B14F-4D97-AF65-F5344CB8AC3E}">
        <p14:creationId xmlns:p14="http://schemas.microsoft.com/office/powerpoint/2010/main" val="2798121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4B5F3A-A8D6-4997-93DD-C3DCC6032764}" type="datetimeFigureOut">
              <a:rPr lang="en-GB" smtClean="0"/>
              <a:t>11/06/2020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1F25EA-E031-46D0-81F1-87C055595256}" type="slidenum">
              <a:rPr lang="en-GB" smtClean="0"/>
              <a:t>‹#›</a:t>
            </a:fld>
            <a:endParaRPr lang="en-GB"/>
          </a:p>
        </p:txBody>
      </p:sp>
    </p:spTree>
    <p:extLst>
      <p:ext uri="{BB962C8B-B14F-4D97-AF65-F5344CB8AC3E}">
        <p14:creationId xmlns:p14="http://schemas.microsoft.com/office/powerpoint/2010/main" val="784018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4B5F3A-A8D6-4997-93DD-C3DCC6032764}" type="datetimeFigureOut">
              <a:rPr lang="en-GB" smtClean="0"/>
              <a:t>11/06/2020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1F25EA-E031-46D0-81F1-87C055595256}" type="slidenum">
              <a:rPr lang="en-GB" smtClean="0"/>
              <a:t>‹#›</a:t>
            </a:fld>
            <a:endParaRPr lang="en-GB"/>
          </a:p>
        </p:txBody>
      </p:sp>
    </p:spTree>
    <p:extLst>
      <p:ext uri="{BB962C8B-B14F-4D97-AF65-F5344CB8AC3E}">
        <p14:creationId xmlns:p14="http://schemas.microsoft.com/office/powerpoint/2010/main" val="1501998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5988"/>
            <a:ext cx="8460432" cy="6863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3707904" y="3284984"/>
            <a:ext cx="5320680" cy="3312368"/>
          </a:xfrm>
          <a:solidFill>
            <a:schemeClr val="bg1">
              <a:lumMod val="75000"/>
            </a:schemeClr>
          </a:solidFill>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l"/>
            <a:r>
              <a:rPr lang="en-GB" sz="4000" b="1" dirty="0" smtClean="0">
                <a:solidFill>
                  <a:schemeClr val="tx1"/>
                </a:solidFill>
              </a:rPr>
              <a:t>LO: To explore the deterioration of Lady Macbeth.</a:t>
            </a:r>
            <a:br>
              <a:rPr lang="en-GB" sz="4000" b="1" dirty="0" smtClean="0">
                <a:solidFill>
                  <a:schemeClr val="tx1"/>
                </a:solidFill>
              </a:rPr>
            </a:br>
            <a:r>
              <a:rPr lang="en-GB" sz="4000" b="1" dirty="0" smtClean="0">
                <a:solidFill>
                  <a:schemeClr val="tx1"/>
                </a:solidFill>
              </a:rPr>
              <a:t>ST: I can examine the use of language to create meaning.</a:t>
            </a:r>
          </a:p>
        </p:txBody>
      </p:sp>
      <p:sp>
        <p:nvSpPr>
          <p:cNvPr id="4" name="Rectangle 3"/>
          <p:cNvSpPr/>
          <p:nvPr/>
        </p:nvSpPr>
        <p:spPr>
          <a:xfrm>
            <a:off x="0" y="0"/>
            <a:ext cx="683568"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400" dirty="0" smtClean="0"/>
              <a:t>Learning content</a:t>
            </a:r>
            <a:endParaRPr lang="en-GB" sz="4400" dirty="0"/>
          </a:p>
        </p:txBody>
      </p:sp>
    </p:spTree>
    <p:extLst>
      <p:ext uri="{BB962C8B-B14F-4D97-AF65-F5344CB8AC3E}">
        <p14:creationId xmlns:p14="http://schemas.microsoft.com/office/powerpoint/2010/main" val="3357780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0"/>
            <a:ext cx="8460432" cy="1916832"/>
          </a:xfrm>
          <a:solidFill>
            <a:schemeClr val="bg1">
              <a:lumMod val="65000"/>
            </a:schemeClr>
          </a:solidFill>
        </p:spPr>
        <p:txBody>
          <a:bodyPr>
            <a:noAutofit/>
          </a:bodyPr>
          <a:lstStyle/>
          <a:p>
            <a:r>
              <a:rPr lang="en-GB" sz="2900" dirty="0" smtClean="0"/>
              <a:t>Write an acrostic for LM. Think about words and phrases that you would use to describe her, what you know about her, key quotations and how women of the 1600s behaved.</a:t>
            </a:r>
            <a:endParaRPr lang="en-GB" sz="2900" dirty="0"/>
          </a:p>
        </p:txBody>
      </p:sp>
      <p:sp>
        <p:nvSpPr>
          <p:cNvPr id="3" name="Content Placeholder 2"/>
          <p:cNvSpPr>
            <a:spLocks noGrp="1"/>
          </p:cNvSpPr>
          <p:nvPr>
            <p:ph idx="1"/>
          </p:nvPr>
        </p:nvSpPr>
        <p:spPr>
          <a:xfrm>
            <a:off x="1115616" y="2060848"/>
            <a:ext cx="1008112" cy="4525963"/>
          </a:xfrm>
        </p:spPr>
        <p:txBody>
          <a:bodyPr>
            <a:normAutofit/>
          </a:bodyPr>
          <a:lstStyle/>
          <a:p>
            <a:pPr marL="0" indent="0">
              <a:buNone/>
            </a:pPr>
            <a:r>
              <a:rPr lang="en-GB" sz="6000" dirty="0" smtClean="0"/>
              <a:t>L</a:t>
            </a:r>
          </a:p>
          <a:p>
            <a:pPr marL="0" indent="0">
              <a:buNone/>
            </a:pPr>
            <a:r>
              <a:rPr lang="en-GB" sz="6000" dirty="0" smtClean="0"/>
              <a:t>A</a:t>
            </a:r>
          </a:p>
          <a:p>
            <a:pPr marL="0" indent="0">
              <a:buNone/>
            </a:pPr>
            <a:r>
              <a:rPr lang="en-GB" sz="6000" dirty="0" smtClean="0"/>
              <a:t>D</a:t>
            </a:r>
          </a:p>
          <a:p>
            <a:pPr marL="0" indent="0">
              <a:buNone/>
            </a:pPr>
            <a:r>
              <a:rPr lang="en-GB" sz="6000" dirty="0"/>
              <a:t>Y</a:t>
            </a:r>
          </a:p>
        </p:txBody>
      </p:sp>
      <p:sp>
        <p:nvSpPr>
          <p:cNvPr id="4" name="Content Placeholder 2"/>
          <p:cNvSpPr txBox="1">
            <a:spLocks/>
          </p:cNvSpPr>
          <p:nvPr/>
        </p:nvSpPr>
        <p:spPr>
          <a:xfrm>
            <a:off x="4788024" y="2132856"/>
            <a:ext cx="1008112" cy="4525963"/>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6000" dirty="0" smtClean="0"/>
              <a:t>M</a:t>
            </a:r>
          </a:p>
          <a:p>
            <a:pPr marL="0" indent="0">
              <a:buFont typeface="Arial" panose="020B0604020202020204" pitchFamily="34" charset="0"/>
              <a:buNone/>
            </a:pPr>
            <a:r>
              <a:rPr lang="en-GB" sz="6000" dirty="0" smtClean="0"/>
              <a:t>A</a:t>
            </a:r>
          </a:p>
          <a:p>
            <a:pPr marL="0" indent="0">
              <a:buFont typeface="Arial" panose="020B0604020202020204" pitchFamily="34" charset="0"/>
              <a:buNone/>
            </a:pPr>
            <a:r>
              <a:rPr lang="en-GB" sz="6000" dirty="0" smtClean="0"/>
              <a:t>C</a:t>
            </a:r>
          </a:p>
          <a:p>
            <a:pPr marL="0" indent="0">
              <a:buFont typeface="Arial" panose="020B0604020202020204" pitchFamily="34" charset="0"/>
              <a:buNone/>
            </a:pPr>
            <a:r>
              <a:rPr lang="en-GB" sz="6000" dirty="0" smtClean="0"/>
              <a:t>B</a:t>
            </a:r>
          </a:p>
          <a:p>
            <a:pPr marL="0" indent="0">
              <a:buFont typeface="Arial" panose="020B0604020202020204" pitchFamily="34" charset="0"/>
              <a:buNone/>
            </a:pPr>
            <a:r>
              <a:rPr lang="en-GB" sz="6000" dirty="0" smtClean="0"/>
              <a:t>E</a:t>
            </a:r>
          </a:p>
          <a:p>
            <a:pPr marL="0" indent="0">
              <a:buFont typeface="Arial" panose="020B0604020202020204" pitchFamily="34" charset="0"/>
              <a:buNone/>
            </a:pPr>
            <a:r>
              <a:rPr lang="en-GB" sz="6000" dirty="0" smtClean="0"/>
              <a:t>T</a:t>
            </a:r>
          </a:p>
          <a:p>
            <a:pPr marL="0" indent="0">
              <a:buFont typeface="Arial" panose="020B0604020202020204" pitchFamily="34" charset="0"/>
              <a:buNone/>
            </a:pPr>
            <a:r>
              <a:rPr lang="en-GB" sz="6000" dirty="0" smtClean="0"/>
              <a:t>H</a:t>
            </a:r>
            <a:endParaRPr lang="en-GB" sz="6000" dirty="0"/>
          </a:p>
        </p:txBody>
      </p:sp>
      <p:sp>
        <p:nvSpPr>
          <p:cNvPr id="5" name="Rectangle 4"/>
          <p:cNvSpPr/>
          <p:nvPr/>
        </p:nvSpPr>
        <p:spPr>
          <a:xfrm>
            <a:off x="0" y="0"/>
            <a:ext cx="683568"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400" dirty="0">
                <a:solidFill>
                  <a:prstClr val="white"/>
                </a:solidFill>
              </a:rPr>
              <a:t>DO NOW!</a:t>
            </a:r>
          </a:p>
        </p:txBody>
      </p:sp>
    </p:spTree>
    <p:extLst>
      <p:ext uri="{BB962C8B-B14F-4D97-AF65-F5344CB8AC3E}">
        <p14:creationId xmlns:p14="http://schemas.microsoft.com/office/powerpoint/2010/main" val="1778983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lum bright="70000" contrast="-70000"/>
            <a:extLst>
              <a:ext uri="{BEBA8EAE-BF5A-486C-A8C5-ECC9F3942E4B}">
                <a14:imgProps xmlns:a14="http://schemas.microsoft.com/office/drawing/2010/main">
                  <a14:imgLayer r:embed="rId4">
                    <a14:imgEffect>
                      <a14:artisticCutout/>
                    </a14:imgEffect>
                  </a14:imgLayer>
                </a14:imgProps>
              </a:ext>
              <a:ext uri="{28A0092B-C50C-407E-A947-70E740481C1C}">
                <a14:useLocalDpi xmlns:a14="http://schemas.microsoft.com/office/drawing/2010/main" val="0"/>
              </a:ext>
            </a:extLst>
          </a:blip>
          <a:srcRect/>
          <a:stretch>
            <a:fillRect/>
          </a:stretch>
        </p:blipFill>
        <p:spPr bwMode="auto">
          <a:xfrm>
            <a:off x="30801" y="0"/>
            <a:ext cx="9175750" cy="686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5029" y="0"/>
            <a:ext cx="8229600" cy="1143000"/>
          </a:xfrm>
        </p:spPr>
        <p:txBody>
          <a:bodyPr/>
          <a:lstStyle/>
          <a:p>
            <a:r>
              <a:rPr lang="en-GB" dirty="0" smtClean="0"/>
              <a:t>Match the word to the definition.</a:t>
            </a:r>
            <a:endParaRPr lang="en-GB" dirty="0"/>
          </a:p>
        </p:txBody>
      </p:sp>
      <p:sp>
        <p:nvSpPr>
          <p:cNvPr id="3" name="Content Placeholder 2"/>
          <p:cNvSpPr>
            <a:spLocks noGrp="1"/>
          </p:cNvSpPr>
          <p:nvPr>
            <p:ph idx="1"/>
          </p:nvPr>
        </p:nvSpPr>
        <p:spPr>
          <a:xfrm>
            <a:off x="812656" y="1196752"/>
            <a:ext cx="8388424" cy="3672408"/>
          </a:xfrm>
        </p:spPr>
        <p:txBody>
          <a:bodyPr>
            <a:noAutofit/>
          </a:bodyPr>
          <a:lstStyle/>
          <a:p>
            <a:r>
              <a:rPr lang="en-GB" sz="2800" b="1" dirty="0">
                <a:solidFill>
                  <a:schemeClr val="tx1"/>
                </a:solidFill>
              </a:rPr>
              <a:t>_____________ </a:t>
            </a:r>
            <a:r>
              <a:rPr lang="en-GB" sz="2800" b="1" dirty="0" smtClean="0">
                <a:solidFill>
                  <a:schemeClr val="tx1"/>
                </a:solidFill>
              </a:rPr>
              <a:t>causing or characterized by extreme distress or sorrow.</a:t>
            </a:r>
          </a:p>
          <a:p>
            <a:r>
              <a:rPr lang="en-GB" sz="2800" b="1" dirty="0" smtClean="0">
                <a:solidFill>
                  <a:schemeClr val="tx1"/>
                </a:solidFill>
              </a:rPr>
              <a:t>________  disintegrate or be destroyed.</a:t>
            </a:r>
          </a:p>
          <a:p>
            <a:r>
              <a:rPr lang="en-GB" sz="2800" b="1" dirty="0" smtClean="0"/>
              <a:t>_____</a:t>
            </a:r>
            <a:r>
              <a:rPr lang="en-GB" sz="2800" b="1" dirty="0" smtClean="0">
                <a:solidFill>
                  <a:schemeClr val="tx1"/>
                </a:solidFill>
              </a:rPr>
              <a:t>_____  used for emphasis, especially to express anger or frustration AND/ OR condemned by God to suffer eternal punishment in hell.</a:t>
            </a:r>
          </a:p>
          <a:p>
            <a:r>
              <a:rPr lang="en-GB" sz="2800" b="1" dirty="0" smtClean="0">
                <a:solidFill>
                  <a:schemeClr val="tx1"/>
                </a:solidFill>
              </a:rPr>
              <a:t>____________  diminish in strength or quality; deteriorate.</a:t>
            </a:r>
            <a:endParaRPr lang="en-GB" sz="2800" b="1" dirty="0">
              <a:solidFill>
                <a:schemeClr val="tx1"/>
              </a:solidFill>
            </a:endParaRPr>
          </a:p>
        </p:txBody>
      </p:sp>
      <p:sp>
        <p:nvSpPr>
          <p:cNvPr id="4" name="Rectangle 3"/>
          <p:cNvSpPr/>
          <p:nvPr/>
        </p:nvSpPr>
        <p:spPr>
          <a:xfrm>
            <a:off x="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800" dirty="0">
                <a:solidFill>
                  <a:prstClr val="white"/>
                </a:solidFill>
              </a:rPr>
              <a:t>Unlocking vocabulary</a:t>
            </a:r>
          </a:p>
        </p:txBody>
      </p:sp>
      <p:sp>
        <p:nvSpPr>
          <p:cNvPr id="5" name="Rounded Rectangle 4"/>
          <p:cNvSpPr/>
          <p:nvPr/>
        </p:nvSpPr>
        <p:spPr>
          <a:xfrm>
            <a:off x="899592" y="5229200"/>
            <a:ext cx="8244408" cy="151216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4400" dirty="0" smtClean="0">
                <a:solidFill>
                  <a:prstClr val="white"/>
                </a:solidFill>
              </a:rPr>
              <a:t>Decline     Damned</a:t>
            </a:r>
            <a:endParaRPr lang="en-GB" sz="4400" dirty="0">
              <a:solidFill>
                <a:prstClr val="white"/>
              </a:solidFill>
            </a:endParaRPr>
          </a:p>
          <a:p>
            <a:pPr algn="ctr"/>
            <a:r>
              <a:rPr lang="en-GB" sz="4400" dirty="0" smtClean="0">
                <a:solidFill>
                  <a:prstClr val="white"/>
                </a:solidFill>
              </a:rPr>
              <a:t>Unravel     Tragic</a:t>
            </a:r>
            <a:endParaRPr lang="en-GB" sz="4400" dirty="0">
              <a:solidFill>
                <a:prstClr val="white"/>
              </a:solidFill>
            </a:endParaRPr>
          </a:p>
        </p:txBody>
      </p:sp>
    </p:spTree>
    <p:extLst>
      <p:ext uri="{BB962C8B-B14F-4D97-AF65-F5344CB8AC3E}">
        <p14:creationId xmlns:p14="http://schemas.microsoft.com/office/powerpoint/2010/main" val="2078059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19050" y="-6350"/>
            <a:ext cx="9182100" cy="687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971600" y="116632"/>
            <a:ext cx="7715200" cy="1143000"/>
          </a:xfrm>
        </p:spPr>
        <p:txBody>
          <a:bodyPr>
            <a:normAutofit fontScale="90000"/>
          </a:bodyPr>
          <a:lstStyle/>
          <a:p>
            <a:r>
              <a:rPr lang="en-GB" dirty="0" smtClean="0"/>
              <a:t>Answers! Please give yourself a tick </a:t>
            </a:r>
            <a:endParaRPr lang="en-GB" dirty="0"/>
          </a:p>
        </p:txBody>
      </p:sp>
      <p:sp>
        <p:nvSpPr>
          <p:cNvPr id="4" name="Rectangle 3"/>
          <p:cNvSpPr/>
          <p:nvPr/>
        </p:nvSpPr>
        <p:spPr>
          <a:xfrm>
            <a:off x="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800" dirty="0">
                <a:solidFill>
                  <a:prstClr val="white"/>
                </a:solidFill>
              </a:rPr>
              <a:t>Unlocking vocabulary</a:t>
            </a:r>
          </a:p>
        </p:txBody>
      </p:sp>
      <p:pic>
        <p:nvPicPr>
          <p:cNvPr id="1026" name="Picture 2" descr="C:\Users\Deb\AppData\Local\Microsoft\Windows\Temporary Internet Files\Content.IE5\P66F28V0\Kliponious-green-tick[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620688"/>
            <a:ext cx="1152128" cy="1008757"/>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p:cNvSpPr>
            <a:spLocks noGrp="1"/>
          </p:cNvSpPr>
          <p:nvPr>
            <p:ph idx="1"/>
          </p:nvPr>
        </p:nvSpPr>
        <p:spPr>
          <a:xfrm>
            <a:off x="903993" y="1340768"/>
            <a:ext cx="8229600" cy="4525963"/>
          </a:xfrm>
        </p:spPr>
        <p:txBody>
          <a:bodyPr>
            <a:noAutofit/>
          </a:bodyPr>
          <a:lstStyle/>
          <a:p>
            <a:r>
              <a:rPr lang="en-GB" sz="3600" b="1" u="sng" dirty="0" smtClean="0">
                <a:solidFill>
                  <a:srgbClr val="00B050"/>
                </a:solidFill>
              </a:rPr>
              <a:t>Tragic</a:t>
            </a:r>
            <a:r>
              <a:rPr lang="en-GB" sz="3600" b="1" dirty="0" smtClean="0">
                <a:solidFill>
                  <a:schemeClr val="tx1"/>
                </a:solidFill>
              </a:rPr>
              <a:t> causing or characterized by extreme distress or sorrow.</a:t>
            </a:r>
          </a:p>
          <a:p>
            <a:r>
              <a:rPr lang="en-GB" sz="3600" b="1" u="sng" dirty="0" smtClean="0">
                <a:solidFill>
                  <a:srgbClr val="00B050"/>
                </a:solidFill>
              </a:rPr>
              <a:t>Unravel</a:t>
            </a:r>
            <a:r>
              <a:rPr lang="en-GB" sz="3600" b="1" dirty="0" smtClean="0">
                <a:solidFill>
                  <a:schemeClr val="tx1"/>
                </a:solidFill>
              </a:rPr>
              <a:t>  disintegrate or be destroyed.</a:t>
            </a:r>
          </a:p>
          <a:p>
            <a:r>
              <a:rPr lang="en-GB" sz="3600" b="1" u="sng" dirty="0" smtClean="0">
                <a:solidFill>
                  <a:srgbClr val="00B050"/>
                </a:solidFill>
              </a:rPr>
              <a:t>Damned</a:t>
            </a:r>
            <a:r>
              <a:rPr lang="en-GB" sz="3600" b="1" dirty="0" smtClean="0">
                <a:solidFill>
                  <a:schemeClr val="tx1"/>
                </a:solidFill>
              </a:rPr>
              <a:t>  used for emphasis, especially to express anger or frustration AND/ OR condemned by God to suffer eternal punishment in hell.</a:t>
            </a:r>
          </a:p>
          <a:p>
            <a:r>
              <a:rPr lang="en-GB" sz="3600" b="1" u="sng" dirty="0" smtClean="0">
                <a:solidFill>
                  <a:srgbClr val="00B050"/>
                </a:solidFill>
              </a:rPr>
              <a:t>Decline  </a:t>
            </a:r>
            <a:r>
              <a:rPr lang="en-GB" sz="3600" b="1" dirty="0" smtClean="0">
                <a:solidFill>
                  <a:schemeClr val="tx1"/>
                </a:solidFill>
              </a:rPr>
              <a:t>diminish in strength or quality; deteriorate.</a:t>
            </a:r>
            <a:endParaRPr lang="en-GB" sz="3600" b="1" dirty="0">
              <a:solidFill>
                <a:schemeClr val="tx1"/>
              </a:solidFill>
            </a:endParaRPr>
          </a:p>
        </p:txBody>
      </p:sp>
    </p:spTree>
    <p:extLst>
      <p:ext uri="{BB962C8B-B14F-4D97-AF65-F5344CB8AC3E}">
        <p14:creationId xmlns:p14="http://schemas.microsoft.com/office/powerpoint/2010/main" val="702161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7787208" cy="2794322"/>
          </a:xfrm>
        </p:spPr>
        <p:txBody>
          <a:bodyPr>
            <a:normAutofit fontScale="90000"/>
          </a:bodyPr>
          <a:lstStyle/>
          <a:p>
            <a:r>
              <a:rPr lang="en-GB" sz="4000" dirty="0" smtClean="0"/>
              <a:t>Task: Use your image of Lady Macbeth to record ways that she has changed. Her physical decline and her mental decline, use quotations to reinforce your ideas. </a:t>
            </a:r>
            <a:endParaRPr lang="en-GB" sz="4000" dirty="0"/>
          </a:p>
        </p:txBody>
      </p:sp>
      <p:sp>
        <p:nvSpPr>
          <p:cNvPr id="3" name="Content Placeholder 2"/>
          <p:cNvSpPr>
            <a:spLocks noGrp="1"/>
          </p:cNvSpPr>
          <p:nvPr>
            <p:ph idx="1"/>
          </p:nvPr>
        </p:nvSpPr>
        <p:spPr>
          <a:xfrm>
            <a:off x="1115616" y="116632"/>
            <a:ext cx="7620000" cy="648072"/>
          </a:xfrm>
          <a:solidFill>
            <a:schemeClr val="bg1">
              <a:lumMod val="85000"/>
            </a:schemeClr>
          </a:solidFill>
        </p:spPr>
        <p:txBody>
          <a:bodyPr>
            <a:normAutofit/>
          </a:bodyPr>
          <a:lstStyle/>
          <a:p>
            <a:pPr marL="114300" indent="0">
              <a:buNone/>
            </a:pPr>
            <a:r>
              <a:rPr lang="en-GB" sz="3200" dirty="0" smtClean="0"/>
              <a:t>Read Act V Scene 1</a:t>
            </a:r>
            <a:endParaRPr lang="en-GB" sz="3200"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9513" y="3978235"/>
            <a:ext cx="1847850" cy="2466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2706" y="3978235"/>
            <a:ext cx="3075813" cy="23991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168" y="3936630"/>
            <a:ext cx="2631522" cy="2482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000" dirty="0" smtClean="0">
                <a:solidFill>
                  <a:prstClr val="white"/>
                </a:solidFill>
              </a:rPr>
              <a:t>Reading task</a:t>
            </a:r>
            <a:endParaRPr lang="en-GB" sz="4000" dirty="0">
              <a:solidFill>
                <a:prstClr val="white"/>
              </a:solidFill>
            </a:endParaRPr>
          </a:p>
        </p:txBody>
      </p:sp>
    </p:spTree>
    <p:extLst>
      <p:ext uri="{BB962C8B-B14F-4D97-AF65-F5344CB8AC3E}">
        <p14:creationId xmlns:p14="http://schemas.microsoft.com/office/powerpoint/2010/main" val="266976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218"/>
                                        </p:tgtEl>
                                        <p:attrNameLst>
                                          <p:attrName>style.visibility</p:attrName>
                                        </p:attrNameLst>
                                      </p:cBhvr>
                                      <p:to>
                                        <p:strVal val="visible"/>
                                      </p:to>
                                    </p:set>
                                    <p:animEffect transition="in" filter="fade">
                                      <p:cBhvr>
                                        <p:cTn id="14" dur="1000"/>
                                        <p:tgtEl>
                                          <p:spTgt spid="9218"/>
                                        </p:tgtEl>
                                      </p:cBhvr>
                                    </p:animEffect>
                                    <p:anim calcmode="lin" valueType="num">
                                      <p:cBhvr>
                                        <p:cTn id="15" dur="1000" fill="hold"/>
                                        <p:tgtEl>
                                          <p:spTgt spid="9218"/>
                                        </p:tgtEl>
                                        <p:attrNameLst>
                                          <p:attrName>ppt_x</p:attrName>
                                        </p:attrNameLst>
                                      </p:cBhvr>
                                      <p:tavLst>
                                        <p:tav tm="0">
                                          <p:val>
                                            <p:strVal val="#ppt_x"/>
                                          </p:val>
                                        </p:tav>
                                        <p:tav tm="100000">
                                          <p:val>
                                            <p:strVal val="#ppt_x"/>
                                          </p:val>
                                        </p:tav>
                                      </p:tavLst>
                                    </p:anim>
                                    <p:anim calcmode="lin" valueType="num">
                                      <p:cBhvr>
                                        <p:cTn id="16" dur="1000" fill="hold"/>
                                        <p:tgtEl>
                                          <p:spTgt spid="921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221"/>
                                        </p:tgtEl>
                                        <p:attrNameLst>
                                          <p:attrName>style.visibility</p:attrName>
                                        </p:attrNameLst>
                                      </p:cBhvr>
                                      <p:to>
                                        <p:strVal val="visible"/>
                                      </p:to>
                                    </p:set>
                                    <p:animEffect transition="in" filter="fade">
                                      <p:cBhvr>
                                        <p:cTn id="21" dur="1000"/>
                                        <p:tgtEl>
                                          <p:spTgt spid="9221"/>
                                        </p:tgtEl>
                                      </p:cBhvr>
                                    </p:animEffect>
                                    <p:anim calcmode="lin" valueType="num">
                                      <p:cBhvr>
                                        <p:cTn id="22" dur="1000" fill="hold"/>
                                        <p:tgtEl>
                                          <p:spTgt spid="9221"/>
                                        </p:tgtEl>
                                        <p:attrNameLst>
                                          <p:attrName>ppt_x</p:attrName>
                                        </p:attrNameLst>
                                      </p:cBhvr>
                                      <p:tavLst>
                                        <p:tav tm="0">
                                          <p:val>
                                            <p:strVal val="#ppt_x"/>
                                          </p:val>
                                        </p:tav>
                                        <p:tav tm="100000">
                                          <p:val>
                                            <p:strVal val="#ppt_x"/>
                                          </p:val>
                                        </p:tav>
                                      </p:tavLst>
                                    </p:anim>
                                    <p:anim calcmode="lin" valueType="num">
                                      <p:cBhvr>
                                        <p:cTn id="23" dur="1000" fill="hold"/>
                                        <p:tgtEl>
                                          <p:spTgt spid="922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222"/>
                                        </p:tgtEl>
                                        <p:attrNameLst>
                                          <p:attrName>style.visibility</p:attrName>
                                        </p:attrNameLst>
                                      </p:cBhvr>
                                      <p:to>
                                        <p:strVal val="visible"/>
                                      </p:to>
                                    </p:set>
                                    <p:animEffect transition="in" filter="fade">
                                      <p:cBhvr>
                                        <p:cTn id="28" dur="1000"/>
                                        <p:tgtEl>
                                          <p:spTgt spid="9222"/>
                                        </p:tgtEl>
                                      </p:cBhvr>
                                    </p:animEffect>
                                    <p:anim calcmode="lin" valueType="num">
                                      <p:cBhvr>
                                        <p:cTn id="29" dur="1000" fill="hold"/>
                                        <p:tgtEl>
                                          <p:spTgt spid="9222"/>
                                        </p:tgtEl>
                                        <p:attrNameLst>
                                          <p:attrName>ppt_x</p:attrName>
                                        </p:attrNameLst>
                                      </p:cBhvr>
                                      <p:tavLst>
                                        <p:tav tm="0">
                                          <p:val>
                                            <p:strVal val="#ppt_x"/>
                                          </p:val>
                                        </p:tav>
                                        <p:tav tm="100000">
                                          <p:val>
                                            <p:strVal val="#ppt_x"/>
                                          </p:val>
                                        </p:tav>
                                      </p:tavLst>
                                    </p:anim>
                                    <p:anim calcmode="lin" valueType="num">
                                      <p:cBhvr>
                                        <p:cTn id="30" dur="1000" fill="hold"/>
                                        <p:tgtEl>
                                          <p:spTgt spid="92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466728" cy="1143000"/>
          </a:xfrm>
        </p:spPr>
        <p:txBody>
          <a:bodyPr/>
          <a:lstStyle/>
          <a:p>
            <a:r>
              <a:rPr lang="en-GB" dirty="0" smtClean="0"/>
              <a:t>Key quotes!</a:t>
            </a:r>
            <a:endParaRPr lang="en-GB" dirty="0"/>
          </a:p>
        </p:txBody>
      </p:sp>
      <p:sp>
        <p:nvSpPr>
          <p:cNvPr id="4" name="Rounded Rectangle 3"/>
          <p:cNvSpPr/>
          <p:nvPr/>
        </p:nvSpPr>
        <p:spPr>
          <a:xfrm>
            <a:off x="3923928" y="260648"/>
            <a:ext cx="4176464"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prstClr val="white"/>
                </a:solidFill>
              </a:rPr>
              <a:t>‘Yet here’s a spot.’</a:t>
            </a:r>
          </a:p>
        </p:txBody>
      </p:sp>
      <p:sp>
        <p:nvSpPr>
          <p:cNvPr id="5" name="Oval 4"/>
          <p:cNvSpPr/>
          <p:nvPr/>
        </p:nvSpPr>
        <p:spPr>
          <a:xfrm>
            <a:off x="5796136" y="1628800"/>
            <a:ext cx="2520280" cy="144016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black"/>
                </a:solidFill>
              </a:rPr>
              <a:t>‘</a:t>
            </a:r>
            <a:r>
              <a:rPr lang="en-GB" b="1" dirty="0">
                <a:solidFill>
                  <a:prstClr val="black"/>
                </a:solidFill>
              </a:rPr>
              <a:t>What, will these hands ne’er be clean?’</a:t>
            </a:r>
          </a:p>
        </p:txBody>
      </p:sp>
      <p:sp>
        <p:nvSpPr>
          <p:cNvPr id="6" name="Rectangle 5"/>
          <p:cNvSpPr/>
          <p:nvPr/>
        </p:nvSpPr>
        <p:spPr>
          <a:xfrm>
            <a:off x="4395873" y="3284984"/>
            <a:ext cx="2592288" cy="10801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rgbClr val="FF0000"/>
                </a:solidFill>
              </a:rPr>
              <a:t>‘Out, damned spot! Out, I say!’</a:t>
            </a:r>
          </a:p>
        </p:txBody>
      </p:sp>
      <p:sp>
        <p:nvSpPr>
          <p:cNvPr id="7" name="Rounded Rectangle 6"/>
          <p:cNvSpPr/>
          <p:nvPr/>
        </p:nvSpPr>
        <p:spPr>
          <a:xfrm>
            <a:off x="856006" y="5107496"/>
            <a:ext cx="4320480" cy="108012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prstClr val="black"/>
                </a:solidFill>
                <a:latin typeface="Miriam Fixed" panose="020B0509050101010101" pitchFamily="49" charset="-79"/>
                <a:cs typeface="Miriam Fixed" panose="020B0509050101010101" pitchFamily="49" charset="-79"/>
              </a:rPr>
              <a:t>‘Yet who would have thought the old man to have had so much blood in him?’</a:t>
            </a:r>
          </a:p>
        </p:txBody>
      </p:sp>
      <p:sp>
        <p:nvSpPr>
          <p:cNvPr id="8" name="Oval 7"/>
          <p:cNvSpPr/>
          <p:nvPr/>
        </p:nvSpPr>
        <p:spPr>
          <a:xfrm>
            <a:off x="5400092" y="4509120"/>
            <a:ext cx="3312368" cy="227687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prstClr val="black"/>
                </a:solidFill>
              </a:rPr>
              <a:t>Here’s the smell of the blood still; all the perfumes of Arabia will not sweeten this little hand. O.O.O.</a:t>
            </a:r>
          </a:p>
        </p:txBody>
      </p:sp>
      <p:sp>
        <p:nvSpPr>
          <p:cNvPr id="9" name="Rectangle 8"/>
          <p:cNvSpPr/>
          <p:nvPr/>
        </p:nvSpPr>
        <p:spPr>
          <a:xfrm>
            <a:off x="1000022" y="1556792"/>
            <a:ext cx="4032448" cy="1224136"/>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prstClr val="black"/>
                </a:solidFill>
                <a:latin typeface="Britannic Bold" panose="020B0903060703020204" pitchFamily="34" charset="0"/>
              </a:rPr>
              <a:t>‘I tell you yet again, Banquo’s buried; he cannot come out </a:t>
            </a:r>
            <a:r>
              <a:rPr lang="en-GB" sz="2400" dirty="0" err="1">
                <a:solidFill>
                  <a:prstClr val="black"/>
                </a:solidFill>
                <a:latin typeface="Britannic Bold" panose="020B0903060703020204" pitchFamily="34" charset="0"/>
              </a:rPr>
              <a:t>on’s</a:t>
            </a:r>
            <a:r>
              <a:rPr lang="en-GB" sz="2400" dirty="0">
                <a:solidFill>
                  <a:prstClr val="black"/>
                </a:solidFill>
                <a:latin typeface="Britannic Bold" panose="020B0903060703020204" pitchFamily="34" charset="0"/>
              </a:rPr>
              <a:t> grave.’</a:t>
            </a:r>
          </a:p>
        </p:txBody>
      </p:sp>
      <p:sp>
        <p:nvSpPr>
          <p:cNvPr id="10" name="Oval 9"/>
          <p:cNvSpPr/>
          <p:nvPr/>
        </p:nvSpPr>
        <p:spPr>
          <a:xfrm>
            <a:off x="1000022" y="3068960"/>
            <a:ext cx="2808312" cy="1772816"/>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prstClr val="black"/>
                </a:solidFill>
              </a:rPr>
              <a:t>‘To bed . To bed; there’s a knocking at the gate.’</a:t>
            </a:r>
          </a:p>
        </p:txBody>
      </p:sp>
      <p:sp>
        <p:nvSpPr>
          <p:cNvPr id="11" name="Rectangle 10"/>
          <p:cNvSpPr/>
          <p:nvPr/>
        </p:nvSpPr>
        <p:spPr>
          <a:xfrm>
            <a:off x="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800" dirty="0" smtClean="0"/>
              <a:t>Mastery</a:t>
            </a:r>
            <a:endParaRPr lang="en-GB" sz="4800" dirty="0"/>
          </a:p>
        </p:txBody>
      </p:sp>
    </p:spTree>
    <p:extLst>
      <p:ext uri="{BB962C8B-B14F-4D97-AF65-F5344CB8AC3E}">
        <p14:creationId xmlns:p14="http://schemas.microsoft.com/office/powerpoint/2010/main" val="3824086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Macbeth Act V Scene 2 &amp; 3</a:t>
            </a:r>
            <a:endParaRPr lang="en-GB" dirty="0"/>
          </a:p>
        </p:txBody>
      </p:sp>
      <p:sp>
        <p:nvSpPr>
          <p:cNvPr id="3" name="Content Placeholder 2"/>
          <p:cNvSpPr>
            <a:spLocks noGrp="1"/>
          </p:cNvSpPr>
          <p:nvPr>
            <p:ph idx="1"/>
          </p:nvPr>
        </p:nvSpPr>
        <p:spPr>
          <a:xfrm>
            <a:off x="971600" y="1556792"/>
            <a:ext cx="5266928" cy="4800600"/>
          </a:xfrm>
        </p:spPr>
        <p:txBody>
          <a:bodyPr>
            <a:normAutofit fontScale="92500"/>
          </a:bodyPr>
          <a:lstStyle/>
          <a:p>
            <a:r>
              <a:rPr lang="en-GB" sz="4800" dirty="0" smtClean="0"/>
              <a:t>Read both these acts.</a:t>
            </a:r>
          </a:p>
          <a:p>
            <a:endParaRPr lang="en-GB" sz="4800" dirty="0"/>
          </a:p>
          <a:p>
            <a:r>
              <a:rPr lang="en-GB" sz="4800" dirty="0" smtClean="0"/>
              <a:t>Summarise what has happened in both of these scenes.</a:t>
            </a:r>
            <a:endParaRPr lang="en-GB" sz="4800" dirty="0"/>
          </a:p>
        </p:txBody>
      </p:sp>
      <p:sp>
        <p:nvSpPr>
          <p:cNvPr id="4" name="Oval 3"/>
          <p:cNvSpPr/>
          <p:nvPr/>
        </p:nvSpPr>
        <p:spPr>
          <a:xfrm>
            <a:off x="5076056" y="1556792"/>
            <a:ext cx="3744416" cy="2232248"/>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prstClr val="black"/>
                </a:solidFill>
              </a:rPr>
              <a:t>Macbeth dominates this scene. He speaks using imperatives, what effect does this have on the audience?</a:t>
            </a:r>
          </a:p>
        </p:txBody>
      </p:sp>
      <p:sp>
        <p:nvSpPr>
          <p:cNvPr id="5" name="Oval 4"/>
          <p:cNvSpPr/>
          <p:nvPr/>
        </p:nvSpPr>
        <p:spPr>
          <a:xfrm>
            <a:off x="6516216" y="4365104"/>
            <a:ext cx="2088232" cy="1584176"/>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prstClr val="black"/>
                </a:solidFill>
              </a:rPr>
              <a:t>What is Macbeth obsessed by?</a:t>
            </a:r>
          </a:p>
        </p:txBody>
      </p:sp>
      <p:sp>
        <p:nvSpPr>
          <p:cNvPr id="6" name="Rectangle 5"/>
          <p:cNvSpPr/>
          <p:nvPr/>
        </p:nvSpPr>
        <p:spPr>
          <a:xfrm>
            <a:off x="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800" dirty="0" smtClean="0"/>
              <a:t>Consolidating knowledge</a:t>
            </a:r>
            <a:endParaRPr lang="en-GB" sz="4800" dirty="0"/>
          </a:p>
        </p:txBody>
      </p:sp>
    </p:spTree>
    <p:extLst>
      <p:ext uri="{BB962C8B-B14F-4D97-AF65-F5344CB8AC3E}">
        <p14:creationId xmlns:p14="http://schemas.microsoft.com/office/powerpoint/2010/main" val="340765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0648"/>
            <a:ext cx="8229600" cy="1143000"/>
          </a:xfrm>
          <a:solidFill>
            <a:schemeClr val="bg1">
              <a:lumMod val="65000"/>
            </a:schemeClr>
          </a:solidFill>
        </p:spPr>
        <p:txBody>
          <a:bodyPr/>
          <a:lstStyle/>
          <a:p>
            <a:r>
              <a:rPr lang="en-GB" dirty="0" smtClean="0"/>
              <a:t>Act V Scene 4, 5 and 6</a:t>
            </a:r>
            <a:endParaRPr lang="en-GB" dirty="0"/>
          </a:p>
        </p:txBody>
      </p:sp>
      <p:sp>
        <p:nvSpPr>
          <p:cNvPr id="3" name="Content Placeholder 2"/>
          <p:cNvSpPr>
            <a:spLocks noGrp="1"/>
          </p:cNvSpPr>
          <p:nvPr>
            <p:ph idx="1"/>
          </p:nvPr>
        </p:nvSpPr>
        <p:spPr>
          <a:xfrm>
            <a:off x="755576" y="1556792"/>
            <a:ext cx="8229600" cy="4525963"/>
          </a:xfrm>
          <a:solidFill>
            <a:schemeClr val="bg1">
              <a:lumMod val="85000"/>
            </a:schemeClr>
          </a:solidFill>
        </p:spPr>
        <p:txBody>
          <a:bodyPr>
            <a:normAutofit/>
          </a:bodyPr>
          <a:lstStyle/>
          <a:p>
            <a:r>
              <a:rPr lang="en-GB" sz="2400" dirty="0" smtClean="0"/>
              <a:t>How is Macbeth’s dependence on the prophecies shown?</a:t>
            </a:r>
          </a:p>
          <a:p>
            <a:r>
              <a:rPr lang="en-GB" sz="2400" dirty="0" smtClean="0"/>
              <a:t>How is Macbeth shown to be becoming more desperate? Are the prophecies starting to unravel? </a:t>
            </a:r>
          </a:p>
          <a:p>
            <a:r>
              <a:rPr lang="en-GB" sz="2400" dirty="0" smtClean="0"/>
              <a:t>Do you think the supernatural is felt in this scene?</a:t>
            </a:r>
          </a:p>
          <a:p>
            <a:r>
              <a:rPr lang="en-GB" sz="2400" dirty="0" smtClean="0"/>
              <a:t>Contrast the deaths of Lady Macbeth and Lady Macduff and their husbands reactions – what does this show us  about their characters?</a:t>
            </a:r>
          </a:p>
          <a:p>
            <a:r>
              <a:rPr lang="en-GB" sz="2400" dirty="0" smtClean="0"/>
              <a:t>The final scene allows Shakespeare to show Macbeth’s complete belief in the Witches – Despite how changed Macbeth was by the witches what does Shakespeare allow Macbeth to retain?</a:t>
            </a:r>
            <a:endParaRPr lang="en-GB" sz="2400" dirty="0"/>
          </a:p>
        </p:txBody>
      </p:sp>
      <p:sp>
        <p:nvSpPr>
          <p:cNvPr id="4" name="Rectangle 3"/>
          <p:cNvSpPr/>
          <p:nvPr/>
        </p:nvSpPr>
        <p:spPr>
          <a:xfrm>
            <a:off x="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800" dirty="0" smtClean="0"/>
              <a:t>Consolidating knowledge</a:t>
            </a:r>
            <a:endParaRPr lang="en-GB" sz="4800" dirty="0"/>
          </a:p>
        </p:txBody>
      </p:sp>
      <p:sp>
        <p:nvSpPr>
          <p:cNvPr id="5" name="Rounded Rectangle 4"/>
          <p:cNvSpPr/>
          <p:nvPr/>
        </p:nvSpPr>
        <p:spPr>
          <a:xfrm>
            <a:off x="5724128" y="5633864"/>
            <a:ext cx="3024336" cy="1224136"/>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1"/>
                </a:solidFill>
              </a:rPr>
              <a:t>Answer in FULL sentences</a:t>
            </a:r>
            <a:endParaRPr lang="en-GB" sz="2800" b="1" dirty="0">
              <a:solidFill>
                <a:schemeClr val="tx1"/>
              </a:solidFill>
            </a:endParaRPr>
          </a:p>
        </p:txBody>
      </p:sp>
    </p:spTree>
    <p:extLst>
      <p:ext uri="{BB962C8B-B14F-4D97-AF65-F5344CB8AC3E}">
        <p14:creationId xmlns:p14="http://schemas.microsoft.com/office/powerpoint/2010/main" val="1335569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2078"/>
            <a:ext cx="4572000" cy="3453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953" y="32077"/>
            <a:ext cx="4605064" cy="3453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83" y="3445405"/>
            <a:ext cx="4605064" cy="3453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8311" y="3445404"/>
            <a:ext cx="4605064" cy="3453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5252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501</Words>
  <Application>Microsoft Office PowerPoint</Application>
  <PresentationFormat>On-screen Show (4:3)</PresentationFormat>
  <Paragraphs>63</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Write an acrostic for LM. Think about words and phrases that you would use to describe her, what you know about her, key quotations and how women of the 1600s behaved.</vt:lpstr>
      <vt:lpstr>Match the word to the definition.</vt:lpstr>
      <vt:lpstr>Answers! Please give yourself a tick </vt:lpstr>
      <vt:lpstr>Task: Use your image of Lady Macbeth to record ways that she has changed. Her physical decline and her mental decline, use quotations to reinforce your ideas. </vt:lpstr>
      <vt:lpstr>Key quotes!</vt:lpstr>
      <vt:lpstr>Macbeth Act V Scene 2 &amp; 3</vt:lpstr>
      <vt:lpstr>Act V Scene 4, 5 and 6</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dc:creator>
  <cp:lastModifiedBy>Deb</cp:lastModifiedBy>
  <cp:revision>4</cp:revision>
  <dcterms:created xsi:type="dcterms:W3CDTF">2020-06-11T12:30:11Z</dcterms:created>
  <dcterms:modified xsi:type="dcterms:W3CDTF">2020-06-11T12:57:49Z</dcterms:modified>
</cp:coreProperties>
</file>