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1" r:id="rId2"/>
    <p:sldId id="362" r:id="rId3"/>
    <p:sldId id="416" r:id="rId4"/>
    <p:sldId id="364" r:id="rId5"/>
    <p:sldId id="3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BF794-7499-4BF5-B106-402E862AF6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C0868BC-9434-4568-904D-360D6EFA0A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834864B-7FC1-497B-82FB-1F7A5464F095}"/>
              </a:ext>
            </a:extLst>
          </p:cNvPr>
          <p:cNvSpPr>
            <a:spLocks noGrp="1"/>
          </p:cNvSpPr>
          <p:nvPr>
            <p:ph type="dt" sz="half" idx="10"/>
          </p:nvPr>
        </p:nvSpPr>
        <p:spPr/>
        <p:txBody>
          <a:bodyPr/>
          <a:lstStyle/>
          <a:p>
            <a:fld id="{8ABFCED8-F58B-4344-9455-8301B2E4973C}" type="datetimeFigureOut">
              <a:rPr lang="en-GB" smtClean="0"/>
              <a:t>06/11/2020</a:t>
            </a:fld>
            <a:endParaRPr lang="en-GB"/>
          </a:p>
        </p:txBody>
      </p:sp>
      <p:sp>
        <p:nvSpPr>
          <p:cNvPr id="5" name="Footer Placeholder 4">
            <a:extLst>
              <a:ext uri="{FF2B5EF4-FFF2-40B4-BE49-F238E27FC236}">
                <a16:creationId xmlns:a16="http://schemas.microsoft.com/office/drawing/2014/main" id="{D5BD6D31-0563-4A03-B4FF-3ECE7A66D3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369C60-4088-4147-ADD6-6E3556675ACF}"/>
              </a:ext>
            </a:extLst>
          </p:cNvPr>
          <p:cNvSpPr>
            <a:spLocks noGrp="1"/>
          </p:cNvSpPr>
          <p:nvPr>
            <p:ph type="sldNum" sz="quarter" idx="12"/>
          </p:nvPr>
        </p:nvSpPr>
        <p:spPr/>
        <p:txBody>
          <a:bodyPr/>
          <a:lstStyle/>
          <a:p>
            <a:fld id="{2F65176C-6628-45F8-9FF2-81FB57D27B19}" type="slidenum">
              <a:rPr lang="en-GB" smtClean="0"/>
              <a:t>‹#›</a:t>
            </a:fld>
            <a:endParaRPr lang="en-GB"/>
          </a:p>
        </p:txBody>
      </p:sp>
    </p:spTree>
    <p:extLst>
      <p:ext uri="{BB962C8B-B14F-4D97-AF65-F5344CB8AC3E}">
        <p14:creationId xmlns:p14="http://schemas.microsoft.com/office/powerpoint/2010/main" val="1165940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6D3BE-4920-476C-8591-2C90FB06BAE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F0AA7F4-668C-4C4D-B036-2A638303F3C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EF30B3-E687-44A3-9731-B1F9A1109C55}"/>
              </a:ext>
            </a:extLst>
          </p:cNvPr>
          <p:cNvSpPr>
            <a:spLocks noGrp="1"/>
          </p:cNvSpPr>
          <p:nvPr>
            <p:ph type="dt" sz="half" idx="10"/>
          </p:nvPr>
        </p:nvSpPr>
        <p:spPr/>
        <p:txBody>
          <a:bodyPr/>
          <a:lstStyle/>
          <a:p>
            <a:fld id="{8ABFCED8-F58B-4344-9455-8301B2E4973C}" type="datetimeFigureOut">
              <a:rPr lang="en-GB" smtClean="0"/>
              <a:t>06/11/2020</a:t>
            </a:fld>
            <a:endParaRPr lang="en-GB"/>
          </a:p>
        </p:txBody>
      </p:sp>
      <p:sp>
        <p:nvSpPr>
          <p:cNvPr id="5" name="Footer Placeholder 4">
            <a:extLst>
              <a:ext uri="{FF2B5EF4-FFF2-40B4-BE49-F238E27FC236}">
                <a16:creationId xmlns:a16="http://schemas.microsoft.com/office/drawing/2014/main" id="{B3F4A575-BFFD-4D10-9F77-EDC4053AAC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A36D58-427A-43B3-9970-9E2E2C130963}"/>
              </a:ext>
            </a:extLst>
          </p:cNvPr>
          <p:cNvSpPr>
            <a:spLocks noGrp="1"/>
          </p:cNvSpPr>
          <p:nvPr>
            <p:ph type="sldNum" sz="quarter" idx="12"/>
          </p:nvPr>
        </p:nvSpPr>
        <p:spPr/>
        <p:txBody>
          <a:bodyPr/>
          <a:lstStyle/>
          <a:p>
            <a:fld id="{2F65176C-6628-45F8-9FF2-81FB57D27B19}" type="slidenum">
              <a:rPr lang="en-GB" smtClean="0"/>
              <a:t>‹#›</a:t>
            </a:fld>
            <a:endParaRPr lang="en-GB"/>
          </a:p>
        </p:txBody>
      </p:sp>
    </p:spTree>
    <p:extLst>
      <p:ext uri="{BB962C8B-B14F-4D97-AF65-F5344CB8AC3E}">
        <p14:creationId xmlns:p14="http://schemas.microsoft.com/office/powerpoint/2010/main" val="2351233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54930A-6127-4953-A03A-40964F10BBA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1712D0-8BC5-4788-8B59-EB96F13D01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FB996D-7F56-479C-8B09-99F3DB6C63C7}"/>
              </a:ext>
            </a:extLst>
          </p:cNvPr>
          <p:cNvSpPr>
            <a:spLocks noGrp="1"/>
          </p:cNvSpPr>
          <p:nvPr>
            <p:ph type="dt" sz="half" idx="10"/>
          </p:nvPr>
        </p:nvSpPr>
        <p:spPr/>
        <p:txBody>
          <a:bodyPr/>
          <a:lstStyle/>
          <a:p>
            <a:fld id="{8ABFCED8-F58B-4344-9455-8301B2E4973C}" type="datetimeFigureOut">
              <a:rPr lang="en-GB" smtClean="0"/>
              <a:t>06/11/2020</a:t>
            </a:fld>
            <a:endParaRPr lang="en-GB"/>
          </a:p>
        </p:txBody>
      </p:sp>
      <p:sp>
        <p:nvSpPr>
          <p:cNvPr id="5" name="Footer Placeholder 4">
            <a:extLst>
              <a:ext uri="{FF2B5EF4-FFF2-40B4-BE49-F238E27FC236}">
                <a16:creationId xmlns:a16="http://schemas.microsoft.com/office/drawing/2014/main" id="{E5485D23-0034-47D4-9A11-B196EAE6BE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A16233-CCDA-492A-B34D-7EA39FE058E4}"/>
              </a:ext>
            </a:extLst>
          </p:cNvPr>
          <p:cNvSpPr>
            <a:spLocks noGrp="1"/>
          </p:cNvSpPr>
          <p:nvPr>
            <p:ph type="sldNum" sz="quarter" idx="12"/>
          </p:nvPr>
        </p:nvSpPr>
        <p:spPr/>
        <p:txBody>
          <a:bodyPr/>
          <a:lstStyle/>
          <a:p>
            <a:fld id="{2F65176C-6628-45F8-9FF2-81FB57D27B19}" type="slidenum">
              <a:rPr lang="en-GB" smtClean="0"/>
              <a:t>‹#›</a:t>
            </a:fld>
            <a:endParaRPr lang="en-GB"/>
          </a:p>
        </p:txBody>
      </p:sp>
    </p:spTree>
    <p:extLst>
      <p:ext uri="{BB962C8B-B14F-4D97-AF65-F5344CB8AC3E}">
        <p14:creationId xmlns:p14="http://schemas.microsoft.com/office/powerpoint/2010/main" val="862250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A7B84-2F20-489B-AD06-EBC0AEB3A38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9B5574B-DA7F-4534-836D-17D2ABA379F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CE2520-A73F-47B5-9674-D755037F2338}"/>
              </a:ext>
            </a:extLst>
          </p:cNvPr>
          <p:cNvSpPr>
            <a:spLocks noGrp="1"/>
          </p:cNvSpPr>
          <p:nvPr>
            <p:ph type="dt" sz="half" idx="10"/>
          </p:nvPr>
        </p:nvSpPr>
        <p:spPr/>
        <p:txBody>
          <a:bodyPr/>
          <a:lstStyle/>
          <a:p>
            <a:fld id="{8ABFCED8-F58B-4344-9455-8301B2E4973C}" type="datetimeFigureOut">
              <a:rPr lang="en-GB" smtClean="0"/>
              <a:t>06/11/2020</a:t>
            </a:fld>
            <a:endParaRPr lang="en-GB"/>
          </a:p>
        </p:txBody>
      </p:sp>
      <p:sp>
        <p:nvSpPr>
          <p:cNvPr id="5" name="Footer Placeholder 4">
            <a:extLst>
              <a:ext uri="{FF2B5EF4-FFF2-40B4-BE49-F238E27FC236}">
                <a16:creationId xmlns:a16="http://schemas.microsoft.com/office/drawing/2014/main" id="{C309992C-6BA2-48B0-9AAB-2F5FD315C6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F7F921-E538-45F2-AF04-32F7D465807B}"/>
              </a:ext>
            </a:extLst>
          </p:cNvPr>
          <p:cNvSpPr>
            <a:spLocks noGrp="1"/>
          </p:cNvSpPr>
          <p:nvPr>
            <p:ph type="sldNum" sz="quarter" idx="12"/>
          </p:nvPr>
        </p:nvSpPr>
        <p:spPr/>
        <p:txBody>
          <a:bodyPr/>
          <a:lstStyle/>
          <a:p>
            <a:fld id="{2F65176C-6628-45F8-9FF2-81FB57D27B19}" type="slidenum">
              <a:rPr lang="en-GB" smtClean="0"/>
              <a:t>‹#›</a:t>
            </a:fld>
            <a:endParaRPr lang="en-GB"/>
          </a:p>
        </p:txBody>
      </p:sp>
    </p:spTree>
    <p:extLst>
      <p:ext uri="{BB962C8B-B14F-4D97-AF65-F5344CB8AC3E}">
        <p14:creationId xmlns:p14="http://schemas.microsoft.com/office/powerpoint/2010/main" val="1811930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6683F-DD99-46F0-868B-A169372B66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346E9E7-8C40-400C-8426-C19FC89A25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B1B9176-2520-406C-959C-185C8B81B6CE}"/>
              </a:ext>
            </a:extLst>
          </p:cNvPr>
          <p:cNvSpPr>
            <a:spLocks noGrp="1"/>
          </p:cNvSpPr>
          <p:nvPr>
            <p:ph type="dt" sz="half" idx="10"/>
          </p:nvPr>
        </p:nvSpPr>
        <p:spPr/>
        <p:txBody>
          <a:bodyPr/>
          <a:lstStyle/>
          <a:p>
            <a:fld id="{8ABFCED8-F58B-4344-9455-8301B2E4973C}" type="datetimeFigureOut">
              <a:rPr lang="en-GB" smtClean="0"/>
              <a:t>06/11/2020</a:t>
            </a:fld>
            <a:endParaRPr lang="en-GB"/>
          </a:p>
        </p:txBody>
      </p:sp>
      <p:sp>
        <p:nvSpPr>
          <p:cNvPr id="5" name="Footer Placeholder 4">
            <a:extLst>
              <a:ext uri="{FF2B5EF4-FFF2-40B4-BE49-F238E27FC236}">
                <a16:creationId xmlns:a16="http://schemas.microsoft.com/office/drawing/2014/main" id="{6ABCAAC5-5EAE-4094-BAA1-17679A0C1A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C03BDA-F8AF-4829-9AD2-050B44074B53}"/>
              </a:ext>
            </a:extLst>
          </p:cNvPr>
          <p:cNvSpPr>
            <a:spLocks noGrp="1"/>
          </p:cNvSpPr>
          <p:nvPr>
            <p:ph type="sldNum" sz="quarter" idx="12"/>
          </p:nvPr>
        </p:nvSpPr>
        <p:spPr/>
        <p:txBody>
          <a:bodyPr/>
          <a:lstStyle/>
          <a:p>
            <a:fld id="{2F65176C-6628-45F8-9FF2-81FB57D27B19}" type="slidenum">
              <a:rPr lang="en-GB" smtClean="0"/>
              <a:t>‹#›</a:t>
            </a:fld>
            <a:endParaRPr lang="en-GB"/>
          </a:p>
        </p:txBody>
      </p:sp>
    </p:spTree>
    <p:extLst>
      <p:ext uri="{BB962C8B-B14F-4D97-AF65-F5344CB8AC3E}">
        <p14:creationId xmlns:p14="http://schemas.microsoft.com/office/powerpoint/2010/main" val="153907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6F91C-78E7-4C57-BBC8-90DD5F149AF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C0847BC-91FC-43D0-9C2E-C2353A76180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6369B6B-44EE-4E28-AF23-721CDCB77AF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8B7C314-7940-4E36-B6C6-7E35C43D8248}"/>
              </a:ext>
            </a:extLst>
          </p:cNvPr>
          <p:cNvSpPr>
            <a:spLocks noGrp="1"/>
          </p:cNvSpPr>
          <p:nvPr>
            <p:ph type="dt" sz="half" idx="10"/>
          </p:nvPr>
        </p:nvSpPr>
        <p:spPr/>
        <p:txBody>
          <a:bodyPr/>
          <a:lstStyle/>
          <a:p>
            <a:fld id="{8ABFCED8-F58B-4344-9455-8301B2E4973C}" type="datetimeFigureOut">
              <a:rPr lang="en-GB" smtClean="0"/>
              <a:t>06/11/2020</a:t>
            </a:fld>
            <a:endParaRPr lang="en-GB"/>
          </a:p>
        </p:txBody>
      </p:sp>
      <p:sp>
        <p:nvSpPr>
          <p:cNvPr id="6" name="Footer Placeholder 5">
            <a:extLst>
              <a:ext uri="{FF2B5EF4-FFF2-40B4-BE49-F238E27FC236}">
                <a16:creationId xmlns:a16="http://schemas.microsoft.com/office/drawing/2014/main" id="{FCC3B7F3-7C9D-48C5-BA14-F9D6C4B529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72FBB0-CA03-4F1A-94A5-E93529667422}"/>
              </a:ext>
            </a:extLst>
          </p:cNvPr>
          <p:cNvSpPr>
            <a:spLocks noGrp="1"/>
          </p:cNvSpPr>
          <p:nvPr>
            <p:ph type="sldNum" sz="quarter" idx="12"/>
          </p:nvPr>
        </p:nvSpPr>
        <p:spPr/>
        <p:txBody>
          <a:bodyPr/>
          <a:lstStyle/>
          <a:p>
            <a:fld id="{2F65176C-6628-45F8-9FF2-81FB57D27B19}" type="slidenum">
              <a:rPr lang="en-GB" smtClean="0"/>
              <a:t>‹#›</a:t>
            </a:fld>
            <a:endParaRPr lang="en-GB"/>
          </a:p>
        </p:txBody>
      </p:sp>
    </p:spTree>
    <p:extLst>
      <p:ext uri="{BB962C8B-B14F-4D97-AF65-F5344CB8AC3E}">
        <p14:creationId xmlns:p14="http://schemas.microsoft.com/office/powerpoint/2010/main" val="1448648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97E73-5AF9-4EE6-81E2-D3DE3651FCC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2A60F6F-AE4E-4AB5-B40D-CC213F5FE4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FC0F6ED-55AB-4881-A06B-940450BC26C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269F2BF-59D5-4447-AD3E-8EFCD2EEE9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E343C27-EB95-4A5A-A3CB-4F2AE6F7DB0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3F1DB9F-67C6-4A66-84DE-16D5934C1973}"/>
              </a:ext>
            </a:extLst>
          </p:cNvPr>
          <p:cNvSpPr>
            <a:spLocks noGrp="1"/>
          </p:cNvSpPr>
          <p:nvPr>
            <p:ph type="dt" sz="half" idx="10"/>
          </p:nvPr>
        </p:nvSpPr>
        <p:spPr/>
        <p:txBody>
          <a:bodyPr/>
          <a:lstStyle/>
          <a:p>
            <a:fld id="{8ABFCED8-F58B-4344-9455-8301B2E4973C}" type="datetimeFigureOut">
              <a:rPr lang="en-GB" smtClean="0"/>
              <a:t>06/11/2020</a:t>
            </a:fld>
            <a:endParaRPr lang="en-GB"/>
          </a:p>
        </p:txBody>
      </p:sp>
      <p:sp>
        <p:nvSpPr>
          <p:cNvPr id="8" name="Footer Placeholder 7">
            <a:extLst>
              <a:ext uri="{FF2B5EF4-FFF2-40B4-BE49-F238E27FC236}">
                <a16:creationId xmlns:a16="http://schemas.microsoft.com/office/drawing/2014/main" id="{F85FD097-BA6A-44F7-956F-3447DDA62D0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326A3E5-F1BD-4212-B12F-1CDC02DECE21}"/>
              </a:ext>
            </a:extLst>
          </p:cNvPr>
          <p:cNvSpPr>
            <a:spLocks noGrp="1"/>
          </p:cNvSpPr>
          <p:nvPr>
            <p:ph type="sldNum" sz="quarter" idx="12"/>
          </p:nvPr>
        </p:nvSpPr>
        <p:spPr/>
        <p:txBody>
          <a:bodyPr/>
          <a:lstStyle/>
          <a:p>
            <a:fld id="{2F65176C-6628-45F8-9FF2-81FB57D27B19}" type="slidenum">
              <a:rPr lang="en-GB" smtClean="0"/>
              <a:t>‹#›</a:t>
            </a:fld>
            <a:endParaRPr lang="en-GB"/>
          </a:p>
        </p:txBody>
      </p:sp>
    </p:spTree>
    <p:extLst>
      <p:ext uri="{BB962C8B-B14F-4D97-AF65-F5344CB8AC3E}">
        <p14:creationId xmlns:p14="http://schemas.microsoft.com/office/powerpoint/2010/main" val="4099958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6B2E8-BA26-4510-BDC6-77497B19EDD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8BD1830-136D-441C-8396-C4BE366E9310}"/>
              </a:ext>
            </a:extLst>
          </p:cNvPr>
          <p:cNvSpPr>
            <a:spLocks noGrp="1"/>
          </p:cNvSpPr>
          <p:nvPr>
            <p:ph type="dt" sz="half" idx="10"/>
          </p:nvPr>
        </p:nvSpPr>
        <p:spPr/>
        <p:txBody>
          <a:bodyPr/>
          <a:lstStyle/>
          <a:p>
            <a:fld id="{8ABFCED8-F58B-4344-9455-8301B2E4973C}" type="datetimeFigureOut">
              <a:rPr lang="en-GB" smtClean="0"/>
              <a:t>06/11/2020</a:t>
            </a:fld>
            <a:endParaRPr lang="en-GB"/>
          </a:p>
        </p:txBody>
      </p:sp>
      <p:sp>
        <p:nvSpPr>
          <p:cNvPr id="4" name="Footer Placeholder 3">
            <a:extLst>
              <a:ext uri="{FF2B5EF4-FFF2-40B4-BE49-F238E27FC236}">
                <a16:creationId xmlns:a16="http://schemas.microsoft.com/office/drawing/2014/main" id="{BD8CEBE1-9472-4FCE-BFEC-BE84FFD9F2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426734C-8FCA-4659-A3F0-71C36199771C}"/>
              </a:ext>
            </a:extLst>
          </p:cNvPr>
          <p:cNvSpPr>
            <a:spLocks noGrp="1"/>
          </p:cNvSpPr>
          <p:nvPr>
            <p:ph type="sldNum" sz="quarter" idx="12"/>
          </p:nvPr>
        </p:nvSpPr>
        <p:spPr/>
        <p:txBody>
          <a:bodyPr/>
          <a:lstStyle/>
          <a:p>
            <a:fld id="{2F65176C-6628-45F8-9FF2-81FB57D27B19}" type="slidenum">
              <a:rPr lang="en-GB" smtClean="0"/>
              <a:t>‹#›</a:t>
            </a:fld>
            <a:endParaRPr lang="en-GB"/>
          </a:p>
        </p:txBody>
      </p:sp>
    </p:spTree>
    <p:extLst>
      <p:ext uri="{BB962C8B-B14F-4D97-AF65-F5344CB8AC3E}">
        <p14:creationId xmlns:p14="http://schemas.microsoft.com/office/powerpoint/2010/main" val="551173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DACAA-2B33-4524-8254-1AC053210EAE}"/>
              </a:ext>
            </a:extLst>
          </p:cNvPr>
          <p:cNvSpPr>
            <a:spLocks noGrp="1"/>
          </p:cNvSpPr>
          <p:nvPr>
            <p:ph type="dt" sz="half" idx="10"/>
          </p:nvPr>
        </p:nvSpPr>
        <p:spPr/>
        <p:txBody>
          <a:bodyPr/>
          <a:lstStyle/>
          <a:p>
            <a:fld id="{8ABFCED8-F58B-4344-9455-8301B2E4973C}" type="datetimeFigureOut">
              <a:rPr lang="en-GB" smtClean="0"/>
              <a:t>06/11/2020</a:t>
            </a:fld>
            <a:endParaRPr lang="en-GB"/>
          </a:p>
        </p:txBody>
      </p:sp>
      <p:sp>
        <p:nvSpPr>
          <p:cNvPr id="3" name="Footer Placeholder 2">
            <a:extLst>
              <a:ext uri="{FF2B5EF4-FFF2-40B4-BE49-F238E27FC236}">
                <a16:creationId xmlns:a16="http://schemas.microsoft.com/office/drawing/2014/main" id="{1EEDB8E2-BA7F-4C42-93AA-801C02B7001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EFEE7DF-1B05-4C83-9CBF-56D3C06CF10E}"/>
              </a:ext>
            </a:extLst>
          </p:cNvPr>
          <p:cNvSpPr>
            <a:spLocks noGrp="1"/>
          </p:cNvSpPr>
          <p:nvPr>
            <p:ph type="sldNum" sz="quarter" idx="12"/>
          </p:nvPr>
        </p:nvSpPr>
        <p:spPr/>
        <p:txBody>
          <a:bodyPr/>
          <a:lstStyle/>
          <a:p>
            <a:fld id="{2F65176C-6628-45F8-9FF2-81FB57D27B19}" type="slidenum">
              <a:rPr lang="en-GB" smtClean="0"/>
              <a:t>‹#›</a:t>
            </a:fld>
            <a:endParaRPr lang="en-GB"/>
          </a:p>
        </p:txBody>
      </p:sp>
    </p:spTree>
    <p:extLst>
      <p:ext uri="{BB962C8B-B14F-4D97-AF65-F5344CB8AC3E}">
        <p14:creationId xmlns:p14="http://schemas.microsoft.com/office/powerpoint/2010/main" val="1932898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CA016-9C1E-4AD1-9F41-557F6EE714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0E8F14-854F-44CC-B73F-7AD84485A0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BDBE83A-F7E5-48DC-8EEF-7395699895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4D1063-454F-4D67-BF1C-92AD9F733886}"/>
              </a:ext>
            </a:extLst>
          </p:cNvPr>
          <p:cNvSpPr>
            <a:spLocks noGrp="1"/>
          </p:cNvSpPr>
          <p:nvPr>
            <p:ph type="dt" sz="half" idx="10"/>
          </p:nvPr>
        </p:nvSpPr>
        <p:spPr/>
        <p:txBody>
          <a:bodyPr/>
          <a:lstStyle/>
          <a:p>
            <a:fld id="{8ABFCED8-F58B-4344-9455-8301B2E4973C}" type="datetimeFigureOut">
              <a:rPr lang="en-GB" smtClean="0"/>
              <a:t>06/11/2020</a:t>
            </a:fld>
            <a:endParaRPr lang="en-GB"/>
          </a:p>
        </p:txBody>
      </p:sp>
      <p:sp>
        <p:nvSpPr>
          <p:cNvPr id="6" name="Footer Placeholder 5">
            <a:extLst>
              <a:ext uri="{FF2B5EF4-FFF2-40B4-BE49-F238E27FC236}">
                <a16:creationId xmlns:a16="http://schemas.microsoft.com/office/drawing/2014/main" id="{345AFB71-7A94-4169-898E-EB49662A38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3F39B7-3B7B-43B8-BB8A-6F709E936483}"/>
              </a:ext>
            </a:extLst>
          </p:cNvPr>
          <p:cNvSpPr>
            <a:spLocks noGrp="1"/>
          </p:cNvSpPr>
          <p:nvPr>
            <p:ph type="sldNum" sz="quarter" idx="12"/>
          </p:nvPr>
        </p:nvSpPr>
        <p:spPr/>
        <p:txBody>
          <a:bodyPr/>
          <a:lstStyle/>
          <a:p>
            <a:fld id="{2F65176C-6628-45F8-9FF2-81FB57D27B19}" type="slidenum">
              <a:rPr lang="en-GB" smtClean="0"/>
              <a:t>‹#›</a:t>
            </a:fld>
            <a:endParaRPr lang="en-GB"/>
          </a:p>
        </p:txBody>
      </p:sp>
    </p:spTree>
    <p:extLst>
      <p:ext uri="{BB962C8B-B14F-4D97-AF65-F5344CB8AC3E}">
        <p14:creationId xmlns:p14="http://schemas.microsoft.com/office/powerpoint/2010/main" val="1709600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558EE-10D7-4B5D-8AE6-3A36CFFFD3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2D1CEFE-7A53-45AE-9D9F-D8C274E876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6FD149E-98A6-4424-A0F6-C87447AD98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2D42919-EE6F-467B-B7DD-F1CA155E2685}"/>
              </a:ext>
            </a:extLst>
          </p:cNvPr>
          <p:cNvSpPr>
            <a:spLocks noGrp="1"/>
          </p:cNvSpPr>
          <p:nvPr>
            <p:ph type="dt" sz="half" idx="10"/>
          </p:nvPr>
        </p:nvSpPr>
        <p:spPr/>
        <p:txBody>
          <a:bodyPr/>
          <a:lstStyle/>
          <a:p>
            <a:fld id="{8ABFCED8-F58B-4344-9455-8301B2E4973C}" type="datetimeFigureOut">
              <a:rPr lang="en-GB" smtClean="0"/>
              <a:t>06/11/2020</a:t>
            </a:fld>
            <a:endParaRPr lang="en-GB"/>
          </a:p>
        </p:txBody>
      </p:sp>
      <p:sp>
        <p:nvSpPr>
          <p:cNvPr id="6" name="Footer Placeholder 5">
            <a:extLst>
              <a:ext uri="{FF2B5EF4-FFF2-40B4-BE49-F238E27FC236}">
                <a16:creationId xmlns:a16="http://schemas.microsoft.com/office/drawing/2014/main" id="{59B14770-A118-4C6D-B22B-9C47F7AC60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68FBF8D-C25C-47B8-9CB1-2E3259F89319}"/>
              </a:ext>
            </a:extLst>
          </p:cNvPr>
          <p:cNvSpPr>
            <a:spLocks noGrp="1"/>
          </p:cNvSpPr>
          <p:nvPr>
            <p:ph type="sldNum" sz="quarter" idx="12"/>
          </p:nvPr>
        </p:nvSpPr>
        <p:spPr/>
        <p:txBody>
          <a:bodyPr/>
          <a:lstStyle/>
          <a:p>
            <a:fld id="{2F65176C-6628-45F8-9FF2-81FB57D27B19}" type="slidenum">
              <a:rPr lang="en-GB" smtClean="0"/>
              <a:t>‹#›</a:t>
            </a:fld>
            <a:endParaRPr lang="en-GB"/>
          </a:p>
        </p:txBody>
      </p:sp>
    </p:spTree>
    <p:extLst>
      <p:ext uri="{BB962C8B-B14F-4D97-AF65-F5344CB8AC3E}">
        <p14:creationId xmlns:p14="http://schemas.microsoft.com/office/powerpoint/2010/main" val="577027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E5E520-F7C5-4428-B31C-7836099333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A3C176E-858C-4F35-B6C0-74F316692B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CCB5CA-6118-4AA8-A74B-CDF5876A74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BFCED8-F58B-4344-9455-8301B2E4973C}" type="datetimeFigureOut">
              <a:rPr lang="en-GB" smtClean="0"/>
              <a:t>06/11/2020</a:t>
            </a:fld>
            <a:endParaRPr lang="en-GB"/>
          </a:p>
        </p:txBody>
      </p:sp>
      <p:sp>
        <p:nvSpPr>
          <p:cNvPr id="5" name="Footer Placeholder 4">
            <a:extLst>
              <a:ext uri="{FF2B5EF4-FFF2-40B4-BE49-F238E27FC236}">
                <a16:creationId xmlns:a16="http://schemas.microsoft.com/office/drawing/2014/main" id="{C5647FC3-F64E-467A-91DC-E7719BB16E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0186202-D5A6-49EE-80E9-8F229D68B1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5176C-6628-45F8-9FF2-81FB57D27B19}" type="slidenum">
              <a:rPr lang="en-GB" smtClean="0"/>
              <a:t>‹#›</a:t>
            </a:fld>
            <a:endParaRPr lang="en-GB"/>
          </a:p>
        </p:txBody>
      </p:sp>
    </p:spTree>
    <p:extLst>
      <p:ext uri="{BB962C8B-B14F-4D97-AF65-F5344CB8AC3E}">
        <p14:creationId xmlns:p14="http://schemas.microsoft.com/office/powerpoint/2010/main" val="2035285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9536" y="1916832"/>
            <a:ext cx="8064896" cy="3816424"/>
          </a:xfrm>
        </p:spPr>
        <p:txBody>
          <a:bodyPr>
            <a:normAutofit fontScale="90000"/>
          </a:bodyPr>
          <a:lstStyle/>
          <a:p>
            <a:r>
              <a:rPr lang="en-GB" u="sng" dirty="0">
                <a:solidFill>
                  <a:schemeClr val="tx1"/>
                </a:solidFill>
              </a:rPr>
              <a:t>Fred’s Christmas Party</a:t>
            </a:r>
            <a:br>
              <a:rPr lang="en-GB" u="sng" dirty="0">
                <a:solidFill>
                  <a:schemeClr val="tx1"/>
                </a:solidFill>
              </a:rPr>
            </a:br>
            <a:br>
              <a:rPr lang="en-GB" u="sng" dirty="0">
                <a:solidFill>
                  <a:schemeClr val="tx1"/>
                </a:solidFill>
              </a:rPr>
            </a:br>
            <a:r>
              <a:rPr lang="en-GB" sz="5400" dirty="0"/>
              <a:t>LO: To explore the use of parallel scenes.</a:t>
            </a:r>
            <a:br>
              <a:rPr lang="en-GB" sz="5400" dirty="0"/>
            </a:br>
            <a:r>
              <a:rPr lang="en-GB" sz="5400" dirty="0"/>
              <a:t>ST: I can explore the use of juxtaposition.</a:t>
            </a:r>
          </a:p>
        </p:txBody>
      </p:sp>
      <p:sp>
        <p:nvSpPr>
          <p:cNvPr id="3" name="Rectangle 2"/>
          <p:cNvSpPr/>
          <p:nvPr/>
        </p:nvSpPr>
        <p:spPr>
          <a:xfrm>
            <a:off x="1596008" y="6381328"/>
            <a:ext cx="8460432" cy="4766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i="1" dirty="0">
                <a:solidFill>
                  <a:schemeClr val="tx1"/>
                </a:solidFill>
              </a:rPr>
              <a:t>Key words</a:t>
            </a:r>
            <a:r>
              <a:rPr lang="en-GB" b="1" i="1" dirty="0">
                <a:solidFill>
                  <a:schemeClr val="tx1"/>
                </a:solidFill>
                <a:latin typeface="+mj-lt"/>
              </a:rPr>
              <a:t>:     tarry            Zeitgeist           menagerie      blind-man’s buff            abyss</a:t>
            </a:r>
          </a:p>
          <a:p>
            <a:r>
              <a:rPr lang="en-GB" b="1" i="1" dirty="0">
                <a:solidFill>
                  <a:schemeClr val="tx1"/>
                </a:solidFill>
                <a:latin typeface="+mj-lt"/>
              </a:rPr>
              <a:t>parallel                 consequences             forfeits        kindness     merriment            Fred  </a:t>
            </a:r>
          </a:p>
        </p:txBody>
      </p:sp>
    </p:spTree>
    <p:extLst>
      <p:ext uri="{BB962C8B-B14F-4D97-AF65-F5344CB8AC3E}">
        <p14:creationId xmlns:p14="http://schemas.microsoft.com/office/powerpoint/2010/main" val="2700177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7499176" cy="1714202"/>
          </a:xfrm>
        </p:spPr>
        <p:txBody>
          <a:bodyPr/>
          <a:lstStyle/>
          <a:p>
            <a:r>
              <a:rPr lang="en-GB" sz="3600" dirty="0"/>
              <a:t>Starter: It is important to be clear about all the different Christmas scenes that are visited in this Stave.</a:t>
            </a:r>
          </a:p>
        </p:txBody>
      </p:sp>
      <p:sp>
        <p:nvSpPr>
          <p:cNvPr id="3" name="Content Placeholder 2"/>
          <p:cNvSpPr>
            <a:spLocks noGrp="1"/>
          </p:cNvSpPr>
          <p:nvPr>
            <p:ph idx="1"/>
          </p:nvPr>
        </p:nvSpPr>
        <p:spPr>
          <a:xfrm>
            <a:off x="1847528" y="1988840"/>
            <a:ext cx="7620000" cy="2683768"/>
          </a:xfrm>
        </p:spPr>
        <p:txBody>
          <a:bodyPr>
            <a:normAutofit/>
          </a:bodyPr>
          <a:lstStyle/>
          <a:p>
            <a:pPr marL="571500" indent="-457200">
              <a:buFont typeface="+mj-lt"/>
              <a:buAutoNum type="arabicPeriod"/>
            </a:pPr>
            <a:r>
              <a:rPr lang="en-GB" sz="3200" dirty="0"/>
              <a:t>List them noting:</a:t>
            </a:r>
          </a:p>
          <a:p>
            <a:pPr marL="1508760" lvl="3" indent="-457200">
              <a:buFont typeface="+mj-lt"/>
              <a:buAutoNum type="arabicPeriod"/>
            </a:pPr>
            <a:r>
              <a:rPr lang="en-GB" sz="3200" dirty="0"/>
              <a:t>The venue</a:t>
            </a:r>
          </a:p>
          <a:p>
            <a:pPr marL="1508760" lvl="3" indent="-457200">
              <a:buFont typeface="+mj-lt"/>
              <a:buAutoNum type="arabicPeriod"/>
            </a:pPr>
            <a:r>
              <a:rPr lang="en-GB" sz="3200" dirty="0"/>
              <a:t>Type of people</a:t>
            </a:r>
          </a:p>
          <a:p>
            <a:pPr marL="1508760" lvl="3" indent="-457200">
              <a:buFont typeface="+mj-lt"/>
              <a:buAutoNum type="arabicPeriod"/>
            </a:pPr>
            <a:r>
              <a:rPr lang="en-GB" sz="3200" dirty="0"/>
              <a:t>How they behave</a:t>
            </a:r>
          </a:p>
        </p:txBody>
      </p:sp>
      <p:sp>
        <p:nvSpPr>
          <p:cNvPr id="4" name="Rounded Rectangle 3"/>
          <p:cNvSpPr/>
          <p:nvPr/>
        </p:nvSpPr>
        <p:spPr>
          <a:xfrm>
            <a:off x="7536160" y="1844824"/>
            <a:ext cx="2160240"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It starts with Bob Cratchit -</a:t>
            </a:r>
          </a:p>
          <a:p>
            <a:pPr algn="ctr"/>
            <a:r>
              <a:rPr lang="en-GB" dirty="0"/>
              <a:t>Start at page  53 for the rest</a:t>
            </a:r>
          </a:p>
        </p:txBody>
      </p:sp>
      <p:sp>
        <p:nvSpPr>
          <p:cNvPr id="5" name="Curved Up Arrow 4"/>
          <p:cNvSpPr/>
          <p:nvPr/>
        </p:nvSpPr>
        <p:spPr>
          <a:xfrm>
            <a:off x="2207568" y="4796609"/>
            <a:ext cx="1224136" cy="64807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 name="Curved Down Arrow 5"/>
          <p:cNvSpPr/>
          <p:nvPr/>
        </p:nvSpPr>
        <p:spPr>
          <a:xfrm>
            <a:off x="3951759" y="4730162"/>
            <a:ext cx="1336155" cy="75744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Curved Up Arrow 6"/>
          <p:cNvSpPr/>
          <p:nvPr/>
        </p:nvSpPr>
        <p:spPr>
          <a:xfrm>
            <a:off x="5807968" y="4745012"/>
            <a:ext cx="1512168" cy="86409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Curved Down Arrow 7"/>
          <p:cNvSpPr/>
          <p:nvPr/>
        </p:nvSpPr>
        <p:spPr>
          <a:xfrm>
            <a:off x="7948203" y="4796609"/>
            <a:ext cx="1336155" cy="75744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Rectangle 8"/>
          <p:cNvSpPr/>
          <p:nvPr/>
        </p:nvSpPr>
        <p:spPr>
          <a:xfrm>
            <a:off x="1596008" y="6381328"/>
            <a:ext cx="8460432" cy="4766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i="1" dirty="0">
                <a:solidFill>
                  <a:schemeClr val="tx1"/>
                </a:solidFill>
              </a:rPr>
              <a:t>Key words</a:t>
            </a:r>
            <a:r>
              <a:rPr lang="en-GB" b="1" i="1" dirty="0">
                <a:solidFill>
                  <a:schemeClr val="tx1"/>
                </a:solidFill>
                <a:latin typeface="+mj-lt"/>
              </a:rPr>
              <a:t>:     tarry            Zeitgeist           menagerie      blind-man’s buff            abyss</a:t>
            </a:r>
          </a:p>
          <a:p>
            <a:r>
              <a:rPr lang="en-GB" b="1" i="1" dirty="0">
                <a:solidFill>
                  <a:schemeClr val="tx1"/>
                </a:solidFill>
                <a:latin typeface="+mj-lt"/>
              </a:rPr>
              <a:t>parallel                 consequences             forfeits        kindness     merriment            Fred  </a:t>
            </a:r>
          </a:p>
        </p:txBody>
      </p:sp>
    </p:spTree>
    <p:extLst>
      <p:ext uri="{BB962C8B-B14F-4D97-AF65-F5344CB8AC3E}">
        <p14:creationId xmlns:p14="http://schemas.microsoft.com/office/powerpoint/2010/main" val="1365654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7499176" cy="1714202"/>
          </a:xfrm>
        </p:spPr>
        <p:txBody>
          <a:bodyPr/>
          <a:lstStyle/>
          <a:p>
            <a:r>
              <a:rPr lang="en-GB" sz="3600" dirty="0"/>
              <a:t>Starter: It is important to be clear about all the different Christmas scenes that are visited in this Stave.</a:t>
            </a:r>
          </a:p>
        </p:txBody>
      </p:sp>
      <p:sp>
        <p:nvSpPr>
          <p:cNvPr id="3" name="Content Placeholder 2"/>
          <p:cNvSpPr>
            <a:spLocks noGrp="1"/>
          </p:cNvSpPr>
          <p:nvPr>
            <p:ph idx="1"/>
          </p:nvPr>
        </p:nvSpPr>
        <p:spPr>
          <a:xfrm>
            <a:off x="1847528" y="1988840"/>
            <a:ext cx="7620000" cy="2683768"/>
          </a:xfrm>
        </p:spPr>
        <p:txBody>
          <a:bodyPr>
            <a:normAutofit/>
          </a:bodyPr>
          <a:lstStyle/>
          <a:p>
            <a:pPr marL="571500" indent="-457200">
              <a:buFont typeface="+mj-lt"/>
              <a:buAutoNum type="arabicPeriod"/>
            </a:pPr>
            <a:r>
              <a:rPr lang="en-GB" sz="3200" dirty="0"/>
              <a:t>List them noting:</a:t>
            </a:r>
          </a:p>
          <a:p>
            <a:pPr marL="1508760" lvl="3" indent="-457200">
              <a:buFont typeface="+mj-lt"/>
              <a:buAutoNum type="arabicPeriod"/>
            </a:pPr>
            <a:r>
              <a:rPr lang="en-GB" sz="3200" dirty="0"/>
              <a:t>The venue</a:t>
            </a:r>
          </a:p>
          <a:p>
            <a:pPr marL="1508760" lvl="3" indent="-457200">
              <a:buFont typeface="+mj-lt"/>
              <a:buAutoNum type="arabicPeriod"/>
            </a:pPr>
            <a:r>
              <a:rPr lang="en-GB" sz="3200" dirty="0"/>
              <a:t>Type of people</a:t>
            </a:r>
          </a:p>
          <a:p>
            <a:pPr marL="1508760" lvl="3" indent="-457200">
              <a:buFont typeface="+mj-lt"/>
              <a:buAutoNum type="arabicPeriod"/>
            </a:pPr>
            <a:r>
              <a:rPr lang="en-GB" sz="3200" dirty="0"/>
              <a:t>How they behave</a:t>
            </a:r>
          </a:p>
        </p:txBody>
      </p:sp>
      <p:sp>
        <p:nvSpPr>
          <p:cNvPr id="4" name="Rounded Rectangle 3"/>
          <p:cNvSpPr/>
          <p:nvPr/>
        </p:nvSpPr>
        <p:spPr>
          <a:xfrm>
            <a:off x="7536160" y="1844824"/>
            <a:ext cx="2160240"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It starts with Bob Cratchit -</a:t>
            </a:r>
          </a:p>
          <a:p>
            <a:pPr algn="ctr"/>
            <a:r>
              <a:rPr lang="en-GB" dirty="0"/>
              <a:t>Start at page  53 for the rest</a:t>
            </a:r>
          </a:p>
        </p:txBody>
      </p:sp>
      <p:sp>
        <p:nvSpPr>
          <p:cNvPr id="5" name="Curved Up Arrow 4"/>
          <p:cNvSpPr/>
          <p:nvPr/>
        </p:nvSpPr>
        <p:spPr>
          <a:xfrm>
            <a:off x="2207568" y="4796609"/>
            <a:ext cx="1224136" cy="64807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 name="Curved Down Arrow 5"/>
          <p:cNvSpPr/>
          <p:nvPr/>
        </p:nvSpPr>
        <p:spPr>
          <a:xfrm>
            <a:off x="3951759" y="4730162"/>
            <a:ext cx="1336155" cy="75744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Curved Up Arrow 6"/>
          <p:cNvSpPr/>
          <p:nvPr/>
        </p:nvSpPr>
        <p:spPr>
          <a:xfrm>
            <a:off x="5807968" y="4745012"/>
            <a:ext cx="1512168" cy="86409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Curved Down Arrow 7"/>
          <p:cNvSpPr/>
          <p:nvPr/>
        </p:nvSpPr>
        <p:spPr>
          <a:xfrm>
            <a:off x="7948203" y="4796609"/>
            <a:ext cx="1336155" cy="75744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Rectangle 8"/>
          <p:cNvSpPr/>
          <p:nvPr/>
        </p:nvSpPr>
        <p:spPr>
          <a:xfrm>
            <a:off x="5118273" y="5678050"/>
            <a:ext cx="1588399" cy="103946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dirty="0"/>
              <a:t>To sea – a lighthouse</a:t>
            </a:r>
          </a:p>
          <a:p>
            <a:pPr algn="ctr"/>
            <a:r>
              <a:rPr lang="en-GB" sz="1200" dirty="0"/>
              <a:t>Two men wishing each other Merry Christmas.</a:t>
            </a:r>
          </a:p>
          <a:p>
            <a:pPr algn="ctr"/>
            <a:r>
              <a:rPr lang="en-GB" sz="1200" dirty="0"/>
              <a:t>Sharing a drink</a:t>
            </a:r>
          </a:p>
        </p:txBody>
      </p:sp>
      <p:sp>
        <p:nvSpPr>
          <p:cNvPr id="10" name="Rectangle 9"/>
          <p:cNvSpPr/>
          <p:nvPr/>
        </p:nvSpPr>
        <p:spPr>
          <a:xfrm>
            <a:off x="3547808" y="5609108"/>
            <a:ext cx="1333422" cy="103946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dirty="0"/>
              <a:t>The miner’s home</a:t>
            </a:r>
          </a:p>
          <a:p>
            <a:pPr algn="ctr"/>
            <a:r>
              <a:rPr lang="en-GB" sz="1200" dirty="0"/>
              <a:t>Cheerful, singing carols all enjoying family time.</a:t>
            </a:r>
          </a:p>
        </p:txBody>
      </p:sp>
      <p:sp>
        <p:nvSpPr>
          <p:cNvPr id="11" name="Rectangle 10"/>
          <p:cNvSpPr/>
          <p:nvPr/>
        </p:nvSpPr>
        <p:spPr>
          <a:xfrm>
            <a:off x="1936371" y="5593271"/>
            <a:ext cx="1333422" cy="103946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dirty="0"/>
              <a:t>The Cratchits home</a:t>
            </a:r>
          </a:p>
          <a:p>
            <a:pPr algn="ctr"/>
            <a:r>
              <a:rPr lang="en-GB" sz="1200" dirty="0"/>
              <a:t>Poor- but happy</a:t>
            </a:r>
          </a:p>
          <a:p>
            <a:pPr algn="ctr"/>
            <a:r>
              <a:rPr lang="en-GB" sz="1200" dirty="0"/>
              <a:t>Enjoy each others company.</a:t>
            </a:r>
          </a:p>
        </p:txBody>
      </p:sp>
      <p:sp>
        <p:nvSpPr>
          <p:cNvPr id="12" name="Rectangle 11"/>
          <p:cNvSpPr/>
          <p:nvPr/>
        </p:nvSpPr>
        <p:spPr>
          <a:xfrm>
            <a:off x="6953260" y="5678050"/>
            <a:ext cx="1760448" cy="103946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dirty="0"/>
              <a:t>On board a ship. Officers an sailors. Humming Christmas tunes. Kind words to each other. Thinking of home.</a:t>
            </a:r>
          </a:p>
        </p:txBody>
      </p:sp>
      <p:sp>
        <p:nvSpPr>
          <p:cNvPr id="13" name="Rectangle 12"/>
          <p:cNvSpPr/>
          <p:nvPr/>
        </p:nvSpPr>
        <p:spPr>
          <a:xfrm>
            <a:off x="8800817" y="5678050"/>
            <a:ext cx="1867183" cy="103946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dirty="0"/>
              <a:t>Fred’s house. Cousins and friends. Middle class enjoying parlour games. Laughing and happy. Use Scrooge for entertainment</a:t>
            </a:r>
          </a:p>
        </p:txBody>
      </p:sp>
    </p:spTree>
    <p:extLst>
      <p:ext uri="{BB962C8B-B14F-4D97-AF65-F5344CB8AC3E}">
        <p14:creationId xmlns:p14="http://schemas.microsoft.com/office/powerpoint/2010/main" val="3360996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274638"/>
            <a:ext cx="8064896" cy="778098"/>
          </a:xfrm>
        </p:spPr>
        <p:txBody>
          <a:bodyPr/>
          <a:lstStyle/>
          <a:p>
            <a:r>
              <a:rPr lang="en-GB" sz="2400" dirty="0"/>
              <a:t>Task: Who is Fred’s Christmas juxtaposed against? Why does Dickens do this? </a:t>
            </a:r>
          </a:p>
        </p:txBody>
      </p:sp>
      <p:graphicFrame>
        <p:nvGraphicFramePr>
          <p:cNvPr id="4" name="Content Placeholder 3"/>
          <p:cNvGraphicFramePr>
            <a:graphicFrameLocks noGrp="1"/>
          </p:cNvGraphicFramePr>
          <p:nvPr>
            <p:ph idx="1"/>
            <p:extLst/>
          </p:nvPr>
        </p:nvGraphicFramePr>
        <p:xfrm>
          <a:off x="1919536" y="3068961"/>
          <a:ext cx="7715200" cy="3428741"/>
        </p:xfrm>
        <a:graphic>
          <a:graphicData uri="http://schemas.openxmlformats.org/drawingml/2006/table">
            <a:tbl>
              <a:tblPr firstRow="1" bandRow="1"/>
              <a:tblGrid>
                <a:gridCol w="3857600">
                  <a:extLst>
                    <a:ext uri="{9D8B030D-6E8A-4147-A177-3AD203B41FA5}">
                      <a16:colId xmlns:a16="http://schemas.microsoft.com/office/drawing/2014/main" val="20000"/>
                    </a:ext>
                  </a:extLst>
                </a:gridCol>
                <a:gridCol w="3857600">
                  <a:extLst>
                    <a:ext uri="{9D8B030D-6E8A-4147-A177-3AD203B41FA5}">
                      <a16:colId xmlns:a16="http://schemas.microsoft.com/office/drawing/2014/main" val="20001"/>
                    </a:ext>
                  </a:extLst>
                </a:gridCol>
              </a:tblGrid>
              <a:tr h="432693">
                <a:tc>
                  <a:txBody>
                    <a:bodyPr/>
                    <a:lstStyle/>
                    <a:p>
                      <a:r>
                        <a:rPr lang="en-GB" dirty="0"/>
                        <a:t>Fred’s Christmas</a:t>
                      </a:r>
                      <a:r>
                        <a:rPr lang="en-GB" baseline="0" dirty="0"/>
                        <a:t> </a:t>
                      </a:r>
                      <a:endParaRPr lang="en-GB" dirty="0"/>
                    </a:p>
                  </a:txBody>
                  <a:tcPr/>
                </a:tc>
                <a:tc>
                  <a:txBody>
                    <a:bodyPr/>
                    <a:lstStyle/>
                    <a:p>
                      <a:r>
                        <a:rPr lang="en-GB" dirty="0"/>
                        <a:t>The Cratchit’s Christmas </a:t>
                      </a:r>
                    </a:p>
                  </a:txBody>
                  <a:tcPr/>
                </a:tc>
                <a:extLst>
                  <a:ext uri="{0D108BD9-81ED-4DB2-BD59-A6C34878D82A}">
                    <a16:rowId xmlns:a16="http://schemas.microsoft.com/office/drawing/2014/main" val="10000"/>
                  </a:ext>
                </a:extLst>
              </a:tr>
              <a:tr h="749012">
                <a:tc>
                  <a:txBody>
                    <a:bodyPr/>
                    <a:lstStyle/>
                    <a:p>
                      <a:endParaRPr lang="en-GB" dirty="0"/>
                    </a:p>
                  </a:txBody>
                  <a:tcPr/>
                </a:tc>
                <a:tc>
                  <a:txBody>
                    <a:bodyPr/>
                    <a:lstStyle/>
                    <a:p>
                      <a:endParaRPr lang="en-GB"/>
                    </a:p>
                  </a:txBody>
                  <a:tcPr/>
                </a:tc>
                <a:extLst>
                  <a:ext uri="{0D108BD9-81ED-4DB2-BD59-A6C34878D82A}">
                    <a16:rowId xmlns:a16="http://schemas.microsoft.com/office/drawing/2014/main" val="10001"/>
                  </a:ext>
                </a:extLst>
              </a:tr>
              <a:tr h="749012">
                <a:tc>
                  <a:txBody>
                    <a:bodyPr/>
                    <a:lstStyle/>
                    <a:p>
                      <a:endParaRPr lang="en-GB" dirty="0"/>
                    </a:p>
                  </a:txBody>
                  <a:tcPr/>
                </a:tc>
                <a:tc>
                  <a:txBody>
                    <a:bodyPr/>
                    <a:lstStyle/>
                    <a:p>
                      <a:endParaRPr lang="en-GB"/>
                    </a:p>
                  </a:txBody>
                  <a:tcPr/>
                </a:tc>
                <a:extLst>
                  <a:ext uri="{0D108BD9-81ED-4DB2-BD59-A6C34878D82A}">
                    <a16:rowId xmlns:a16="http://schemas.microsoft.com/office/drawing/2014/main" val="10002"/>
                  </a:ext>
                </a:extLst>
              </a:tr>
              <a:tr h="749012">
                <a:tc>
                  <a:txBody>
                    <a:bodyPr/>
                    <a:lstStyle/>
                    <a:p>
                      <a:endParaRPr lang="en-GB"/>
                    </a:p>
                  </a:txBody>
                  <a:tcPr/>
                </a:tc>
                <a:tc>
                  <a:txBody>
                    <a:bodyPr/>
                    <a:lstStyle/>
                    <a:p>
                      <a:endParaRPr lang="en-GB" dirty="0"/>
                    </a:p>
                  </a:txBody>
                  <a:tcPr/>
                </a:tc>
                <a:extLst>
                  <a:ext uri="{0D108BD9-81ED-4DB2-BD59-A6C34878D82A}">
                    <a16:rowId xmlns:a16="http://schemas.microsoft.com/office/drawing/2014/main" val="10003"/>
                  </a:ext>
                </a:extLst>
              </a:tr>
              <a:tr h="749012">
                <a:tc>
                  <a:txBody>
                    <a:bodyPr/>
                    <a:lstStyle/>
                    <a:p>
                      <a:endParaRPr lang="en-GB"/>
                    </a:p>
                  </a:txBody>
                  <a:tcPr/>
                </a:tc>
                <a:tc>
                  <a:txBody>
                    <a:bodyPr/>
                    <a:lstStyle/>
                    <a:p>
                      <a:endParaRPr lang="en-GB" dirty="0"/>
                    </a:p>
                  </a:txBody>
                  <a:tcPr/>
                </a:tc>
                <a:extLst>
                  <a:ext uri="{0D108BD9-81ED-4DB2-BD59-A6C34878D82A}">
                    <a16:rowId xmlns:a16="http://schemas.microsoft.com/office/drawing/2014/main" val="10004"/>
                  </a:ext>
                </a:extLst>
              </a:tr>
            </a:tbl>
          </a:graphicData>
        </a:graphic>
      </p:graphicFrame>
      <p:sp>
        <p:nvSpPr>
          <p:cNvPr id="5" name="Rectangle 4"/>
          <p:cNvSpPr/>
          <p:nvPr/>
        </p:nvSpPr>
        <p:spPr>
          <a:xfrm>
            <a:off x="1703512" y="1196752"/>
            <a:ext cx="8208912" cy="151216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Draw a comparison grid to show the parallel celebrations. What do both families do? Compare their situations. Firstly we are shown why we should help others and now secondly we are shown how compassion and generosity benefit the giver.</a:t>
            </a:r>
            <a:endParaRPr lang="en-GB" sz="2400" dirty="0"/>
          </a:p>
        </p:txBody>
      </p:sp>
      <p:sp>
        <p:nvSpPr>
          <p:cNvPr id="6" name="Rectangle 5"/>
          <p:cNvSpPr/>
          <p:nvPr/>
        </p:nvSpPr>
        <p:spPr>
          <a:xfrm>
            <a:off x="1596008" y="6381328"/>
            <a:ext cx="8460432" cy="4766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i="1" dirty="0">
                <a:solidFill>
                  <a:schemeClr val="tx1"/>
                </a:solidFill>
              </a:rPr>
              <a:t>Key words</a:t>
            </a:r>
            <a:r>
              <a:rPr lang="en-GB" b="1" i="1" dirty="0">
                <a:solidFill>
                  <a:schemeClr val="tx1"/>
                </a:solidFill>
                <a:latin typeface="+mj-lt"/>
              </a:rPr>
              <a:t>:     tarry            Zeitgeist           menagerie      blind-man’s buff            abyss</a:t>
            </a:r>
          </a:p>
          <a:p>
            <a:r>
              <a:rPr lang="en-GB" b="1" i="1" dirty="0">
                <a:solidFill>
                  <a:schemeClr val="tx1"/>
                </a:solidFill>
                <a:latin typeface="+mj-lt"/>
              </a:rPr>
              <a:t>parallel                 consequences             forfeits        kindness     merriment            Fred  </a:t>
            </a:r>
          </a:p>
        </p:txBody>
      </p:sp>
    </p:spTree>
    <p:extLst>
      <p:ext uri="{BB962C8B-B14F-4D97-AF65-F5344CB8AC3E}">
        <p14:creationId xmlns:p14="http://schemas.microsoft.com/office/powerpoint/2010/main" val="1066129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116632"/>
            <a:ext cx="7620000" cy="1143000"/>
          </a:xfrm>
        </p:spPr>
        <p:txBody>
          <a:bodyPr/>
          <a:lstStyle/>
          <a:p>
            <a:r>
              <a:rPr lang="en-GB" dirty="0"/>
              <a:t>Extension: Q &amp; A</a:t>
            </a:r>
          </a:p>
        </p:txBody>
      </p:sp>
      <p:sp>
        <p:nvSpPr>
          <p:cNvPr id="3" name="Content Placeholder 2"/>
          <p:cNvSpPr>
            <a:spLocks noGrp="1"/>
          </p:cNvSpPr>
          <p:nvPr>
            <p:ph idx="1"/>
          </p:nvPr>
        </p:nvSpPr>
        <p:spPr>
          <a:xfrm>
            <a:off x="1991544" y="1196752"/>
            <a:ext cx="7620000" cy="4800600"/>
          </a:xfrm>
        </p:spPr>
        <p:txBody>
          <a:bodyPr>
            <a:normAutofit/>
          </a:bodyPr>
          <a:lstStyle/>
          <a:p>
            <a:pPr marL="571500" indent="-457200">
              <a:buFont typeface="+mj-lt"/>
              <a:buAutoNum type="arabicPeriod"/>
            </a:pPr>
            <a:r>
              <a:rPr lang="en-GB" sz="3200" dirty="0"/>
              <a:t>How does Dickens emphasise that there is an inclusive nature of Christmas? </a:t>
            </a:r>
          </a:p>
          <a:p>
            <a:pPr marL="571500" indent="-457200">
              <a:buFont typeface="+mj-lt"/>
              <a:buAutoNum type="arabicPeriod"/>
            </a:pPr>
            <a:r>
              <a:rPr lang="en-GB" sz="3200" dirty="0"/>
              <a:t>In what ways is Fred, Scrooge’s opposite?</a:t>
            </a:r>
          </a:p>
          <a:p>
            <a:pPr marL="571500" indent="-457200">
              <a:buFont typeface="+mj-lt"/>
              <a:buAutoNum type="arabicPeriod"/>
            </a:pPr>
            <a:r>
              <a:rPr lang="en-GB" sz="3200" dirty="0"/>
              <a:t>How do we know that Scrooge is starting to change for the better?</a:t>
            </a:r>
          </a:p>
        </p:txBody>
      </p:sp>
      <p:sp>
        <p:nvSpPr>
          <p:cNvPr id="4" name="Rounded Rectangle 3"/>
          <p:cNvSpPr/>
          <p:nvPr/>
        </p:nvSpPr>
        <p:spPr>
          <a:xfrm>
            <a:off x="1703512" y="4005064"/>
            <a:ext cx="8280920" cy="230425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Use these quotes to help you: “the numbers of people on their way to friendly gatherings.”- “A cheerful company assembled around a glowing fire.” – “Scrooge’s nephew laughed.” – “I have nothing to say against him.” – “I mean to give him the same chance every year.” – “Gay and light of heart.” – “Begged like a boy to be allowed to stay.”</a:t>
            </a:r>
          </a:p>
        </p:txBody>
      </p:sp>
      <p:sp>
        <p:nvSpPr>
          <p:cNvPr id="5" name="Rectangle 4"/>
          <p:cNvSpPr/>
          <p:nvPr/>
        </p:nvSpPr>
        <p:spPr>
          <a:xfrm>
            <a:off x="1596008" y="6381328"/>
            <a:ext cx="8460432" cy="4766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i="1" dirty="0">
                <a:solidFill>
                  <a:schemeClr val="tx1"/>
                </a:solidFill>
              </a:rPr>
              <a:t>Key words</a:t>
            </a:r>
            <a:r>
              <a:rPr lang="en-GB" b="1" i="1" dirty="0">
                <a:solidFill>
                  <a:schemeClr val="tx1"/>
                </a:solidFill>
                <a:latin typeface="+mj-lt"/>
              </a:rPr>
              <a:t>:     tarry            Zeitgeist           menagerie      blind-man’s buff            abyss</a:t>
            </a:r>
          </a:p>
          <a:p>
            <a:r>
              <a:rPr lang="en-GB" b="1" i="1" dirty="0">
                <a:solidFill>
                  <a:schemeClr val="tx1"/>
                </a:solidFill>
                <a:latin typeface="+mj-lt"/>
              </a:rPr>
              <a:t>parallel                 consequences             forfeits        kindness     merriment            Fred  </a:t>
            </a:r>
          </a:p>
        </p:txBody>
      </p:sp>
    </p:spTree>
    <p:extLst>
      <p:ext uri="{BB962C8B-B14F-4D97-AF65-F5344CB8AC3E}">
        <p14:creationId xmlns:p14="http://schemas.microsoft.com/office/powerpoint/2010/main" val="22827371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443</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Fred’s Christmas Party  LO: To explore the use of parallel scenes. ST: I can explore the use of juxtaposition.</vt:lpstr>
      <vt:lpstr>Starter: It is important to be clear about all the different Christmas scenes that are visited in this Stave.</vt:lpstr>
      <vt:lpstr>Starter: It is important to be clear about all the different Christmas scenes that are visited in this Stave.</vt:lpstr>
      <vt:lpstr>Task: Who is Fred’s Christmas juxtaposed against? Why does Dickens do this? </vt:lpstr>
      <vt:lpstr>Extension: Q &amp;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Fred’s Christmas Party  LO: To explore the use of parallel scenes. ST: I can explore the use of juxtaposition.</dc:title>
  <dc:creator>D Weatherhead</dc:creator>
  <cp:lastModifiedBy>D Weatherhead</cp:lastModifiedBy>
  <cp:revision>1</cp:revision>
  <dcterms:created xsi:type="dcterms:W3CDTF">2020-11-06T11:32:53Z</dcterms:created>
  <dcterms:modified xsi:type="dcterms:W3CDTF">2020-11-06T11:34:17Z</dcterms:modified>
</cp:coreProperties>
</file>