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68" r:id="rId3"/>
    <p:sldId id="258" r:id="rId4"/>
    <p:sldId id="269" r:id="rId5"/>
    <p:sldId id="270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0A35A4-24E7-4872-9C3B-D6552EA18478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0198CB9-47A5-48DB-A9C9-36C0E77A7E56}">
      <dgm:prSet phldrT="[Text]" custT="1"/>
      <dgm:spPr/>
      <dgm:t>
        <a:bodyPr/>
        <a:lstStyle/>
        <a:p>
          <a:pPr algn="ctr">
            <a:buNone/>
          </a:pPr>
          <a:r>
            <a:rPr lang="en-GB" sz="2400" dirty="0">
              <a:latin typeface="Tw Cen MT" panose="020B0602020104020603" pitchFamily="34" charset="0"/>
            </a:rPr>
            <a:t>All of today’s texts were written by women. Why do you think women are writing about race and division? Do you think this has more or less impact? </a:t>
          </a:r>
          <a:endParaRPr lang="en-US" sz="2400" dirty="0">
            <a:latin typeface="Tw Cen MT" panose="020B0602020104020603" pitchFamily="34" charset="0"/>
          </a:endParaRPr>
        </a:p>
      </dgm:t>
    </dgm:pt>
    <dgm:pt modelId="{7FC58621-929D-455B-8AD3-F8915E574320}" type="parTrans" cxnId="{2FF37D0B-2E95-4CA7-B318-B69D2F2FFECF}">
      <dgm:prSet/>
      <dgm:spPr/>
      <dgm:t>
        <a:bodyPr/>
        <a:lstStyle/>
        <a:p>
          <a:endParaRPr lang="en-US"/>
        </a:p>
      </dgm:t>
    </dgm:pt>
    <dgm:pt modelId="{2EA63217-E1A4-43AD-AC9E-1DBFAC993245}" type="sibTrans" cxnId="{2FF37D0B-2E95-4CA7-B318-B69D2F2FFECF}">
      <dgm:prSet/>
      <dgm:spPr/>
      <dgm:t>
        <a:bodyPr/>
        <a:lstStyle/>
        <a:p>
          <a:endParaRPr lang="en-US"/>
        </a:p>
      </dgm:t>
    </dgm:pt>
    <dgm:pt modelId="{383DE725-AC6C-403B-8271-562A521501E3}">
      <dgm:prSet phldrT="[Text]" custT="1"/>
      <dgm:spPr/>
      <dgm:t>
        <a:bodyPr/>
        <a:lstStyle/>
        <a:p>
          <a:pPr algn="ctr"/>
          <a:r>
            <a:rPr lang="en-GB" sz="2800" dirty="0">
              <a:latin typeface="Tw Cen MT" panose="020B0602020104020603" pitchFamily="34" charset="0"/>
            </a:rPr>
            <a:t>They were all written late into the 20</a:t>
          </a:r>
          <a:r>
            <a:rPr lang="en-GB" sz="2800" baseline="30000" dirty="0">
              <a:latin typeface="Tw Cen MT" panose="020B0602020104020603" pitchFamily="34" charset="0"/>
            </a:rPr>
            <a:t>th</a:t>
          </a:r>
          <a:r>
            <a:rPr lang="en-GB" sz="2800" dirty="0">
              <a:latin typeface="Tw Cen MT" panose="020B0602020104020603" pitchFamily="34" charset="0"/>
            </a:rPr>
            <a:t> Century. Why do you think this is? What impact do you think this has? </a:t>
          </a:r>
          <a:endParaRPr lang="en-US" sz="2800" dirty="0">
            <a:latin typeface="Tw Cen MT" panose="020B0602020104020603" pitchFamily="34" charset="0"/>
          </a:endParaRPr>
        </a:p>
      </dgm:t>
    </dgm:pt>
    <dgm:pt modelId="{56E88898-4F5D-4085-837E-23B78E658000}" type="parTrans" cxnId="{3913FA68-3402-47C4-9182-BD69E2B1C8F3}">
      <dgm:prSet/>
      <dgm:spPr/>
      <dgm:t>
        <a:bodyPr/>
        <a:lstStyle/>
        <a:p>
          <a:endParaRPr lang="en-US"/>
        </a:p>
      </dgm:t>
    </dgm:pt>
    <dgm:pt modelId="{B0C378FA-371E-463F-9E9F-13EFE19B7508}" type="sibTrans" cxnId="{3913FA68-3402-47C4-9182-BD69E2B1C8F3}">
      <dgm:prSet/>
      <dgm:spPr/>
      <dgm:t>
        <a:bodyPr/>
        <a:lstStyle/>
        <a:p>
          <a:endParaRPr lang="en-US"/>
        </a:p>
      </dgm:t>
    </dgm:pt>
    <dgm:pt modelId="{69E2372F-7EBC-4194-B05F-B9767975D3BF}">
      <dgm:prSet phldrT="[Text]" custT="1"/>
      <dgm:spPr/>
      <dgm:t>
        <a:bodyPr/>
        <a:lstStyle/>
        <a:p>
          <a:pPr algn="ctr"/>
          <a:r>
            <a:rPr lang="en-GB" sz="2200" i="1" dirty="0"/>
            <a:t>Nou</a:t>
          </a:r>
          <a:r>
            <a:rPr lang="en-GB" sz="2400" i="1" dirty="0">
              <a:latin typeface="Tw Cen MT" panose="020B0602020104020603" pitchFamily="34" charset="0"/>
            </a:rPr>
            <a:t>ghts and Crosses</a:t>
          </a:r>
          <a:r>
            <a:rPr lang="en-GB" sz="2400" dirty="0">
              <a:latin typeface="Tw Cen MT" panose="020B0602020104020603" pitchFamily="34" charset="0"/>
            </a:rPr>
            <a:t> imagines an alternative Europe where  Africans made the white Europeans slaves. This book was only written in 2009. What does this suggest about our current views on race? </a:t>
          </a:r>
          <a:endParaRPr lang="en-US" sz="2400" dirty="0">
            <a:latin typeface="Tw Cen MT" panose="020B0602020104020603" pitchFamily="34" charset="0"/>
          </a:endParaRPr>
        </a:p>
      </dgm:t>
    </dgm:pt>
    <dgm:pt modelId="{E661E373-76D5-407E-97DB-05AE7042FC52}" type="parTrans" cxnId="{2F88FDC6-304A-4A63-BB32-80DA28D3A007}">
      <dgm:prSet/>
      <dgm:spPr/>
      <dgm:t>
        <a:bodyPr/>
        <a:lstStyle/>
        <a:p>
          <a:endParaRPr lang="en-US"/>
        </a:p>
      </dgm:t>
    </dgm:pt>
    <dgm:pt modelId="{79714EC2-A11D-467C-B54C-E655A6E604C2}" type="sibTrans" cxnId="{2F88FDC6-304A-4A63-BB32-80DA28D3A007}">
      <dgm:prSet/>
      <dgm:spPr/>
      <dgm:t>
        <a:bodyPr/>
        <a:lstStyle/>
        <a:p>
          <a:endParaRPr lang="en-US"/>
        </a:p>
      </dgm:t>
    </dgm:pt>
    <dgm:pt modelId="{7F75CCAC-3BD5-472B-B081-0DD66AA8EA7E}" type="pres">
      <dgm:prSet presAssocID="{8B0A35A4-24E7-4872-9C3B-D6552EA18478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8F08D3-5BD4-45B3-A826-708788696570}" type="pres">
      <dgm:prSet presAssocID="{8B0A35A4-24E7-4872-9C3B-D6552EA18478}" presName="dummyMaxCanvas" presStyleCnt="0">
        <dgm:presLayoutVars/>
      </dgm:prSet>
      <dgm:spPr/>
    </dgm:pt>
    <dgm:pt modelId="{641D18DB-5089-45BD-BD42-A1F7D1CA607E}" type="pres">
      <dgm:prSet presAssocID="{8B0A35A4-24E7-4872-9C3B-D6552EA18478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42C8CB-A2FD-4ABF-9ACF-1AA0894B1F58}" type="pres">
      <dgm:prSet presAssocID="{8B0A35A4-24E7-4872-9C3B-D6552EA18478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2BEFE6-48C7-4E2C-9402-31985287DB05}" type="pres">
      <dgm:prSet presAssocID="{8B0A35A4-24E7-4872-9C3B-D6552EA18478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FA6D1C-FF2A-466A-85D7-BEC76576A783}" type="pres">
      <dgm:prSet presAssocID="{8B0A35A4-24E7-4872-9C3B-D6552EA18478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80C6E4-5328-4DA0-AA35-CA20B569E713}" type="pres">
      <dgm:prSet presAssocID="{8B0A35A4-24E7-4872-9C3B-D6552EA18478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623870-2013-4CFB-B2DB-148A0DEE5991}" type="pres">
      <dgm:prSet presAssocID="{8B0A35A4-24E7-4872-9C3B-D6552EA18478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500E8-5204-4FEE-871A-3690F9C6CDFD}" type="pres">
      <dgm:prSet presAssocID="{8B0A35A4-24E7-4872-9C3B-D6552EA18478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039692-B4DA-4AA7-8F27-AC830537C61E}" type="pres">
      <dgm:prSet presAssocID="{8B0A35A4-24E7-4872-9C3B-D6552EA18478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13FA68-3402-47C4-9182-BD69E2B1C8F3}" srcId="{8B0A35A4-24E7-4872-9C3B-D6552EA18478}" destId="{383DE725-AC6C-403B-8271-562A521501E3}" srcOrd="1" destOrd="0" parTransId="{56E88898-4F5D-4085-837E-23B78E658000}" sibTransId="{B0C378FA-371E-463F-9E9F-13EFE19B7508}"/>
    <dgm:cxn modelId="{63C2C703-A78A-4355-B9FF-FC4506CCDE17}" type="presOf" srcId="{383DE725-AC6C-403B-8271-562A521501E3}" destId="{A242C8CB-A2FD-4ABF-9ACF-1AA0894B1F58}" srcOrd="0" destOrd="0" presId="urn:microsoft.com/office/officeart/2005/8/layout/vProcess5"/>
    <dgm:cxn modelId="{53880863-2DF1-46AE-9427-719CA01A0874}" type="presOf" srcId="{8B0A35A4-24E7-4872-9C3B-D6552EA18478}" destId="{7F75CCAC-3BD5-472B-B081-0DD66AA8EA7E}" srcOrd="0" destOrd="0" presId="urn:microsoft.com/office/officeart/2005/8/layout/vProcess5"/>
    <dgm:cxn modelId="{202BF980-A4E1-4634-9367-4E6961B804B7}" type="presOf" srcId="{C0198CB9-47A5-48DB-A9C9-36C0E77A7E56}" destId="{641D18DB-5089-45BD-BD42-A1F7D1CA607E}" srcOrd="0" destOrd="0" presId="urn:microsoft.com/office/officeart/2005/8/layout/vProcess5"/>
    <dgm:cxn modelId="{2FF37D0B-2E95-4CA7-B318-B69D2F2FFECF}" srcId="{8B0A35A4-24E7-4872-9C3B-D6552EA18478}" destId="{C0198CB9-47A5-48DB-A9C9-36C0E77A7E56}" srcOrd="0" destOrd="0" parTransId="{7FC58621-929D-455B-8AD3-F8915E574320}" sibTransId="{2EA63217-E1A4-43AD-AC9E-1DBFAC993245}"/>
    <dgm:cxn modelId="{470F5B0F-9085-4E6A-9AD2-EFC70D186B6B}" type="presOf" srcId="{69E2372F-7EBC-4194-B05F-B9767975D3BF}" destId="{4F039692-B4DA-4AA7-8F27-AC830537C61E}" srcOrd="1" destOrd="0" presId="urn:microsoft.com/office/officeart/2005/8/layout/vProcess5"/>
    <dgm:cxn modelId="{9C8242F8-5CCE-42F7-83F2-7073E792027C}" type="presOf" srcId="{C0198CB9-47A5-48DB-A9C9-36C0E77A7E56}" destId="{9C623870-2013-4CFB-B2DB-148A0DEE5991}" srcOrd="1" destOrd="0" presId="urn:microsoft.com/office/officeart/2005/8/layout/vProcess5"/>
    <dgm:cxn modelId="{2F88FDC6-304A-4A63-BB32-80DA28D3A007}" srcId="{8B0A35A4-24E7-4872-9C3B-D6552EA18478}" destId="{69E2372F-7EBC-4194-B05F-B9767975D3BF}" srcOrd="2" destOrd="0" parTransId="{E661E373-76D5-407E-97DB-05AE7042FC52}" sibTransId="{79714EC2-A11D-467C-B54C-E655A6E604C2}"/>
    <dgm:cxn modelId="{9D8DB72E-BC37-4B04-99C4-A7E2A5900E3D}" type="presOf" srcId="{B0C378FA-371E-463F-9E9F-13EFE19B7508}" destId="{CB80C6E4-5328-4DA0-AA35-CA20B569E713}" srcOrd="0" destOrd="0" presId="urn:microsoft.com/office/officeart/2005/8/layout/vProcess5"/>
    <dgm:cxn modelId="{FCC436D7-67EB-40BE-9F38-B06AD6946F6E}" type="presOf" srcId="{69E2372F-7EBC-4194-B05F-B9767975D3BF}" destId="{EA2BEFE6-48C7-4E2C-9402-31985287DB05}" srcOrd="0" destOrd="0" presId="urn:microsoft.com/office/officeart/2005/8/layout/vProcess5"/>
    <dgm:cxn modelId="{C19FEC63-FF68-4D74-A8C2-B89984D8A85C}" type="presOf" srcId="{2EA63217-E1A4-43AD-AC9E-1DBFAC993245}" destId="{96FA6D1C-FF2A-466A-85D7-BEC76576A783}" srcOrd="0" destOrd="0" presId="urn:microsoft.com/office/officeart/2005/8/layout/vProcess5"/>
    <dgm:cxn modelId="{3F56E3BC-C015-421F-B3E4-F7B548F512EC}" type="presOf" srcId="{383DE725-AC6C-403B-8271-562A521501E3}" destId="{8BF500E8-5204-4FEE-871A-3690F9C6CDFD}" srcOrd="1" destOrd="0" presId="urn:microsoft.com/office/officeart/2005/8/layout/vProcess5"/>
    <dgm:cxn modelId="{8CDF4489-ABD5-4C7A-AB50-341BC6FB962E}" type="presParOf" srcId="{7F75CCAC-3BD5-472B-B081-0DD66AA8EA7E}" destId="{3D8F08D3-5BD4-45B3-A826-708788696570}" srcOrd="0" destOrd="0" presId="urn:microsoft.com/office/officeart/2005/8/layout/vProcess5"/>
    <dgm:cxn modelId="{32CFAA49-1A0D-45B4-A4D1-97F1B2A2C28D}" type="presParOf" srcId="{7F75CCAC-3BD5-472B-B081-0DD66AA8EA7E}" destId="{641D18DB-5089-45BD-BD42-A1F7D1CA607E}" srcOrd="1" destOrd="0" presId="urn:microsoft.com/office/officeart/2005/8/layout/vProcess5"/>
    <dgm:cxn modelId="{D92BBC61-D810-4DFB-804C-F4E9DC865F8E}" type="presParOf" srcId="{7F75CCAC-3BD5-472B-B081-0DD66AA8EA7E}" destId="{A242C8CB-A2FD-4ABF-9ACF-1AA0894B1F58}" srcOrd="2" destOrd="0" presId="urn:microsoft.com/office/officeart/2005/8/layout/vProcess5"/>
    <dgm:cxn modelId="{2571B9B6-FD72-4256-99EE-10CB5F7520FF}" type="presParOf" srcId="{7F75CCAC-3BD5-472B-B081-0DD66AA8EA7E}" destId="{EA2BEFE6-48C7-4E2C-9402-31985287DB05}" srcOrd="3" destOrd="0" presId="urn:microsoft.com/office/officeart/2005/8/layout/vProcess5"/>
    <dgm:cxn modelId="{F3A3FFEA-4EDA-4C93-AC00-7EE2E968B2D2}" type="presParOf" srcId="{7F75CCAC-3BD5-472B-B081-0DD66AA8EA7E}" destId="{96FA6D1C-FF2A-466A-85D7-BEC76576A783}" srcOrd="4" destOrd="0" presId="urn:microsoft.com/office/officeart/2005/8/layout/vProcess5"/>
    <dgm:cxn modelId="{3CE2B71B-F57A-45F1-AD90-6A345B4956F2}" type="presParOf" srcId="{7F75CCAC-3BD5-472B-B081-0DD66AA8EA7E}" destId="{CB80C6E4-5328-4DA0-AA35-CA20B569E713}" srcOrd="5" destOrd="0" presId="urn:microsoft.com/office/officeart/2005/8/layout/vProcess5"/>
    <dgm:cxn modelId="{B4D0C6E3-DDA4-4487-8243-F64F38BAC4E4}" type="presParOf" srcId="{7F75CCAC-3BD5-472B-B081-0DD66AA8EA7E}" destId="{9C623870-2013-4CFB-B2DB-148A0DEE5991}" srcOrd="6" destOrd="0" presId="urn:microsoft.com/office/officeart/2005/8/layout/vProcess5"/>
    <dgm:cxn modelId="{ADC581FB-7983-4028-8924-D351B3C7EAA5}" type="presParOf" srcId="{7F75CCAC-3BD5-472B-B081-0DD66AA8EA7E}" destId="{8BF500E8-5204-4FEE-871A-3690F9C6CDFD}" srcOrd="7" destOrd="0" presId="urn:microsoft.com/office/officeart/2005/8/layout/vProcess5"/>
    <dgm:cxn modelId="{4DA358EF-D439-48ED-BF7D-64897880CF66}" type="presParOf" srcId="{7F75CCAC-3BD5-472B-B081-0DD66AA8EA7E}" destId="{4F039692-B4DA-4AA7-8F27-AC830537C61E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D18DB-5089-45BD-BD42-A1F7D1CA607E}">
      <dsp:nvSpPr>
        <dsp:cNvPr id="0" name=""/>
        <dsp:cNvSpPr/>
      </dsp:nvSpPr>
      <dsp:spPr>
        <a:xfrm>
          <a:off x="0" y="0"/>
          <a:ext cx="8157265" cy="143187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Tw Cen MT" panose="020B0602020104020603" pitchFamily="34" charset="0"/>
            </a:rPr>
            <a:t>All of today’s texts were written by women. Why do you think women are writing about race and division? Do you think this has more or less impact? </a:t>
          </a:r>
          <a:endParaRPr lang="en-US" sz="2400" kern="1200" dirty="0">
            <a:latin typeface="Tw Cen MT" panose="020B0602020104020603" pitchFamily="34" charset="0"/>
          </a:endParaRPr>
        </a:p>
      </dsp:txBody>
      <dsp:txXfrm>
        <a:off x="41938" y="41938"/>
        <a:ext cx="6612158" cy="1348001"/>
      </dsp:txXfrm>
    </dsp:sp>
    <dsp:sp modelId="{A242C8CB-A2FD-4ABF-9ACF-1AA0894B1F58}">
      <dsp:nvSpPr>
        <dsp:cNvPr id="0" name=""/>
        <dsp:cNvSpPr/>
      </dsp:nvSpPr>
      <dsp:spPr>
        <a:xfrm>
          <a:off x="719758" y="1670524"/>
          <a:ext cx="8157265" cy="143187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>
              <a:latin typeface="Tw Cen MT" panose="020B0602020104020603" pitchFamily="34" charset="0"/>
            </a:rPr>
            <a:t>They were all written late into the 20</a:t>
          </a:r>
          <a:r>
            <a:rPr lang="en-GB" sz="2800" kern="1200" baseline="30000" dirty="0">
              <a:latin typeface="Tw Cen MT" panose="020B0602020104020603" pitchFamily="34" charset="0"/>
            </a:rPr>
            <a:t>th</a:t>
          </a:r>
          <a:r>
            <a:rPr lang="en-GB" sz="2800" kern="1200" dirty="0">
              <a:latin typeface="Tw Cen MT" panose="020B0602020104020603" pitchFamily="34" charset="0"/>
            </a:rPr>
            <a:t> Century. Why do you think this is? What impact do you think this has? </a:t>
          </a:r>
          <a:endParaRPr lang="en-US" sz="2800" kern="1200" dirty="0">
            <a:latin typeface="Tw Cen MT" panose="020B0602020104020603" pitchFamily="34" charset="0"/>
          </a:endParaRPr>
        </a:p>
      </dsp:txBody>
      <dsp:txXfrm>
        <a:off x="761696" y="1712462"/>
        <a:ext cx="6422910" cy="1348001"/>
      </dsp:txXfrm>
    </dsp:sp>
    <dsp:sp modelId="{EA2BEFE6-48C7-4E2C-9402-31985287DB05}">
      <dsp:nvSpPr>
        <dsp:cNvPr id="0" name=""/>
        <dsp:cNvSpPr/>
      </dsp:nvSpPr>
      <dsp:spPr>
        <a:xfrm>
          <a:off x="1439517" y="3341048"/>
          <a:ext cx="8157265" cy="143187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i="1" kern="1200" dirty="0"/>
            <a:t>Nou</a:t>
          </a:r>
          <a:r>
            <a:rPr lang="en-GB" sz="2400" i="1" kern="1200" dirty="0">
              <a:latin typeface="Tw Cen MT" panose="020B0602020104020603" pitchFamily="34" charset="0"/>
            </a:rPr>
            <a:t>ghts and Crosses</a:t>
          </a:r>
          <a:r>
            <a:rPr lang="en-GB" sz="2400" kern="1200" dirty="0">
              <a:latin typeface="Tw Cen MT" panose="020B0602020104020603" pitchFamily="34" charset="0"/>
            </a:rPr>
            <a:t> imagines an alternative Europe where  Africans made the white Europeans slaves. This book was only written in 2009. What does this suggest about our current views on race? </a:t>
          </a:r>
          <a:endParaRPr lang="en-US" sz="2400" kern="1200" dirty="0">
            <a:latin typeface="Tw Cen MT" panose="020B0602020104020603" pitchFamily="34" charset="0"/>
          </a:endParaRPr>
        </a:p>
      </dsp:txBody>
      <dsp:txXfrm>
        <a:off x="1481455" y="3382986"/>
        <a:ext cx="6422910" cy="1348001"/>
      </dsp:txXfrm>
    </dsp:sp>
    <dsp:sp modelId="{96FA6D1C-FF2A-466A-85D7-BEC76576A783}">
      <dsp:nvSpPr>
        <dsp:cNvPr id="0" name=""/>
        <dsp:cNvSpPr/>
      </dsp:nvSpPr>
      <dsp:spPr>
        <a:xfrm>
          <a:off x="7226544" y="1085840"/>
          <a:ext cx="930720" cy="930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7435956" y="1085840"/>
        <a:ext cx="511896" cy="700367"/>
      </dsp:txXfrm>
    </dsp:sp>
    <dsp:sp modelId="{CB80C6E4-5328-4DA0-AA35-CA20B569E713}">
      <dsp:nvSpPr>
        <dsp:cNvPr id="0" name=""/>
        <dsp:cNvSpPr/>
      </dsp:nvSpPr>
      <dsp:spPr>
        <a:xfrm>
          <a:off x="7946303" y="2746818"/>
          <a:ext cx="930720" cy="930720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155715" y="2746818"/>
        <a:ext cx="511896" cy="7003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87AC0-21E9-4A2D-81FF-9EDD3DB0C704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C8025-5A14-4E5A-B54C-E228DA3A76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197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may need to lead this: holocaust, slave trade, black lives matter etc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C8025-5A14-4E5A-B54C-E228DA3A766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33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Lead as a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C8025-5A14-4E5A-B54C-E228DA3A766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960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Differentiation – less able groups may just want to focus on The Help and Noughts &amp; Crosses.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C8025-5A14-4E5A-B54C-E228DA3A766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402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Differentiation – less able groups may just want to focus on The Help and Noughts &amp; Crosses.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6C8025-5A14-4E5A-B54C-E228DA3A766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98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Class discussion on IWB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C8025-5A14-4E5A-B54C-E228DA3A766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842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CCEE6-E371-4278-9207-7AA9CF98F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B34F15-C3FD-41A4-9F93-6C857B15C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C0286-B5B0-4085-BE70-B3AD8F1D0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E8CA0-87F6-490C-B9E1-0A3106C15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B2C8F-8BF9-4CAD-8B5E-D497E0273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02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E6088-0DF0-4E64-B928-59B0BB609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1127A7-D47F-4E88-96AE-D206A2B59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42432-4966-49FF-B93A-3DB5D781A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A44791-9C0A-48A4-8137-443E35E0C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2E21E-D3EC-4562-922A-6E86EF7DC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38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27E79-663F-4EC0-9947-143110C8D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106EE0-4893-4EF0-A1D9-4DD345C01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0A7DDA-2239-42A3-885E-25A670F7B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AC9B4-46AA-4958-A1E2-3F2047FEC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412EA-5791-4F4E-A84B-64609C9BE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230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6691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039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3341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66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876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096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3242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291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9D8B7-67FB-41E7-91EC-833BD9645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4D923-4815-4DD4-B50C-8524876E1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56856-0F8E-43A8-A4AE-CE9C9A70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322F29-D4F9-42B7-81FF-0838C943D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A2BC8-EB9A-45DA-BEBE-F4F69B972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010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833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0740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1308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F906-3A36-4ED2-A080-9D3A2DEEA5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66ABD-4975-4A6D-8B21-69839E444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A12240-9969-43BE-A428-9E6FAD8F4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22BEB-7173-45E5-82B8-A5A3EF12A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6069C-C95C-4746-8275-9C22BEBE7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89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3C616-47AB-4390-B606-46DA5E04A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32334-242A-42C9-A815-A219658A0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F12C6C-0B0C-4A10-8D69-5BCC2381D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BF979-B768-4008-87AD-A8D95C4A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457C7-52FE-43C5-B8B9-AA2E7F40D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2FD416-349D-41DB-833E-C2FA651B5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322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031FD-A491-48D4-8326-A31B53439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E175A6-EA41-4471-991D-109D96507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6093D-944A-434C-A865-21E369D1A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BFCD72-C05B-4144-94CB-E7F30F72B2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1FADD9-5F69-4622-8539-6440DA2C02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B0229A-8FD6-4820-8FD2-A12977835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E38C5A-D5DA-489C-AD80-08E7B8CB8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2EAE4E-88B0-4001-863B-E754D78FF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33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019DF-AC1C-4A64-8F32-174F55A41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551167-5163-405C-B36F-713DAC26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11C755-FF03-4008-A3D3-E058B30F7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6A1858-01CF-4B1E-A740-C700061BD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79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C7BE84-6E63-4ADF-80F5-93B79B386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3AD4B8-C1DD-4684-811F-F3A9E0545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CA4DA-DDB1-4CEC-8FD1-00DB2D6E0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425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7DE0A-C625-41FF-85AC-8DD24BD33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D70A3-9B0C-447E-8D7D-7F3046813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2BE008-A58B-4297-AF7F-9D9C6D0B8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F49601-D7C2-4A8E-8C54-A1D35B7F6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D83336-B46D-464D-9922-D56292D96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10CAD-75ED-4E57-858F-7E498A3B1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D6E19-9EAD-45D4-B767-A377BF1A5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F0C365-5293-4AF0-9EC0-2CAD39C668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ACD0E1-7DFC-4390-8ED9-3AE98AE6E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BBC65-63C3-4397-9BDE-E2508276F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2DBD7-022F-4970-BE6D-7C70144C0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3112F-5A8C-4344-B0C4-20E08F381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32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BD4B95-0375-470E-A40F-643586028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6F21C-D08C-4BDF-958C-F18B1F6B61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29F39-4038-4DBB-9AF8-5C23611D6F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1D859-665F-4A00-BBA9-7797D3744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347BA-C8C4-4B14-A93E-A136D73372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251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A71AE62-91B6-4379-8EBB-4A1094DEC575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1975EDD-37AB-4001-8619-48C905823CE1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68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D9FBA-D26A-46F9-A45E-A6011CFC45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Lesson 15: </a:t>
            </a:r>
            <a:r>
              <a:rPr lang="en-GB" dirty="0"/>
              <a:t>representations of race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3D4D47-C769-4C95-B48A-F29DAD54AB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LO: To explore how race is presented through 20</a:t>
            </a:r>
            <a:r>
              <a:rPr lang="en-GB" baseline="30000" dirty="0"/>
              <a:t>th</a:t>
            </a:r>
            <a:r>
              <a:rPr lang="en-GB" dirty="0"/>
              <a:t> /21</a:t>
            </a:r>
            <a:r>
              <a:rPr lang="en-GB" baseline="30000" dirty="0"/>
              <a:t>st</a:t>
            </a:r>
            <a:r>
              <a:rPr lang="en-GB" dirty="0"/>
              <a:t> Century fiction</a:t>
            </a:r>
          </a:p>
        </p:txBody>
      </p:sp>
    </p:spTree>
    <p:extLst>
      <p:ext uri="{BB962C8B-B14F-4D97-AF65-F5344CB8AC3E}">
        <p14:creationId xmlns:p14="http://schemas.microsoft.com/office/powerpoint/2010/main" val="610598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993" y="-118168"/>
            <a:ext cx="9720072" cy="1499616"/>
          </a:xfrm>
        </p:spPr>
        <p:txBody>
          <a:bodyPr>
            <a:normAutofit/>
          </a:bodyPr>
          <a:lstStyle/>
          <a:p>
            <a:r>
              <a:rPr lang="en-GB" sz="7200" dirty="0"/>
              <a:t>Complete the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8215205"/>
              </p:ext>
            </p:extLst>
          </p:nvPr>
        </p:nvGraphicFramePr>
        <p:xfrm>
          <a:off x="1069144" y="1097281"/>
          <a:ext cx="10916528" cy="5376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91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9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9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291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6884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‘Beloved’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‘Noughts</a:t>
                      </a:r>
                      <a:r>
                        <a:rPr lang="en-GB" sz="2400" baseline="0" dirty="0"/>
                        <a:t> and Crosses’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‘The</a:t>
                      </a:r>
                      <a:r>
                        <a:rPr lang="en-GB" sz="2400" baseline="0" dirty="0"/>
                        <a:t> Help’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Differences between races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065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Differences in</a:t>
                      </a:r>
                      <a:br>
                        <a:rPr lang="en-GB" sz="2800" dirty="0"/>
                      </a:br>
                      <a:r>
                        <a:rPr lang="en-GB" sz="2800" dirty="0"/>
                        <a:t> lifestyle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82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582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065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Effect on reader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B9B66CC-E772-4624-B7F9-7C5B309E2911}"/>
              </a:ext>
            </a:extLst>
          </p:cNvPr>
          <p:cNvSpPr/>
          <p:nvPr/>
        </p:nvSpPr>
        <p:spPr>
          <a:xfrm>
            <a:off x="892993" y="6488668"/>
            <a:ext cx="702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LO: To explore how race is presented through 20</a:t>
            </a:r>
            <a:r>
              <a:rPr lang="en-GB" baseline="30000" dirty="0">
                <a:latin typeface="Tw Cen MT" panose="020B0602020104020603" pitchFamily="34" charset="0"/>
              </a:rPr>
              <a:t>th</a:t>
            </a:r>
            <a:r>
              <a:rPr lang="en-GB" dirty="0">
                <a:latin typeface="Tw Cen MT" panose="020B0602020104020603" pitchFamily="34" charset="0"/>
              </a:rPr>
              <a:t> /21</a:t>
            </a:r>
            <a:r>
              <a:rPr lang="en-GB" baseline="30000" dirty="0">
                <a:latin typeface="Tw Cen MT" panose="020B0602020104020603" pitchFamily="34" charset="0"/>
              </a:rPr>
              <a:t>st</a:t>
            </a:r>
            <a:r>
              <a:rPr lang="en-GB" dirty="0">
                <a:latin typeface="Tw Cen MT" panose="020B0602020104020603" pitchFamily="34" charset="0"/>
              </a:rPr>
              <a:t> Century fiction</a:t>
            </a:r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CE3C367A-249D-4082-80D2-78FDD801AD2A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1948753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175" y="-520505"/>
            <a:ext cx="9861452" cy="4523992"/>
          </a:xfrm>
        </p:spPr>
        <p:txBody>
          <a:bodyPr>
            <a:normAutofit/>
          </a:bodyPr>
          <a:lstStyle/>
          <a:p>
            <a:r>
              <a:rPr lang="en-GB" sz="6000" dirty="0"/>
              <a:t>What similarities have you found?</a:t>
            </a:r>
            <a:br>
              <a:rPr lang="en-GB" sz="6000" dirty="0"/>
            </a:br>
            <a:r>
              <a:rPr lang="en-GB" sz="6000" dirty="0"/>
              <a:t/>
            </a:r>
            <a:br>
              <a:rPr lang="en-GB" sz="6000" dirty="0"/>
            </a:br>
            <a:r>
              <a:rPr lang="en-GB" sz="6000" dirty="0"/>
              <a:t>What differences have you found?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9A8C15-AB37-4565-BD5D-7F7C7FB33137}"/>
              </a:ext>
            </a:extLst>
          </p:cNvPr>
          <p:cNvSpPr/>
          <p:nvPr/>
        </p:nvSpPr>
        <p:spPr>
          <a:xfrm>
            <a:off x="878926" y="6488668"/>
            <a:ext cx="702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LO: To explore how race is presented through 20</a:t>
            </a:r>
            <a:r>
              <a:rPr lang="en-GB" baseline="30000" dirty="0">
                <a:latin typeface="Tw Cen MT" panose="020B0602020104020603" pitchFamily="34" charset="0"/>
              </a:rPr>
              <a:t>th</a:t>
            </a:r>
            <a:r>
              <a:rPr lang="en-GB" dirty="0">
                <a:latin typeface="Tw Cen MT" panose="020B0602020104020603" pitchFamily="34" charset="0"/>
              </a:rPr>
              <a:t> /21</a:t>
            </a:r>
            <a:r>
              <a:rPr lang="en-GB" baseline="30000" dirty="0">
                <a:latin typeface="Tw Cen MT" panose="020B0602020104020603" pitchFamily="34" charset="0"/>
              </a:rPr>
              <a:t>st</a:t>
            </a:r>
            <a:r>
              <a:rPr lang="en-GB" dirty="0">
                <a:latin typeface="Tw Cen MT" panose="020B0602020104020603" pitchFamily="34" charset="0"/>
              </a:rPr>
              <a:t> Century fiction.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6141C2-BE10-4A94-91D9-709821A7A134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  <p:pic>
        <p:nvPicPr>
          <p:cNvPr id="1026" name="Picture 2" descr="Beloved: Amazon.co.uk: Toni Morrison: 9780099760115: Books">
            <a:extLst>
              <a:ext uri="{FF2B5EF4-FFF2-40B4-BE49-F238E27FC236}">
                <a16:creationId xmlns:a16="http://schemas.microsoft.com/office/drawing/2014/main" id="{A96348A9-07F5-40E1-9579-094B9D8F9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1175" y="2883877"/>
            <a:ext cx="2255655" cy="344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oughts and Crosses: Book 1 (Noughts And Crosses) by Malorie ...">
            <a:extLst>
              <a:ext uri="{FF2B5EF4-FFF2-40B4-BE49-F238E27FC236}">
                <a16:creationId xmlns:a16="http://schemas.microsoft.com/office/drawing/2014/main" id="{4341C0B5-7CCA-429C-B9CC-674F0869F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172" y="2883877"/>
            <a:ext cx="2255655" cy="3442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 Help | Whitney Johnson">
            <a:extLst>
              <a:ext uri="{FF2B5EF4-FFF2-40B4-BE49-F238E27FC236}">
                <a16:creationId xmlns:a16="http://schemas.microsoft.com/office/drawing/2014/main" id="{353315AD-206D-418E-82B3-1FA57FA039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472" y="2883876"/>
            <a:ext cx="2309884" cy="3442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478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717" y="2257374"/>
            <a:ext cx="8721009" cy="37354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4800" dirty="0">
                <a:solidFill>
                  <a:schemeClr val="accent5">
                    <a:lumMod val="75000"/>
                  </a:schemeClr>
                </a:solidFill>
              </a:rPr>
              <a:t>Which text has the biggest impact on you all as readers? </a:t>
            </a:r>
          </a:p>
          <a:p>
            <a:pPr marL="0" indent="0">
              <a:buNone/>
            </a:pPr>
            <a:r>
              <a:rPr lang="en-GB" sz="4800" dirty="0">
                <a:solidFill>
                  <a:schemeClr val="accent4"/>
                </a:solidFill>
              </a:rPr>
              <a:t>Why? </a:t>
            </a:r>
          </a:p>
          <a:p>
            <a:pPr marL="0" indent="0">
              <a:buNone/>
            </a:pPr>
            <a:r>
              <a:rPr lang="en-GB" sz="4800" dirty="0">
                <a:solidFill>
                  <a:schemeClr val="accent2"/>
                </a:solidFill>
              </a:rPr>
              <a:t>How does it present the struggles of race?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25" r="4924"/>
          <a:stretch/>
        </p:blipFill>
        <p:spPr>
          <a:xfrm>
            <a:off x="3174964" y="101079"/>
            <a:ext cx="4189905" cy="14797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25" r="4924"/>
          <a:stretch/>
        </p:blipFill>
        <p:spPr>
          <a:xfrm>
            <a:off x="7331968" y="116633"/>
            <a:ext cx="4189905" cy="14797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66325" r="84794" b="3656"/>
          <a:stretch/>
        </p:blipFill>
        <p:spPr>
          <a:xfrm>
            <a:off x="11521873" y="108386"/>
            <a:ext cx="670127" cy="131912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9F2F731D-CE52-422D-AD56-4570776F8BA9}"/>
              </a:ext>
            </a:extLst>
          </p:cNvPr>
          <p:cNvSpPr/>
          <p:nvPr/>
        </p:nvSpPr>
        <p:spPr>
          <a:xfrm>
            <a:off x="722915" y="6467484"/>
            <a:ext cx="702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LO: To explore how race is presented through 20</a:t>
            </a:r>
            <a:r>
              <a:rPr lang="en-GB" baseline="30000" dirty="0">
                <a:latin typeface="Tw Cen MT" panose="020B0602020104020603" pitchFamily="34" charset="0"/>
              </a:rPr>
              <a:t>th</a:t>
            </a:r>
            <a:r>
              <a:rPr lang="en-GB" dirty="0">
                <a:latin typeface="Tw Cen MT" panose="020B0602020104020603" pitchFamily="34" charset="0"/>
              </a:rPr>
              <a:t> /21</a:t>
            </a:r>
            <a:r>
              <a:rPr lang="en-GB" baseline="30000" dirty="0">
                <a:latin typeface="Tw Cen MT" panose="020B0602020104020603" pitchFamily="34" charset="0"/>
              </a:rPr>
              <a:t>st</a:t>
            </a:r>
            <a:r>
              <a:rPr lang="en-GB" dirty="0">
                <a:latin typeface="Tw Cen MT" panose="020B0602020104020603" pitchFamily="34" charset="0"/>
              </a:rPr>
              <a:t> Century fiction.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164D747-72A3-4FFA-A69A-D20694ED25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84" t="66445" r="4924"/>
          <a:stretch/>
        </p:blipFill>
        <p:spPr>
          <a:xfrm>
            <a:off x="0" y="116633"/>
            <a:ext cx="3207864" cy="14744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3317" y="263277"/>
            <a:ext cx="7290054" cy="1499616"/>
          </a:xfrm>
        </p:spPr>
        <p:txBody>
          <a:bodyPr>
            <a:normAutofit/>
          </a:bodyPr>
          <a:lstStyle/>
          <a:p>
            <a:pPr algn="ctr"/>
            <a:r>
              <a:rPr lang="en-GB" sz="8000" dirty="0"/>
              <a:t>Post it plenary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4AEF42-1F71-4CD7-9B7E-CC6E5875F681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107022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0D49B-FDDA-4D14-8599-7B3536C95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915" y="274863"/>
            <a:ext cx="7290054" cy="1124712"/>
          </a:xfrm>
        </p:spPr>
        <p:txBody>
          <a:bodyPr>
            <a:normAutofit fontScale="90000"/>
          </a:bodyPr>
          <a:lstStyle/>
          <a:p>
            <a:r>
              <a:rPr lang="en-GB" dirty="0"/>
              <a:t>EXTENDED WRITING</a:t>
            </a:r>
            <a:br>
              <a:rPr lang="en-GB" dirty="0"/>
            </a:br>
            <a:r>
              <a:rPr lang="en-GB" dirty="0"/>
              <a:t>Choose one of these structures</a:t>
            </a:r>
            <a:endParaRPr lang="en-GB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058C0-807F-4F00-BACA-2323A34FA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559" y="2198831"/>
            <a:ext cx="2507106" cy="2769615"/>
          </a:xfrm>
          <a:ln>
            <a:solidFill>
              <a:schemeClr val="accent5"/>
            </a:solidFill>
          </a:ln>
        </p:spPr>
        <p:txBody>
          <a:bodyPr>
            <a:normAutofit lnSpcReduction="10000"/>
          </a:bodyPr>
          <a:lstStyle/>
          <a:p>
            <a:r>
              <a:rPr lang="en-GB" sz="2400" dirty="0">
                <a:solidFill>
                  <a:srgbClr val="FF0000"/>
                </a:solidFill>
              </a:rPr>
              <a:t>Blackman/Stockett shows issues of race…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solidFill>
                  <a:srgbClr val="FFC000"/>
                </a:solidFill>
              </a:rPr>
              <a:t>This is seen in… 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>
                <a:solidFill>
                  <a:srgbClr val="00B050"/>
                </a:solidFill>
              </a:rPr>
              <a:t>The use of *device* </a:t>
            </a:r>
            <a:r>
              <a:rPr lang="en-GB" sz="2400" dirty="0">
                <a:solidFill>
                  <a:srgbClr val="7030A0"/>
                </a:solidFill>
              </a:rPr>
              <a:t> creates the idea of… </a:t>
            </a:r>
            <a:r>
              <a:rPr lang="en-GB" sz="2400" dirty="0">
                <a:solidFill>
                  <a:srgbClr val="0070C0"/>
                </a:solidFill>
              </a:rPr>
              <a:t>and makes the reader feel…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318BEE-00B3-4D44-AE76-AF3108E46598}"/>
              </a:ext>
            </a:extLst>
          </p:cNvPr>
          <p:cNvSpPr txBox="1"/>
          <p:nvPr/>
        </p:nvSpPr>
        <p:spPr>
          <a:xfrm>
            <a:off x="931453" y="1812222"/>
            <a:ext cx="2529590" cy="40011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TRICKY WRITE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FB497-18D9-41C7-BDFC-26D2E758AF7B}"/>
              </a:ext>
            </a:extLst>
          </p:cNvPr>
          <p:cNvSpPr txBox="1"/>
          <p:nvPr/>
        </p:nvSpPr>
        <p:spPr>
          <a:xfrm>
            <a:off x="3888305" y="2187766"/>
            <a:ext cx="3539437" cy="381642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F0000"/>
                </a:solidFill>
              </a:rPr>
              <a:t>Blackman presents the issue of race … </a:t>
            </a: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>
                <a:solidFill>
                  <a:srgbClr val="FFC000"/>
                </a:solidFill>
              </a:rPr>
              <a:t>This is represented in… </a:t>
            </a: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>
                <a:solidFill>
                  <a:srgbClr val="00B050"/>
                </a:solidFill>
              </a:rPr>
              <a:t>The use of *device* </a:t>
            </a:r>
            <a:r>
              <a:rPr lang="en-GB" sz="2200" dirty="0">
                <a:solidFill>
                  <a:srgbClr val="FF0000"/>
                </a:solidFill>
              </a:rPr>
              <a:t> </a:t>
            </a:r>
            <a:r>
              <a:rPr lang="en-GB" sz="2200" dirty="0">
                <a:solidFill>
                  <a:srgbClr val="7030A0"/>
                </a:solidFill>
              </a:rPr>
              <a:t>shows … </a:t>
            </a:r>
            <a:r>
              <a:rPr lang="en-GB" sz="2200" dirty="0">
                <a:solidFill>
                  <a:srgbClr val="FF0000"/>
                </a:solidFill>
              </a:rPr>
              <a:t>However/Similarly, Stockett shows race… </a:t>
            </a:r>
            <a:r>
              <a:rPr lang="en-GB" sz="2200" dirty="0">
                <a:solidFill>
                  <a:srgbClr val="FFC000"/>
                </a:solidFill>
              </a:rPr>
              <a:t>This can be seen in… </a:t>
            </a:r>
            <a:r>
              <a:rPr lang="en-GB" sz="2200" dirty="0">
                <a:solidFill>
                  <a:srgbClr val="00B050"/>
                </a:solidFill>
              </a:rPr>
              <a:t>The use of *device* </a:t>
            </a:r>
            <a:r>
              <a:rPr lang="en-GB" sz="2200" dirty="0">
                <a:solidFill>
                  <a:srgbClr val="7030A0"/>
                </a:solidFill>
              </a:rPr>
              <a:t>suggests…</a:t>
            </a: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>
                <a:solidFill>
                  <a:srgbClr val="0070C0"/>
                </a:solidFill>
              </a:rPr>
              <a:t>Both texts makes the reader feel… They also makes us think about *context*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F26FC0-AF87-47F3-8FF5-E8DFBDF50C1B}"/>
              </a:ext>
            </a:extLst>
          </p:cNvPr>
          <p:cNvSpPr txBox="1"/>
          <p:nvPr/>
        </p:nvSpPr>
        <p:spPr>
          <a:xfrm>
            <a:off x="3882683" y="1798721"/>
            <a:ext cx="3539437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TRICKIER WRITE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340A4A-0824-4695-947F-B69E667321A4}"/>
              </a:ext>
            </a:extLst>
          </p:cNvPr>
          <p:cNvSpPr txBox="1"/>
          <p:nvPr/>
        </p:nvSpPr>
        <p:spPr>
          <a:xfrm>
            <a:off x="7842354" y="2108946"/>
            <a:ext cx="4235556" cy="449353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F0000"/>
                </a:solidFill>
              </a:rPr>
              <a:t>Blackman presents the issue of race … </a:t>
            </a: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>
                <a:solidFill>
                  <a:srgbClr val="FFC000"/>
                </a:solidFill>
              </a:rPr>
              <a:t>This is represented in… </a:t>
            </a: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>
                <a:solidFill>
                  <a:srgbClr val="00B050"/>
                </a:solidFill>
              </a:rPr>
              <a:t>The use of *device* </a:t>
            </a:r>
            <a:r>
              <a:rPr lang="en-GB" sz="2200" dirty="0">
                <a:solidFill>
                  <a:srgbClr val="FF0000"/>
                </a:solidFill>
              </a:rPr>
              <a:t> </a:t>
            </a:r>
            <a:r>
              <a:rPr lang="en-GB" sz="2200" dirty="0">
                <a:solidFill>
                  <a:srgbClr val="7030A0"/>
                </a:solidFill>
              </a:rPr>
              <a:t>shows … </a:t>
            </a:r>
            <a:r>
              <a:rPr lang="en-GB" sz="2200" dirty="0">
                <a:solidFill>
                  <a:srgbClr val="FF0000"/>
                </a:solidFill>
              </a:rPr>
              <a:t>However/Similarly, Stockett shows race… </a:t>
            </a:r>
            <a:r>
              <a:rPr lang="en-GB" sz="2200" dirty="0">
                <a:solidFill>
                  <a:srgbClr val="FFC000"/>
                </a:solidFill>
              </a:rPr>
              <a:t>This can be seen in… </a:t>
            </a:r>
            <a:r>
              <a:rPr lang="en-GB" sz="2200" dirty="0">
                <a:solidFill>
                  <a:srgbClr val="00B050"/>
                </a:solidFill>
              </a:rPr>
              <a:t>The use of *device* </a:t>
            </a:r>
            <a:r>
              <a:rPr lang="en-GB" sz="2200" dirty="0">
                <a:solidFill>
                  <a:srgbClr val="7030A0"/>
                </a:solidFill>
              </a:rPr>
              <a:t>suggests…</a:t>
            </a:r>
          </a:p>
          <a:p>
            <a:r>
              <a:rPr lang="en-GB" sz="2200" dirty="0">
                <a:solidFill>
                  <a:srgbClr val="FF0000"/>
                </a:solidFill>
              </a:rPr>
              <a:t>This further links/contrasts to Morrison’s idea… </a:t>
            </a:r>
            <a:r>
              <a:rPr lang="en-GB" sz="2200" dirty="0">
                <a:solidFill>
                  <a:srgbClr val="FFC000"/>
                </a:solidFill>
              </a:rPr>
              <a:t>The use of… </a:t>
            </a:r>
            <a:r>
              <a:rPr lang="en-GB" sz="2200" dirty="0">
                <a:solidFill>
                  <a:srgbClr val="00B050"/>
                </a:solidFill>
              </a:rPr>
              <a:t>The *device* </a:t>
            </a:r>
            <a:r>
              <a:rPr lang="en-GB" sz="2200" dirty="0">
                <a:solidFill>
                  <a:srgbClr val="7030A0"/>
                </a:solidFill>
              </a:rPr>
              <a:t>implies…</a:t>
            </a: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>
                <a:solidFill>
                  <a:srgbClr val="0070C0"/>
                </a:solidFill>
              </a:rPr>
              <a:t>All three texts makes the reader feel… They also makes us think about *context*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9455D5-AD6E-4A78-BD7E-C3A338F2BBF2}"/>
              </a:ext>
            </a:extLst>
          </p:cNvPr>
          <p:cNvSpPr txBox="1"/>
          <p:nvPr/>
        </p:nvSpPr>
        <p:spPr>
          <a:xfrm>
            <a:off x="9882175" y="59985"/>
            <a:ext cx="2195736" cy="1838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</a:rPr>
              <a:t>Red: Point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FFC000"/>
                </a:solidFill>
              </a:rPr>
              <a:t>Yellow: Evidence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B050"/>
                </a:solidFill>
              </a:rPr>
              <a:t>Green: Terminology</a:t>
            </a:r>
          </a:p>
          <a:p>
            <a:r>
              <a:rPr lang="en-GB" sz="2000" dirty="0">
                <a:solidFill>
                  <a:srgbClr val="7030A0"/>
                </a:solidFill>
              </a:rPr>
              <a:t>Purple: Effect 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>
                <a:solidFill>
                  <a:srgbClr val="0070C0"/>
                </a:solidFill>
              </a:rPr>
              <a:t>Blue: Reader </a:t>
            </a:r>
            <a:r>
              <a:rPr lang="en-GB" sz="1350" dirty="0"/>
              <a:t/>
            </a:r>
            <a:br>
              <a:rPr lang="en-GB" sz="1350" dirty="0"/>
            </a:br>
            <a:endParaRPr lang="en-GB" sz="1350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DB14B0-4163-4E4A-B984-7BA14622E9A1}"/>
              </a:ext>
            </a:extLst>
          </p:cNvPr>
          <p:cNvSpPr txBox="1"/>
          <p:nvPr/>
        </p:nvSpPr>
        <p:spPr>
          <a:xfrm>
            <a:off x="7842353" y="1766090"/>
            <a:ext cx="4235557" cy="40011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TRICKIEST WRITE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87F1A5-1D11-4362-BEAA-A9C3EAE1F59B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Extension Activity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47663A-141E-42BD-80DD-169CD54FEBA0}"/>
              </a:ext>
            </a:extLst>
          </p:cNvPr>
          <p:cNvSpPr/>
          <p:nvPr/>
        </p:nvSpPr>
        <p:spPr>
          <a:xfrm>
            <a:off x="722915" y="6467484"/>
            <a:ext cx="702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LO: To explore how race is presented through 20</a:t>
            </a:r>
            <a:r>
              <a:rPr lang="en-GB" baseline="30000" dirty="0">
                <a:latin typeface="Tw Cen MT" panose="020B0602020104020603" pitchFamily="34" charset="0"/>
              </a:rPr>
              <a:t>th</a:t>
            </a:r>
            <a:r>
              <a:rPr lang="en-GB" dirty="0">
                <a:latin typeface="Tw Cen MT" panose="020B0602020104020603" pitchFamily="34" charset="0"/>
              </a:rPr>
              <a:t> /21</a:t>
            </a:r>
            <a:r>
              <a:rPr lang="en-GB" baseline="30000" dirty="0">
                <a:latin typeface="Tw Cen MT" panose="020B0602020104020603" pitchFamily="34" charset="0"/>
              </a:rPr>
              <a:t>st</a:t>
            </a:r>
            <a:r>
              <a:rPr lang="en-GB" dirty="0">
                <a:latin typeface="Tw Cen MT" panose="020B0602020104020603" pitchFamily="34" charset="0"/>
              </a:rPr>
              <a:t> Century fiction.</a:t>
            </a:r>
          </a:p>
        </p:txBody>
      </p:sp>
    </p:spTree>
    <p:extLst>
      <p:ext uri="{BB962C8B-B14F-4D97-AF65-F5344CB8AC3E}">
        <p14:creationId xmlns:p14="http://schemas.microsoft.com/office/powerpoint/2010/main" val="309294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7200" dirty="0">
                <a:latin typeface="Tw Cen MT Condensed" panose="020B0606020104020203" pitchFamily="34" charset="0"/>
              </a:rPr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283" y="1971107"/>
            <a:ext cx="10515600" cy="33746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200" b="1" dirty="0">
                <a:latin typeface="Tw Cen MT" panose="020B0602020104020603" pitchFamily="34" charset="0"/>
              </a:rPr>
              <a:t>‘Racism is still a major issue in today’s society.’</a:t>
            </a:r>
          </a:p>
          <a:p>
            <a:pPr marL="0" indent="0" algn="ctr">
              <a:buNone/>
            </a:pPr>
            <a:r>
              <a:rPr lang="en-GB" sz="4800" dirty="0">
                <a:latin typeface="Tw Cen MT" panose="020B0602020104020603" pitchFamily="34" charset="0"/>
              </a:rPr>
              <a:t/>
            </a:r>
            <a:br>
              <a:rPr lang="en-GB" sz="4800" dirty="0">
                <a:latin typeface="Tw Cen MT" panose="020B0602020104020603" pitchFamily="34" charset="0"/>
              </a:rPr>
            </a:br>
            <a:r>
              <a:rPr lang="en-GB" sz="4800" dirty="0">
                <a:latin typeface="Tw Cen MT" panose="020B0602020104020603" pitchFamily="34" charset="0"/>
              </a:rPr>
              <a:t>How far do you agree with this statement?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D5257D-3C0C-47E4-A4AD-7101B0891BAD}"/>
              </a:ext>
            </a:extLst>
          </p:cNvPr>
          <p:cNvSpPr/>
          <p:nvPr/>
        </p:nvSpPr>
        <p:spPr>
          <a:xfrm>
            <a:off x="707887" y="6488668"/>
            <a:ext cx="702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LO: To explore how race is presented through 20</a:t>
            </a:r>
            <a:r>
              <a:rPr lang="en-GB" baseline="30000" dirty="0">
                <a:latin typeface="Tw Cen MT" panose="020B0602020104020603" pitchFamily="34" charset="0"/>
              </a:rPr>
              <a:t>th</a:t>
            </a:r>
            <a:r>
              <a:rPr lang="en-GB" dirty="0">
                <a:latin typeface="Tw Cen MT" panose="020B0602020104020603" pitchFamily="34" charset="0"/>
              </a:rPr>
              <a:t> /21</a:t>
            </a:r>
            <a:r>
              <a:rPr lang="en-GB" baseline="30000" dirty="0">
                <a:latin typeface="Tw Cen MT" panose="020B0602020104020603" pitchFamily="34" charset="0"/>
              </a:rPr>
              <a:t>st</a:t>
            </a:r>
            <a:r>
              <a:rPr lang="en-GB" dirty="0">
                <a:latin typeface="Tw Cen MT" panose="020B0602020104020603" pitchFamily="34" charset="0"/>
              </a:rPr>
              <a:t> Century fiction.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D6419DAB-16D2-46B8-B638-3C00F3F98D62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595095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3E79B-B1E9-4CDD-910C-3172CD726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357"/>
            <a:ext cx="11353800" cy="1325563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Tw Cen MT Condensed" panose="020B0606020104020203" pitchFamily="34" charset="0"/>
              </a:rPr>
              <a:t>MATCH THE VOCABULARY TO THE CORRECT DEFINITIONS.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F8E29-5D08-4974-96F2-C3739F4F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920"/>
            <a:ext cx="11147474" cy="425041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dirty="0"/>
              <a:t>American activist in the civil rights movement best known for her pivotal role in the Montgomery bus boycott.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The action or state of setting someone or something apart from others.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Showing a lack of experience, wisdom, or judgement.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An estate on which crops such as coffee, sugar, and tobacco are grown.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The financial and industrial slump of 1929 and subsequent years.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7F1DB9-22CA-4817-A7ED-EF9EA1BEAF1B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2F6400-32A0-4458-BA27-D43CBF1F8230}"/>
              </a:ext>
            </a:extLst>
          </p:cNvPr>
          <p:cNvSpPr/>
          <p:nvPr/>
        </p:nvSpPr>
        <p:spPr>
          <a:xfrm>
            <a:off x="707887" y="6488668"/>
            <a:ext cx="702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LO: To explore how race is presented through 20</a:t>
            </a:r>
            <a:r>
              <a:rPr lang="en-GB" baseline="30000" dirty="0">
                <a:latin typeface="Tw Cen MT" panose="020B0602020104020603" pitchFamily="34" charset="0"/>
              </a:rPr>
              <a:t>th</a:t>
            </a:r>
            <a:r>
              <a:rPr lang="en-GB" dirty="0">
                <a:latin typeface="Tw Cen MT" panose="020B0602020104020603" pitchFamily="34" charset="0"/>
              </a:rPr>
              <a:t> /21</a:t>
            </a:r>
            <a:r>
              <a:rPr lang="en-GB" baseline="30000" dirty="0">
                <a:latin typeface="Tw Cen MT" panose="020B0602020104020603" pitchFamily="34" charset="0"/>
              </a:rPr>
              <a:t>st</a:t>
            </a:r>
            <a:r>
              <a:rPr lang="en-GB" dirty="0">
                <a:latin typeface="Tw Cen MT" panose="020B0602020104020603" pitchFamily="34" charset="0"/>
              </a:rPr>
              <a:t> Century fiction.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0BF3FE-2060-4D72-8B96-5336F3A45BDC}"/>
              </a:ext>
            </a:extLst>
          </p:cNvPr>
          <p:cNvSpPr/>
          <p:nvPr/>
        </p:nvSpPr>
        <p:spPr>
          <a:xfrm>
            <a:off x="1073646" y="5803334"/>
            <a:ext cx="113537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/>
              <a:t>Naïve  Segregation   Miss Parks   Depression   Plantation</a:t>
            </a:r>
          </a:p>
        </p:txBody>
      </p:sp>
    </p:spTree>
    <p:extLst>
      <p:ext uri="{BB962C8B-B14F-4D97-AF65-F5344CB8AC3E}">
        <p14:creationId xmlns:p14="http://schemas.microsoft.com/office/powerpoint/2010/main" val="2362146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3E79B-B1E9-4CDD-910C-3172CD7267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8357"/>
            <a:ext cx="11353800" cy="1325563"/>
          </a:xfrm>
        </p:spPr>
        <p:txBody>
          <a:bodyPr>
            <a:normAutofit/>
          </a:bodyPr>
          <a:lstStyle/>
          <a:p>
            <a:r>
              <a:rPr lang="en-GB" sz="5400" dirty="0">
                <a:latin typeface="Tw Cen MT Condensed" panose="020B0606020104020203" pitchFamily="34" charset="0"/>
              </a:rPr>
              <a:t>CHECK YOUR ANSWERS: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F8E29-5D08-4974-96F2-C3739F4FD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3920"/>
            <a:ext cx="11147474" cy="48024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Miss Parks: </a:t>
            </a:r>
            <a:r>
              <a:rPr lang="en-GB" sz="3200" dirty="0"/>
              <a:t>American activist in the civil rights movement best known for her pivotal role in the Montgomery bus boycott.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Segregation: </a:t>
            </a:r>
            <a:r>
              <a:rPr lang="en-GB" sz="3200" dirty="0"/>
              <a:t>The action or state of setting someone or something apart from others.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Naïve: </a:t>
            </a:r>
            <a:r>
              <a:rPr lang="en-GB" sz="3200" dirty="0"/>
              <a:t>Showing a lack of experience, wisdom, or judgement.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Plantation: </a:t>
            </a:r>
            <a:r>
              <a:rPr lang="en-GB" sz="3200" dirty="0"/>
              <a:t>An estate on which crops such as coffee, sugar, and tobacco are grown.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b="1" dirty="0"/>
              <a:t>Depression: </a:t>
            </a:r>
            <a:r>
              <a:rPr lang="en-GB" sz="3200" dirty="0"/>
              <a:t>The financial and industrial slump of 1929 and subsequent years.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7F1DB9-22CA-4817-A7ED-EF9EA1BEAF1B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2F6400-32A0-4458-BA27-D43CBF1F8230}"/>
              </a:ext>
            </a:extLst>
          </p:cNvPr>
          <p:cNvSpPr/>
          <p:nvPr/>
        </p:nvSpPr>
        <p:spPr>
          <a:xfrm>
            <a:off x="707887" y="6488668"/>
            <a:ext cx="702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LO: To explore how race is presented through 20</a:t>
            </a:r>
            <a:r>
              <a:rPr lang="en-GB" baseline="30000" dirty="0">
                <a:latin typeface="Tw Cen MT" panose="020B0602020104020603" pitchFamily="34" charset="0"/>
              </a:rPr>
              <a:t>th</a:t>
            </a:r>
            <a:r>
              <a:rPr lang="en-GB" dirty="0">
                <a:latin typeface="Tw Cen MT" panose="020B0602020104020603" pitchFamily="34" charset="0"/>
              </a:rPr>
              <a:t> /21</a:t>
            </a:r>
            <a:r>
              <a:rPr lang="en-GB" baseline="30000" dirty="0">
                <a:latin typeface="Tw Cen MT" panose="020B0602020104020603" pitchFamily="34" charset="0"/>
              </a:rPr>
              <a:t>st</a:t>
            </a:r>
            <a:r>
              <a:rPr lang="en-GB" dirty="0">
                <a:latin typeface="Tw Cen MT" panose="020B0602020104020603" pitchFamily="34" charset="0"/>
              </a:rPr>
              <a:t> Century fiction.</a:t>
            </a:r>
          </a:p>
        </p:txBody>
      </p:sp>
    </p:spTree>
    <p:extLst>
      <p:ext uri="{BB962C8B-B14F-4D97-AF65-F5344CB8AC3E}">
        <p14:creationId xmlns:p14="http://schemas.microsoft.com/office/powerpoint/2010/main" val="254795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 Cen MT Condensed" panose="020B0606020104020203" pitchFamily="34" charset="0"/>
              </a:rPr>
              <a:t>TIMELINE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150453-A98E-45B0-B136-50A9492C4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115339"/>
            <a:ext cx="11147463" cy="145919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Tw Cen MT" panose="020B0602020104020603" pitchFamily="34" charset="0"/>
              </a:rPr>
              <a:t>Today our primary text is Toni Morrison’s ‘Beloved’ (1987). </a:t>
            </a:r>
          </a:p>
          <a:p>
            <a:pPr marL="0" indent="0">
              <a:buNone/>
            </a:pPr>
            <a:r>
              <a:rPr lang="en-GB" dirty="0">
                <a:latin typeface="Tw Cen MT" panose="020B0602020104020603" pitchFamily="34" charset="0"/>
              </a:rPr>
              <a:t>Our secondary texts are Malorie Blackman’s ‘Noughts and Crosses’ (2001) and Kathryn </a:t>
            </a:r>
            <a:r>
              <a:rPr lang="en-GB" dirty="0" err="1">
                <a:latin typeface="Tw Cen MT" panose="020B0602020104020603" pitchFamily="34" charset="0"/>
              </a:rPr>
              <a:t>Stockett’s</a:t>
            </a:r>
            <a:r>
              <a:rPr lang="en-GB" dirty="0">
                <a:latin typeface="Tw Cen MT" panose="020B0602020104020603" pitchFamily="34" charset="0"/>
              </a:rPr>
              <a:t> ‘The Help’ (2009)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6161E5-EFE2-4857-83A6-A358D32AED11}"/>
              </a:ext>
            </a:extLst>
          </p:cNvPr>
          <p:cNvSpPr/>
          <p:nvPr/>
        </p:nvSpPr>
        <p:spPr>
          <a:xfrm>
            <a:off x="1432527" y="1933622"/>
            <a:ext cx="1714500" cy="56197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Ancient 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Literature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D87FE0-EBAA-44F8-BC86-DA5F6D8E2E5D}"/>
              </a:ext>
            </a:extLst>
          </p:cNvPr>
          <p:cNvSpPr/>
          <p:nvPr/>
        </p:nvSpPr>
        <p:spPr>
          <a:xfrm>
            <a:off x="3147027" y="1943148"/>
            <a:ext cx="1828800" cy="552450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Middle Ages/</a:t>
            </a:r>
            <a:b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Renaissance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213C5F-1874-48C2-B749-DC6B09B10F91}"/>
              </a:ext>
            </a:extLst>
          </p:cNvPr>
          <p:cNvSpPr/>
          <p:nvPr/>
        </p:nvSpPr>
        <p:spPr>
          <a:xfrm>
            <a:off x="4975827" y="1933623"/>
            <a:ext cx="1828800" cy="561974"/>
          </a:xfrm>
          <a:prstGeom prst="rect">
            <a:avLst/>
          </a:prstGeom>
          <a:solidFill>
            <a:srgbClr val="33CC33"/>
          </a:solidFill>
          <a:ln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Georgians &amp;</a:t>
            </a: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Victorians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FB5D00-1241-4095-86EE-69EB12B3AF76}"/>
              </a:ext>
            </a:extLst>
          </p:cNvPr>
          <p:cNvSpPr/>
          <p:nvPr/>
        </p:nvSpPr>
        <p:spPr>
          <a:xfrm>
            <a:off x="6804627" y="1933623"/>
            <a:ext cx="1828800" cy="552450"/>
          </a:xfrm>
          <a:prstGeom prst="rect">
            <a:avLst/>
          </a:prstGeom>
          <a:solidFill>
            <a:srgbClr val="0099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Twentieth </a:t>
            </a:r>
            <a:b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Century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FEBE16-7661-4B14-BF0F-72BED4774655}"/>
              </a:ext>
            </a:extLst>
          </p:cNvPr>
          <p:cNvSpPr/>
          <p:nvPr/>
        </p:nvSpPr>
        <p:spPr>
          <a:xfrm>
            <a:off x="8633427" y="1933623"/>
            <a:ext cx="1638300" cy="552450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Representing </a:t>
            </a:r>
            <a:b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4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change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43D23B4-DCC2-43E7-B418-7FB91409F642}"/>
              </a:ext>
            </a:extLst>
          </p:cNvPr>
          <p:cNvCxnSpPr/>
          <p:nvPr/>
        </p:nvCxnSpPr>
        <p:spPr>
          <a:xfrm flipV="1">
            <a:off x="8975666" y="1476422"/>
            <a:ext cx="0" cy="45720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38">
            <a:extLst>
              <a:ext uri="{FF2B5EF4-FFF2-40B4-BE49-F238E27FC236}">
                <a16:creationId xmlns:a16="http://schemas.microsoft.com/office/drawing/2014/main" id="{C32B39F4-36BD-466F-A38C-AB1B6338930B}"/>
              </a:ext>
            </a:extLst>
          </p:cNvPr>
          <p:cNvSpPr txBox="1"/>
          <p:nvPr/>
        </p:nvSpPr>
        <p:spPr>
          <a:xfrm>
            <a:off x="8361644" y="365124"/>
            <a:ext cx="1228044" cy="1101808"/>
          </a:xfrm>
          <a:prstGeom prst="rect">
            <a:avLst/>
          </a:prstGeom>
          <a:solidFill>
            <a:schemeClr val="lt1"/>
          </a:solidFill>
          <a:ln w="6350">
            <a:solidFill>
              <a:srgbClr val="FF0066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FF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Toni Morrison            ‘Beloved’ (1987)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007142A-C21F-48A1-A3D5-57A61B3DD18A}"/>
              </a:ext>
            </a:extLst>
          </p:cNvPr>
          <p:cNvCxnSpPr/>
          <p:nvPr/>
        </p:nvCxnSpPr>
        <p:spPr>
          <a:xfrm>
            <a:off x="10271727" y="1524048"/>
            <a:ext cx="0" cy="41910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69">
            <a:extLst>
              <a:ext uri="{FF2B5EF4-FFF2-40B4-BE49-F238E27FC236}">
                <a16:creationId xmlns:a16="http://schemas.microsoft.com/office/drawing/2014/main" id="{C7E5B1BC-F3D5-4A80-8909-FF5C3ED7D9A0}"/>
              </a:ext>
            </a:extLst>
          </p:cNvPr>
          <p:cNvSpPr txBox="1"/>
          <p:nvPr/>
        </p:nvSpPr>
        <p:spPr>
          <a:xfrm>
            <a:off x="8793129" y="2981713"/>
            <a:ext cx="1283931" cy="1180711"/>
          </a:xfrm>
          <a:prstGeom prst="rect">
            <a:avLst/>
          </a:prstGeom>
          <a:solidFill>
            <a:schemeClr val="lt1"/>
          </a:solidFill>
          <a:ln w="6350">
            <a:solidFill>
              <a:srgbClr val="FF0066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solidFill>
                  <a:srgbClr val="FF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Malorie Blackman ‘Noughts and Crosses’ (2001)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6CC36D70-60F7-4B88-AC52-A61041E90C23}"/>
              </a:ext>
            </a:extLst>
          </p:cNvPr>
          <p:cNvCxnSpPr/>
          <p:nvPr/>
        </p:nvCxnSpPr>
        <p:spPr>
          <a:xfrm flipV="1">
            <a:off x="9452577" y="2514600"/>
            <a:ext cx="0" cy="47625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71">
            <a:extLst>
              <a:ext uri="{FF2B5EF4-FFF2-40B4-BE49-F238E27FC236}">
                <a16:creationId xmlns:a16="http://schemas.microsoft.com/office/drawing/2014/main" id="{32249BB9-88C3-48CC-B781-0636D7ADCEC0}"/>
              </a:ext>
            </a:extLst>
          </p:cNvPr>
          <p:cNvSpPr txBox="1"/>
          <p:nvPr/>
        </p:nvSpPr>
        <p:spPr>
          <a:xfrm>
            <a:off x="9766901" y="352630"/>
            <a:ext cx="1131253" cy="1171418"/>
          </a:xfrm>
          <a:prstGeom prst="rect">
            <a:avLst/>
          </a:prstGeom>
          <a:solidFill>
            <a:schemeClr val="lt1"/>
          </a:solidFill>
          <a:ln w="6350">
            <a:solidFill>
              <a:srgbClr val="FF0066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600" dirty="0">
                <a:solidFill>
                  <a:srgbClr val="FF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Kathryn </a:t>
            </a:r>
            <a:r>
              <a:rPr lang="en-GB" sz="1600" dirty="0" err="1">
                <a:solidFill>
                  <a:srgbClr val="FF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Stockett</a:t>
            </a:r>
            <a:r>
              <a:rPr lang="en-GB" sz="1600" dirty="0">
                <a:solidFill>
                  <a:srgbClr val="FF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GB" sz="1600" dirty="0">
                <a:solidFill>
                  <a:srgbClr val="FF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1600" dirty="0">
                <a:solidFill>
                  <a:srgbClr val="FF006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‘The Help’ (2009)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E9DF8B1-0925-484D-A1CE-769AEA644040}"/>
              </a:ext>
            </a:extLst>
          </p:cNvPr>
          <p:cNvSpPr/>
          <p:nvPr/>
        </p:nvSpPr>
        <p:spPr>
          <a:xfrm>
            <a:off x="707887" y="6488668"/>
            <a:ext cx="702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LO: To explore how race is presented through 20</a:t>
            </a:r>
            <a:r>
              <a:rPr lang="en-GB" baseline="30000" dirty="0">
                <a:latin typeface="Tw Cen MT" panose="020B0602020104020603" pitchFamily="34" charset="0"/>
              </a:rPr>
              <a:t>th</a:t>
            </a:r>
            <a:r>
              <a:rPr lang="en-GB" dirty="0">
                <a:latin typeface="Tw Cen MT" panose="020B0602020104020603" pitchFamily="34" charset="0"/>
              </a:rPr>
              <a:t> /21</a:t>
            </a:r>
            <a:r>
              <a:rPr lang="en-GB" baseline="30000" dirty="0">
                <a:latin typeface="Tw Cen MT" panose="020B0602020104020603" pitchFamily="34" charset="0"/>
              </a:rPr>
              <a:t>st</a:t>
            </a:r>
            <a:r>
              <a:rPr lang="en-GB" dirty="0">
                <a:latin typeface="Tw Cen MT" panose="020B0602020104020603" pitchFamily="34" charset="0"/>
              </a:rPr>
              <a:t> Century fiction.</a:t>
            </a: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id="{32EB6CB6-F8A7-4F69-A1FE-F997C9DFAC39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Draw It</a:t>
            </a:r>
          </a:p>
        </p:txBody>
      </p:sp>
    </p:spTree>
    <p:extLst>
      <p:ext uri="{BB962C8B-B14F-4D97-AF65-F5344CB8AC3E}">
        <p14:creationId xmlns:p14="http://schemas.microsoft.com/office/powerpoint/2010/main" val="613652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8905" y="16261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Think, Pair, Share</a:t>
            </a:r>
            <a:br>
              <a:rPr lang="en-GB" dirty="0">
                <a:latin typeface="Tw Cen MT" panose="020B0602020104020603" pitchFamily="34" charset="0"/>
              </a:rPr>
            </a:br>
            <a:r>
              <a:rPr lang="en-GB" dirty="0">
                <a:latin typeface="Tw Cen MT" panose="020B0602020104020603" pitchFamily="34" charset="0"/>
              </a:rPr>
              <a:t>What can you think of?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99629598-64C6-4502-9DE5-1E943FD3FDCC}"/>
              </a:ext>
            </a:extLst>
          </p:cNvPr>
          <p:cNvSpPr/>
          <p:nvPr/>
        </p:nvSpPr>
        <p:spPr>
          <a:xfrm>
            <a:off x="3964378" y="1400166"/>
            <a:ext cx="3776557" cy="3825551"/>
          </a:xfrm>
          <a:prstGeom prst="ellipse">
            <a:avLst/>
          </a:prstGeom>
          <a:solidFill>
            <a:srgbClr val="993366"/>
          </a:solidFill>
          <a:ln>
            <a:solidFill>
              <a:srgbClr val="993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latin typeface="Tw Cen MT" panose="020B0602020104020603" pitchFamily="34" charset="0"/>
              </a:rPr>
              <a:t>Racism in history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FEDF8C-BBAB-422F-AFEB-4FDAFEE1203D}"/>
              </a:ext>
            </a:extLst>
          </p:cNvPr>
          <p:cNvSpPr/>
          <p:nvPr/>
        </p:nvSpPr>
        <p:spPr>
          <a:xfrm>
            <a:off x="717283" y="6488668"/>
            <a:ext cx="702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LO: To explore how race is presented through 20</a:t>
            </a:r>
            <a:r>
              <a:rPr lang="en-GB" baseline="30000" dirty="0">
                <a:latin typeface="Tw Cen MT" panose="020B0602020104020603" pitchFamily="34" charset="0"/>
              </a:rPr>
              <a:t>th</a:t>
            </a:r>
            <a:r>
              <a:rPr lang="en-GB" dirty="0">
                <a:latin typeface="Tw Cen MT" panose="020B0602020104020603" pitchFamily="34" charset="0"/>
              </a:rPr>
              <a:t> /21</a:t>
            </a:r>
            <a:r>
              <a:rPr lang="en-GB" baseline="30000" dirty="0">
                <a:latin typeface="Tw Cen MT" panose="020B0602020104020603" pitchFamily="34" charset="0"/>
              </a:rPr>
              <a:t>st</a:t>
            </a:r>
            <a:r>
              <a:rPr lang="en-GB" dirty="0">
                <a:latin typeface="Tw Cen MT" panose="020B0602020104020603" pitchFamily="34" charset="0"/>
              </a:rPr>
              <a:t> Century fiction.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6F2564C6-9220-460B-B4E6-AAD80E570D78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189444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600" dirty="0">
                <a:latin typeface="Tw Cen MT Condensed" panose="020B0606020104020203" pitchFamily="34" charset="0"/>
              </a:rPr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33378"/>
            <a:ext cx="10837985" cy="46435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3200" dirty="0">
                <a:latin typeface="Tw Cen MT" panose="020B0602020104020603" pitchFamily="34" charset="0"/>
              </a:rPr>
              <a:t>Racism has existed since Ancient Greece when Aristotle stated that white Greeks were free and barbarians (Non Greeks) were not free. </a:t>
            </a:r>
          </a:p>
          <a:p>
            <a:pPr marL="0" indent="0">
              <a:buNone/>
            </a:pPr>
            <a:endParaRPr lang="en-GB" sz="3200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Tw Cen MT" panose="020B0602020104020603" pitchFamily="34" charset="0"/>
              </a:rPr>
              <a:t>In the Middle Ages, there were the first examples of written racism in Africa, with writers stating that black people were similar to animals.</a:t>
            </a:r>
          </a:p>
          <a:p>
            <a:pPr marL="0" indent="0">
              <a:buNone/>
            </a:pPr>
            <a:endParaRPr lang="en-GB" sz="3200" dirty="0">
              <a:latin typeface="Tw Cen MT" panose="020B0602020104020603" pitchFamily="34" charset="0"/>
            </a:endParaRPr>
          </a:p>
          <a:p>
            <a:pPr marL="0" indent="0">
              <a:buNone/>
            </a:pPr>
            <a:r>
              <a:rPr lang="en-GB" sz="3200" dirty="0">
                <a:latin typeface="Tw Cen MT" panose="020B0602020104020603" pitchFamily="34" charset="0"/>
              </a:rPr>
              <a:t>This carried on through the centuries and is now most commonly referred to when discussing American and European history (the Holocaust </a:t>
            </a:r>
            <a:r>
              <a:rPr lang="en-GB" sz="3200" dirty="0" err="1">
                <a:latin typeface="Tw Cen MT" panose="020B0602020104020603" pitchFamily="34" charset="0"/>
              </a:rPr>
              <a:t>etc</a:t>
            </a:r>
            <a:r>
              <a:rPr lang="en-GB" sz="3200" dirty="0">
                <a:latin typeface="Tw Cen MT" panose="020B0602020104020603" pitchFamily="34" charset="0"/>
              </a:rPr>
              <a:t>).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67F87A-39AB-4770-84C8-984A92082F95}"/>
              </a:ext>
            </a:extLst>
          </p:cNvPr>
          <p:cNvSpPr/>
          <p:nvPr/>
        </p:nvSpPr>
        <p:spPr>
          <a:xfrm>
            <a:off x="707887" y="6488668"/>
            <a:ext cx="702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LO: To explore how race is presented through 20</a:t>
            </a:r>
            <a:r>
              <a:rPr lang="en-GB" baseline="30000" dirty="0">
                <a:latin typeface="Tw Cen MT" panose="020B0602020104020603" pitchFamily="34" charset="0"/>
              </a:rPr>
              <a:t>th</a:t>
            </a:r>
            <a:r>
              <a:rPr lang="en-GB" dirty="0">
                <a:latin typeface="Tw Cen MT" panose="020B0602020104020603" pitchFamily="34" charset="0"/>
              </a:rPr>
              <a:t> /21</a:t>
            </a:r>
            <a:r>
              <a:rPr lang="en-GB" baseline="30000" dirty="0">
                <a:latin typeface="Tw Cen MT" panose="020B0602020104020603" pitchFamily="34" charset="0"/>
              </a:rPr>
              <a:t>st</a:t>
            </a:r>
            <a:r>
              <a:rPr lang="en-GB" dirty="0">
                <a:latin typeface="Tw Cen MT" panose="020B0602020104020603" pitchFamily="34" charset="0"/>
              </a:rPr>
              <a:t> Century fiction.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B8EC7397-C3DD-4FE5-8470-4A7073577958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Contextual Information</a:t>
            </a:r>
            <a:endParaRPr lang="en-GB" sz="4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846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w Cen MT Condensed" panose="020B0606020104020203" pitchFamily="34" charset="0"/>
              </a:rPr>
              <a:t>TODAY’S TEXTS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759CC5-3A96-4B3B-BACA-F88C5341C105}"/>
              </a:ext>
            </a:extLst>
          </p:cNvPr>
          <p:cNvSpPr/>
          <p:nvPr/>
        </p:nvSpPr>
        <p:spPr>
          <a:xfrm>
            <a:off x="707887" y="6488668"/>
            <a:ext cx="702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LO: To explore how race is presented through 20</a:t>
            </a:r>
            <a:r>
              <a:rPr lang="en-GB" baseline="30000" dirty="0">
                <a:latin typeface="Tw Cen MT" panose="020B0602020104020603" pitchFamily="34" charset="0"/>
              </a:rPr>
              <a:t>th</a:t>
            </a:r>
            <a:r>
              <a:rPr lang="en-GB" dirty="0">
                <a:latin typeface="Tw Cen MT" panose="020B0602020104020603" pitchFamily="34" charset="0"/>
              </a:rPr>
              <a:t> /21</a:t>
            </a:r>
            <a:r>
              <a:rPr lang="en-GB" baseline="30000" dirty="0">
                <a:latin typeface="Tw Cen MT" panose="020B0602020104020603" pitchFamily="34" charset="0"/>
              </a:rPr>
              <a:t>st</a:t>
            </a:r>
            <a:r>
              <a:rPr lang="en-GB" dirty="0">
                <a:latin typeface="Tw Cen MT" panose="020B0602020104020603" pitchFamily="34" charset="0"/>
              </a:rPr>
              <a:t> Century fiction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.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BBA914F-2CB3-4B4A-8D8F-BEFF3F8D26C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4650716"/>
              </p:ext>
            </p:extLst>
          </p:nvPr>
        </p:nvGraphicFramePr>
        <p:xfrm>
          <a:off x="1137478" y="1273244"/>
          <a:ext cx="9596783" cy="47729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3">
            <a:extLst>
              <a:ext uri="{FF2B5EF4-FFF2-40B4-BE49-F238E27FC236}">
                <a16:creationId xmlns:a16="http://schemas.microsoft.com/office/drawing/2014/main" id="{F6C86DD3-B251-40FD-8A9A-2F42C992ED66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Checking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34079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044" y="25054"/>
            <a:ext cx="5604104" cy="1499616"/>
          </a:xfrm>
        </p:spPr>
        <p:txBody>
          <a:bodyPr>
            <a:normAutofit fontScale="90000"/>
          </a:bodyPr>
          <a:lstStyle/>
          <a:p>
            <a:r>
              <a:rPr lang="en-GB" sz="6000" dirty="0"/>
              <a:t>Groups of 3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043" y="1406769"/>
            <a:ext cx="11086291" cy="4902591"/>
          </a:xfrm>
        </p:spPr>
        <p:txBody>
          <a:bodyPr>
            <a:normAutofit/>
          </a:bodyPr>
          <a:lstStyle/>
          <a:p>
            <a:r>
              <a:rPr lang="en-GB" sz="4000" dirty="0"/>
              <a:t>Label yourself </a:t>
            </a:r>
            <a:r>
              <a:rPr lang="en-GB" sz="3600" dirty="0">
                <a:solidFill>
                  <a:schemeClr val="accent2"/>
                </a:solidFill>
              </a:rPr>
              <a:t>1</a:t>
            </a:r>
            <a:r>
              <a:rPr lang="en-GB" sz="4000" dirty="0"/>
              <a:t>,</a:t>
            </a:r>
            <a:r>
              <a:rPr lang="en-GB" sz="3600" dirty="0">
                <a:solidFill>
                  <a:schemeClr val="accent4"/>
                </a:solidFill>
              </a:rPr>
              <a:t>2</a:t>
            </a:r>
            <a:r>
              <a:rPr lang="en-GB" sz="4000" dirty="0"/>
              <a:t> or </a:t>
            </a:r>
            <a:r>
              <a:rPr lang="en-GB" sz="3600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en-GB" sz="4000" dirty="0"/>
              <a:t>.</a:t>
            </a:r>
            <a:br>
              <a:rPr lang="en-GB" sz="4000" dirty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You will have 3 minutes to read and annotate your extract, looking for language and references to race. </a:t>
            </a:r>
            <a:br>
              <a:rPr lang="en-GB" sz="4000" dirty="0"/>
            </a:br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/>
              <a:t>At the end of the 3 minutes, share what you’ve found with your group, until you have all annotated the 3 extracts.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7A6BD3F-2974-4D5B-957A-0733B1E8E33E}"/>
              </a:ext>
            </a:extLst>
          </p:cNvPr>
          <p:cNvSpPr/>
          <p:nvPr/>
        </p:nvSpPr>
        <p:spPr>
          <a:xfrm>
            <a:off x="707887" y="6463614"/>
            <a:ext cx="7023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Tw Cen MT" panose="020B0602020104020603" pitchFamily="34" charset="0"/>
              </a:rPr>
              <a:t>LO: To explore how race is presented through 20</a:t>
            </a:r>
            <a:r>
              <a:rPr lang="en-GB" baseline="30000" dirty="0">
                <a:latin typeface="Tw Cen MT" panose="020B0602020104020603" pitchFamily="34" charset="0"/>
              </a:rPr>
              <a:t>th</a:t>
            </a:r>
            <a:r>
              <a:rPr lang="en-GB" dirty="0">
                <a:latin typeface="Tw Cen MT" panose="020B0602020104020603" pitchFamily="34" charset="0"/>
              </a:rPr>
              <a:t> /21</a:t>
            </a:r>
            <a:r>
              <a:rPr lang="en-GB" baseline="30000" dirty="0">
                <a:latin typeface="Tw Cen MT" panose="020B0602020104020603" pitchFamily="34" charset="0"/>
              </a:rPr>
              <a:t>st</a:t>
            </a:r>
            <a:r>
              <a:rPr lang="en-GB" dirty="0">
                <a:latin typeface="Tw Cen MT" panose="020B0602020104020603" pitchFamily="34" charset="0"/>
              </a:rPr>
              <a:t> Century fiction.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3036E90F-9528-4FE0-99B9-BE20D29AF57F}"/>
              </a:ext>
            </a:extLst>
          </p:cNvPr>
          <p:cNvSpPr txBox="1"/>
          <p:nvPr/>
        </p:nvSpPr>
        <p:spPr>
          <a:xfrm rot="16200000">
            <a:off x="-3075057" y="3075057"/>
            <a:ext cx="6858000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96413238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B4176D"/>
      </a:accent3>
      <a:accent4>
        <a:srgbClr val="EE81BD"/>
      </a:accent4>
      <a:accent5>
        <a:srgbClr val="8971E1"/>
      </a:accent5>
      <a:accent6>
        <a:srgbClr val="D54773"/>
      </a:accent6>
      <a:hlink>
        <a:srgbClr val="4775E7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Custom 2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B4176D"/>
      </a:accent3>
      <a:accent4>
        <a:srgbClr val="EE81BD"/>
      </a:accent4>
      <a:accent5>
        <a:srgbClr val="8971E1"/>
      </a:accent5>
      <a:accent6>
        <a:srgbClr val="D54773"/>
      </a:accent6>
      <a:hlink>
        <a:srgbClr val="4775E7"/>
      </a:hlink>
      <a:folHlink>
        <a:srgbClr val="8C8C8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809</Words>
  <Application>Microsoft Office PowerPoint</Application>
  <PresentationFormat>Widescreen</PresentationFormat>
  <Paragraphs>101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Times New Roman</vt:lpstr>
      <vt:lpstr>Tw Cen MT</vt:lpstr>
      <vt:lpstr>Tw Cen MT Condensed</vt:lpstr>
      <vt:lpstr>Wingdings 3</vt:lpstr>
      <vt:lpstr>Office Theme</vt:lpstr>
      <vt:lpstr>Integral</vt:lpstr>
      <vt:lpstr>Lesson 15: representations of race</vt:lpstr>
      <vt:lpstr>STARTER</vt:lpstr>
      <vt:lpstr>MATCH THE VOCABULARY TO THE CORRECT DEFINITIONS.</vt:lpstr>
      <vt:lpstr>CHECK YOUR ANSWERS:</vt:lpstr>
      <vt:lpstr>TIMELINE</vt:lpstr>
      <vt:lpstr>PowerPoint Presentation</vt:lpstr>
      <vt:lpstr>CONTEXT</vt:lpstr>
      <vt:lpstr>TODAY’S TEXTS</vt:lpstr>
      <vt:lpstr>Groups of 3 analysis</vt:lpstr>
      <vt:lpstr>Complete the table</vt:lpstr>
      <vt:lpstr>What similarities have you found?  What differences have you found?</vt:lpstr>
      <vt:lpstr>Post it plenary</vt:lpstr>
      <vt:lpstr>EXTENDED WRITING Choose one of these structures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14: representations of race</dc:title>
  <dc:creator>Lauran Hampshire - Dell</dc:creator>
  <cp:lastModifiedBy>A Allen</cp:lastModifiedBy>
  <cp:revision>20</cp:revision>
  <dcterms:created xsi:type="dcterms:W3CDTF">2017-07-26T13:56:05Z</dcterms:created>
  <dcterms:modified xsi:type="dcterms:W3CDTF">2020-06-19T12:39:10Z</dcterms:modified>
</cp:coreProperties>
</file>