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65" r:id="rId2"/>
    <p:sldId id="366" r:id="rId3"/>
    <p:sldId id="259" r:id="rId4"/>
    <p:sldId id="367" r:id="rId5"/>
    <p:sldId id="262" r:id="rId6"/>
    <p:sldId id="368" r:id="rId7"/>
    <p:sldId id="369" r:id="rId8"/>
    <p:sldId id="370" r:id="rId9"/>
    <p:sldId id="371" r:id="rId10"/>
    <p:sldId id="364" r:id="rId11"/>
    <p:sldId id="27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35D1"/>
    <a:srgbClr val="FF6699"/>
    <a:srgbClr val="FF99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86323" autoAdjust="0"/>
  </p:normalViewPr>
  <p:slideViewPr>
    <p:cSldViewPr snapToGrid="0">
      <p:cViewPr varScale="1">
        <p:scale>
          <a:sx n="71" d="100"/>
          <a:sy n="71" d="100"/>
        </p:scale>
        <p:origin x="84" y="1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49DAB0-81BC-4B70-AC09-532A9D9B113B}" type="datetimeFigureOut">
              <a:rPr lang="en-GB" smtClean="0"/>
              <a:t>01/06/2020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05A5FF-2233-4C43-8F15-69930E298700}" type="slidenum">
              <a:rPr lang="en-GB" smtClean="0"/>
              <a:t>‹#›</a:t>
            </a:fld>
            <a:endParaRPr lang="en-GB"/>
          </a:p>
        </p:txBody>
      </p:sp>
    </p:spTree>
    <p:extLst>
      <p:ext uri="{BB962C8B-B14F-4D97-AF65-F5344CB8AC3E}">
        <p14:creationId xmlns:p14="http://schemas.microsoft.com/office/powerpoint/2010/main" val="318684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Benvolio, Romeo, Nurse, Romeo, Tybalt, Mercutio, Juliet,  Lady Capulet, Lord Capulet, </a:t>
            </a:r>
            <a:endParaRPr lang="en-GB" dirty="0"/>
          </a:p>
        </p:txBody>
      </p:sp>
      <p:sp>
        <p:nvSpPr>
          <p:cNvPr id="4" name="Slide Number Placeholder 3"/>
          <p:cNvSpPr>
            <a:spLocks noGrp="1"/>
          </p:cNvSpPr>
          <p:nvPr>
            <p:ph type="sldNum" sz="quarter" idx="10"/>
          </p:nvPr>
        </p:nvSpPr>
        <p:spPr/>
        <p:txBody>
          <a:bodyPr/>
          <a:lstStyle/>
          <a:p>
            <a:fld id="{80DCDBC8-2859-47A2-BD45-D97F617738AE}" type="slidenum">
              <a:rPr lang="en-GB" smtClean="0"/>
              <a:t>2</a:t>
            </a:fld>
            <a:endParaRPr lang="en-GB"/>
          </a:p>
        </p:txBody>
      </p:sp>
    </p:spTree>
    <p:extLst>
      <p:ext uri="{BB962C8B-B14F-4D97-AF65-F5344CB8AC3E}">
        <p14:creationId xmlns:p14="http://schemas.microsoft.com/office/powerpoint/2010/main" val="928975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lower ability students see print off in resources to help with copying out.</a:t>
            </a:r>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3</a:t>
            </a:fld>
            <a:endParaRPr lang="en-GB"/>
          </a:p>
        </p:txBody>
      </p:sp>
    </p:spTree>
    <p:extLst>
      <p:ext uri="{BB962C8B-B14F-4D97-AF65-F5344CB8AC3E}">
        <p14:creationId xmlns:p14="http://schemas.microsoft.com/office/powerpoint/2010/main" val="1709041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lower ability students see print off in resources to help with copying out.</a:t>
            </a:r>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4</a:t>
            </a:fld>
            <a:endParaRPr lang="en-GB"/>
          </a:p>
        </p:txBody>
      </p:sp>
    </p:spTree>
    <p:extLst>
      <p:ext uri="{BB962C8B-B14F-4D97-AF65-F5344CB8AC3E}">
        <p14:creationId xmlns:p14="http://schemas.microsoft.com/office/powerpoint/2010/main" val="1709041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rgbClr val="FF0000"/>
                </a:solidFill>
              </a:rPr>
              <a:t>This – as with all aspects of the lesson – can be edited to suit your group.</a:t>
            </a:r>
            <a:endParaRPr lang="en-GB" dirty="0"/>
          </a:p>
        </p:txBody>
      </p:sp>
      <p:sp>
        <p:nvSpPr>
          <p:cNvPr id="4" name="Slide Number Placeholder 3"/>
          <p:cNvSpPr>
            <a:spLocks noGrp="1"/>
          </p:cNvSpPr>
          <p:nvPr>
            <p:ph type="sldNum" sz="quarter" idx="10"/>
          </p:nvPr>
        </p:nvSpPr>
        <p:spPr/>
        <p:txBody>
          <a:bodyPr/>
          <a:lstStyle/>
          <a:p>
            <a:fld id="{30DDEA47-6A0F-48FA-929F-7425DD0BB50B}" type="slidenum">
              <a:rPr lang="en-GB" smtClean="0"/>
              <a:t>5</a:t>
            </a:fld>
            <a:endParaRPr lang="en-GB" dirty="0"/>
          </a:p>
        </p:txBody>
      </p:sp>
    </p:spTree>
    <p:extLst>
      <p:ext uri="{BB962C8B-B14F-4D97-AF65-F5344CB8AC3E}">
        <p14:creationId xmlns:p14="http://schemas.microsoft.com/office/powerpoint/2010/main" val="3323130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can be done independently or as  a class</a:t>
            </a:r>
            <a:r>
              <a:rPr lang="en-GB" baseline="0" dirty="0" smtClean="0"/>
              <a:t> – with feedback given and each question worked through – up to you.</a:t>
            </a:r>
            <a:endParaRPr lang="en-GB" dirty="0" smtClean="0"/>
          </a:p>
          <a:p>
            <a:r>
              <a:rPr lang="en-GB" dirty="0" smtClean="0"/>
              <a:t>Ask students to choose their own THREE quotes to learn in preparation for exam.</a:t>
            </a:r>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6</a:t>
            </a:fld>
            <a:endParaRPr lang="en-GB"/>
          </a:p>
        </p:txBody>
      </p:sp>
    </p:spTree>
    <p:extLst>
      <p:ext uri="{BB962C8B-B14F-4D97-AF65-F5344CB8AC3E}">
        <p14:creationId xmlns:p14="http://schemas.microsoft.com/office/powerpoint/2010/main" val="2252932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can be done independently or as  a class – with feedback given and each question worked through – up to you.</a:t>
            </a:r>
          </a:p>
          <a:p>
            <a:endParaRPr lang="en-GB" dirty="0" smtClean="0"/>
          </a:p>
          <a:p>
            <a:endParaRPr lang="en-GB" dirty="0" smtClean="0"/>
          </a:p>
          <a:p>
            <a:r>
              <a:rPr lang="en-GB" dirty="0" smtClean="0"/>
              <a:t>Ask students to choose their own THREE quotes to learn in preparation for exam.</a:t>
            </a:r>
          </a:p>
          <a:p>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7</a:t>
            </a:fld>
            <a:endParaRPr lang="en-GB"/>
          </a:p>
        </p:txBody>
      </p:sp>
    </p:spTree>
    <p:extLst>
      <p:ext uri="{BB962C8B-B14F-4D97-AF65-F5344CB8AC3E}">
        <p14:creationId xmlns:p14="http://schemas.microsoft.com/office/powerpoint/2010/main" val="448175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can be done independently or as  a class – with feedback given and each question worked through – up to you.</a:t>
            </a:r>
          </a:p>
          <a:p>
            <a:endParaRPr lang="en-GB" dirty="0" smtClean="0"/>
          </a:p>
          <a:p>
            <a:endParaRPr lang="en-GB" dirty="0" smtClean="0"/>
          </a:p>
          <a:p>
            <a:r>
              <a:rPr lang="en-GB" dirty="0" smtClean="0"/>
              <a:t>Ask students to choose their own THREE quotes to learn in preparation for exam.</a:t>
            </a:r>
          </a:p>
          <a:p>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8</a:t>
            </a:fld>
            <a:endParaRPr lang="en-GB"/>
          </a:p>
        </p:txBody>
      </p:sp>
    </p:spTree>
    <p:extLst>
      <p:ext uri="{BB962C8B-B14F-4D97-AF65-F5344CB8AC3E}">
        <p14:creationId xmlns:p14="http://schemas.microsoft.com/office/powerpoint/2010/main" val="1648782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 students to write</a:t>
            </a:r>
            <a:r>
              <a:rPr lang="en-GB" baseline="0" dirty="0" smtClean="0"/>
              <a:t> a for and against essay.</a:t>
            </a:r>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10</a:t>
            </a:fld>
            <a:endParaRPr lang="en-GB"/>
          </a:p>
        </p:txBody>
      </p:sp>
    </p:spTree>
    <p:extLst>
      <p:ext uri="{BB962C8B-B14F-4D97-AF65-F5344CB8AC3E}">
        <p14:creationId xmlns:p14="http://schemas.microsoft.com/office/powerpoint/2010/main" val="2229601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Homework is optional - Print</a:t>
            </a:r>
            <a:r>
              <a:rPr lang="en-GB" baseline="0" dirty="0" smtClean="0"/>
              <a:t> off this slide to give out as homework.</a:t>
            </a:r>
            <a:endParaRPr lang="en-GB" dirty="0"/>
          </a:p>
        </p:txBody>
      </p:sp>
      <p:sp>
        <p:nvSpPr>
          <p:cNvPr id="4" name="Slide Number Placeholder 3"/>
          <p:cNvSpPr>
            <a:spLocks noGrp="1"/>
          </p:cNvSpPr>
          <p:nvPr>
            <p:ph type="sldNum" sz="quarter" idx="10"/>
          </p:nvPr>
        </p:nvSpPr>
        <p:spPr/>
        <p:txBody>
          <a:bodyPr/>
          <a:lstStyle/>
          <a:p>
            <a:fld id="{30DDEA47-6A0F-48FA-929F-7425DD0BB50B}" type="slidenum">
              <a:rPr lang="en-GB" smtClean="0"/>
              <a:t>11</a:t>
            </a:fld>
            <a:endParaRPr lang="en-GB" dirty="0"/>
          </a:p>
        </p:txBody>
      </p:sp>
    </p:spTree>
    <p:extLst>
      <p:ext uri="{BB962C8B-B14F-4D97-AF65-F5344CB8AC3E}">
        <p14:creationId xmlns:p14="http://schemas.microsoft.com/office/powerpoint/2010/main" val="1850207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411908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918225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693136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764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119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4011172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2B15C0E-B7C1-448F-BE32-CE3B2BF9124F}" type="datetimeFigureOut">
              <a:rPr lang="en-GB" smtClean="0"/>
              <a:t>01/06/2020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15095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2B15C0E-B7C1-448F-BE32-CE3B2BF9124F}" type="datetimeFigureOut">
              <a:rPr lang="en-GB" smtClean="0"/>
              <a:t>01/06/2020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499800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2B15C0E-B7C1-448F-BE32-CE3B2BF9124F}" type="datetimeFigureOut">
              <a:rPr lang="en-GB" smtClean="0"/>
              <a:t>01/06/2020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264660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2B15C0E-B7C1-448F-BE32-CE3B2BF9124F}" type="datetimeFigureOut">
              <a:rPr lang="en-GB" smtClean="0"/>
              <a:t>01/06/2020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707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B15C0E-B7C1-448F-BE32-CE3B2BF9124F}" type="datetimeFigureOut">
              <a:rPr lang="en-GB" smtClean="0"/>
              <a:t>01/06/2020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207242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B15C0E-B7C1-448F-BE32-CE3B2BF9124F}" type="datetimeFigureOut">
              <a:rPr lang="en-GB" smtClean="0"/>
              <a:t>01/06/2020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2377614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B15C0E-B7C1-448F-BE32-CE3B2BF9124F}" type="datetimeFigureOut">
              <a:rPr lang="en-GB" smtClean="0"/>
              <a:t>01/06/2020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4154301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B15C0E-B7C1-448F-BE32-CE3B2BF9124F}" type="datetimeFigureOut">
              <a:rPr lang="en-GB" smtClean="0"/>
              <a:t>01/06/2020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CB075-1F7B-492A-884E-CA139B25FF10}" type="slidenum">
              <a:rPr lang="en-GB" smtClean="0"/>
              <a:t>‹#›</a:t>
            </a:fld>
            <a:endParaRPr lang="en-GB"/>
          </a:p>
        </p:txBody>
      </p:sp>
    </p:spTree>
    <p:extLst>
      <p:ext uri="{BB962C8B-B14F-4D97-AF65-F5344CB8AC3E}">
        <p14:creationId xmlns:p14="http://schemas.microsoft.com/office/powerpoint/2010/main" val="2365932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0" y="1"/>
            <a:ext cx="12192000" cy="6858000"/>
          </a:xfrm>
          <a:prstGeom prst="rect">
            <a:avLst/>
          </a:prstGeom>
        </p:spPr>
      </p:pic>
      <p:sp>
        <p:nvSpPr>
          <p:cNvPr id="5" name="Subtitle 2"/>
          <p:cNvSpPr txBox="1">
            <a:spLocks/>
          </p:cNvSpPr>
          <p:nvPr/>
        </p:nvSpPr>
        <p:spPr>
          <a:xfrm>
            <a:off x="1523999" y="5782614"/>
            <a:ext cx="9144000" cy="1077540"/>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GB" sz="2400" b="1" u="sng" dirty="0" smtClean="0"/>
              <a:t>Learning Objective:</a:t>
            </a:r>
          </a:p>
          <a:p>
            <a:pPr marL="0" indent="0" algn="ctr">
              <a:lnSpc>
                <a:spcPct val="100000"/>
              </a:lnSpc>
              <a:spcBef>
                <a:spcPts val="0"/>
              </a:spcBef>
              <a:buNone/>
            </a:pPr>
            <a:r>
              <a:rPr lang="en-GB" sz="2400" dirty="0" smtClean="0"/>
              <a:t>AO1: maintain </a:t>
            </a:r>
            <a:r>
              <a:rPr lang="en-GB" sz="2400" dirty="0"/>
              <a:t>a critical style and develop an informed personal </a:t>
            </a:r>
            <a:r>
              <a:rPr lang="en-GB" sz="2400" dirty="0" smtClean="0"/>
              <a:t>response.</a:t>
            </a:r>
            <a:endParaRPr lang="en-GB" sz="2400" b="1" u="sng" dirty="0"/>
          </a:p>
        </p:txBody>
      </p:sp>
      <p:sp>
        <p:nvSpPr>
          <p:cNvPr id="7" name="Title 1"/>
          <p:cNvSpPr txBox="1">
            <a:spLocks/>
          </p:cNvSpPr>
          <p:nvPr/>
        </p:nvSpPr>
        <p:spPr>
          <a:xfrm>
            <a:off x="4110722" y="4932608"/>
            <a:ext cx="3970557" cy="573110"/>
          </a:xfrm>
          <a:prstGeom prst="rect">
            <a:avLst/>
          </a:prstGeom>
          <a:solidFill>
            <a:schemeClr val="bg1">
              <a:alpha val="40000"/>
            </a:schemeClr>
          </a:solidFill>
        </p:spPr>
        <p:txBody>
          <a:bodyP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dirty="0" smtClean="0">
                <a:latin typeface="AR BERKLEY" panose="02000000000000000000" pitchFamily="2" charset="0"/>
              </a:rPr>
              <a:t>‘Romeo + Juliet’</a:t>
            </a:r>
            <a:endParaRPr lang="en-GB" sz="7200" b="1" dirty="0">
              <a:latin typeface="AR BERKLEY" panose="02000000000000000000" pitchFamily="2" charset="0"/>
            </a:endParaRPr>
          </a:p>
        </p:txBody>
      </p:sp>
      <p:sp>
        <p:nvSpPr>
          <p:cNvPr id="8" name="Rounded Rectangle 7"/>
          <p:cNvSpPr/>
          <p:nvPr/>
        </p:nvSpPr>
        <p:spPr>
          <a:xfrm>
            <a:off x="8631383" y="0"/>
            <a:ext cx="3560618" cy="12878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b="1" u="sng" dirty="0" smtClean="0"/>
              <a:t>Lesson 15: Act 5, Scene 1.</a:t>
            </a:r>
          </a:p>
          <a:p>
            <a:pPr algn="ctr"/>
            <a:r>
              <a:rPr lang="en-GB" sz="2000" b="1" u="sng" dirty="0" smtClean="0"/>
              <a:t>Romeo thinks Juliet is dead.</a:t>
            </a:r>
            <a:endParaRPr lang="en-GB" sz="2000" b="1" u="sng" dirty="0"/>
          </a:p>
        </p:txBody>
      </p:sp>
      <p:sp>
        <p:nvSpPr>
          <p:cNvPr id="9" name="Rounded Rectangle 8"/>
          <p:cNvSpPr/>
          <p:nvPr/>
        </p:nvSpPr>
        <p:spPr>
          <a:xfrm>
            <a:off x="8822028" y="1648496"/>
            <a:ext cx="3052293" cy="37477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b="1" u="sng" dirty="0" smtClean="0"/>
              <a:t>Success Criteria:</a:t>
            </a:r>
          </a:p>
          <a:p>
            <a:pPr algn="ctr"/>
            <a:endParaRPr lang="en-GB" b="1" u="sng" dirty="0"/>
          </a:p>
          <a:p>
            <a:pPr marL="285750" indent="-285750">
              <a:buFont typeface="Arial" panose="020B0604020202020204" pitchFamily="34" charset="0"/>
              <a:buChar char="•"/>
            </a:pPr>
            <a:r>
              <a:rPr lang="en-GB" dirty="0" smtClean="0">
                <a:solidFill>
                  <a:srgbClr val="FF0000"/>
                </a:solidFill>
              </a:rPr>
              <a:t>To identify Romeo's impulsive nature and how fate is against them both.</a:t>
            </a:r>
          </a:p>
          <a:p>
            <a:pPr marL="285750" indent="-285750">
              <a:buFont typeface="Arial" panose="020B0604020202020204" pitchFamily="34" charset="0"/>
              <a:buChar char="•"/>
            </a:pPr>
            <a:r>
              <a:rPr lang="en-GB" dirty="0" smtClean="0">
                <a:solidFill>
                  <a:schemeClr val="accent2"/>
                </a:solidFill>
              </a:rPr>
              <a:t>To explore the reactions and motives of characters.</a:t>
            </a:r>
          </a:p>
          <a:p>
            <a:pPr marL="285750" indent="-285750">
              <a:buFont typeface="Arial" panose="020B0604020202020204" pitchFamily="34" charset="0"/>
              <a:buChar char="•"/>
            </a:pPr>
            <a:r>
              <a:rPr lang="en-GB" dirty="0" smtClean="0">
                <a:solidFill>
                  <a:schemeClr val="accent6">
                    <a:lumMod val="50000"/>
                  </a:schemeClr>
                </a:solidFill>
              </a:rPr>
              <a:t>To write an extended exam style response.</a:t>
            </a:r>
          </a:p>
        </p:txBody>
      </p:sp>
      <p:sp>
        <p:nvSpPr>
          <p:cNvPr id="10" name="Rounded Rectangular Callout 9"/>
          <p:cNvSpPr/>
          <p:nvPr/>
        </p:nvSpPr>
        <p:spPr>
          <a:xfrm>
            <a:off x="-1" y="0"/>
            <a:ext cx="2660073" cy="2103120"/>
          </a:xfrm>
          <a:prstGeom prst="wedgeRoundRectCallout">
            <a:avLst>
              <a:gd name="adj1" fmla="val 38844"/>
              <a:gd name="adj2" fmla="val 74662"/>
              <a:gd name="adj3" fmla="val 16667"/>
            </a:avLst>
          </a:prstGeom>
          <a:solidFill>
            <a:srgbClr val="FB35D1"/>
          </a:solidFill>
          <a:ln>
            <a:solidFill>
              <a:srgbClr val="FB35D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GB" b="1" u="sng" dirty="0" smtClean="0">
                <a:latin typeface="Comic Sans MS" panose="030F0702030302020204" pitchFamily="66" charset="0"/>
              </a:rPr>
              <a:t>Key Words:</a:t>
            </a:r>
          </a:p>
          <a:p>
            <a:pPr algn="ctr"/>
            <a:r>
              <a:rPr lang="en-GB" b="1" dirty="0" smtClean="0">
                <a:latin typeface="Comic Sans MS" panose="030F0702030302020204" pitchFamily="66" charset="0"/>
              </a:rPr>
              <a:t>Impulsive</a:t>
            </a:r>
          </a:p>
          <a:p>
            <a:pPr algn="ctr"/>
            <a:r>
              <a:rPr lang="en-GB" b="1" dirty="0" smtClean="0">
                <a:latin typeface="Comic Sans MS" panose="030F0702030302020204" pitchFamily="66" charset="0"/>
              </a:rPr>
              <a:t>Human nature</a:t>
            </a:r>
          </a:p>
          <a:p>
            <a:pPr algn="ctr"/>
            <a:r>
              <a:rPr lang="en-GB" b="1" dirty="0" smtClean="0">
                <a:latin typeface="Comic Sans MS" panose="030F0702030302020204" pitchFamily="66" charset="0"/>
              </a:rPr>
              <a:t>Apothecary</a:t>
            </a:r>
          </a:p>
          <a:p>
            <a:pPr algn="ctr"/>
            <a:r>
              <a:rPr lang="en-GB" b="1" dirty="0" smtClean="0">
                <a:latin typeface="Comic Sans MS" panose="030F0702030302020204" pitchFamily="66" charset="0"/>
              </a:rPr>
              <a:t>Foreshadow</a:t>
            </a:r>
          </a:p>
          <a:p>
            <a:pPr algn="ctr"/>
            <a:r>
              <a:rPr lang="en-GB" b="1" dirty="0" smtClean="0">
                <a:latin typeface="Comic Sans MS" panose="030F0702030302020204" pitchFamily="66" charset="0"/>
              </a:rPr>
              <a:t>Fate</a:t>
            </a:r>
          </a:p>
          <a:p>
            <a:pPr algn="ctr"/>
            <a:r>
              <a:rPr lang="en-GB" b="1" dirty="0" smtClean="0">
                <a:latin typeface="Comic Sans MS" panose="030F0702030302020204" pitchFamily="66" charset="0"/>
              </a:rPr>
              <a:t> motive</a:t>
            </a:r>
          </a:p>
          <a:p>
            <a:pPr algn="ctr"/>
            <a:r>
              <a:rPr lang="en-GB" b="1" dirty="0" err="1" smtClean="0">
                <a:latin typeface="Comic Sans MS" panose="030F0702030302020204" pitchFamily="66" charset="0"/>
              </a:rPr>
              <a:t>monlogue</a:t>
            </a:r>
            <a:endParaRPr lang="en-GB" b="1" dirty="0" smtClean="0">
              <a:latin typeface="Comic Sans MS" panose="030F0702030302020204" pitchFamily="66" charset="0"/>
            </a:endParaRPr>
          </a:p>
        </p:txBody>
      </p:sp>
    </p:spTree>
    <p:extLst>
      <p:ext uri="{BB962C8B-B14F-4D97-AF65-F5344CB8AC3E}">
        <p14:creationId xmlns:p14="http://schemas.microsoft.com/office/powerpoint/2010/main" val="1109194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pic>
        <p:nvPicPr>
          <p:cNvPr id="3" name="Picture 2"/>
          <p:cNvPicPr>
            <a:picLocks noChangeAspect="1"/>
          </p:cNvPicPr>
          <p:nvPr/>
        </p:nvPicPr>
        <p:blipFill rotWithShape="1">
          <a:blip r:embed="rId4"/>
          <a:srcRect t="10721" b="16318"/>
          <a:stretch/>
        </p:blipFill>
        <p:spPr>
          <a:xfrm>
            <a:off x="6195060" y="3710238"/>
            <a:ext cx="5836920" cy="2394348"/>
          </a:xfrm>
          <a:prstGeom prst="rect">
            <a:avLst/>
          </a:prstGeom>
        </p:spPr>
      </p:pic>
      <p:sp>
        <p:nvSpPr>
          <p:cNvPr id="7" name="Rectangle 6"/>
          <p:cNvSpPr/>
          <p:nvPr/>
        </p:nvSpPr>
        <p:spPr>
          <a:xfrm>
            <a:off x="735714" y="2"/>
            <a:ext cx="11456285" cy="3710236"/>
          </a:xfrm>
          <a:prstGeom prst="rect">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1"/>
              </a:solidFill>
              <a:latin typeface="+mj-lt"/>
            </a:endParaRPr>
          </a:p>
        </p:txBody>
      </p:sp>
      <p:sp>
        <p:nvSpPr>
          <p:cNvPr id="9" name="Subtitle 2"/>
          <p:cNvSpPr txBox="1">
            <a:spLocks/>
          </p:cNvSpPr>
          <p:nvPr/>
        </p:nvSpPr>
        <p:spPr>
          <a:xfrm>
            <a:off x="735714" y="6104586"/>
            <a:ext cx="11456285" cy="755568"/>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000" b="1" u="sng" dirty="0" smtClean="0"/>
              <a:t>Learning Objective:</a:t>
            </a:r>
          </a:p>
          <a:p>
            <a:pPr marL="0" indent="0">
              <a:lnSpc>
                <a:spcPct val="100000"/>
              </a:lnSpc>
              <a:spcBef>
                <a:spcPts val="0"/>
              </a:spcBef>
              <a:buNone/>
            </a:pPr>
            <a:r>
              <a:rPr lang="en-GB" sz="2000" dirty="0"/>
              <a:t>AO1: maintain a critical style and develop an informed personal response</a:t>
            </a:r>
            <a:r>
              <a:rPr lang="en-GB" sz="2000" dirty="0" smtClean="0"/>
              <a:t>.</a:t>
            </a:r>
            <a:endParaRPr lang="en-GB" sz="2000" b="1" u="sng" dirty="0"/>
          </a:p>
        </p:txBody>
      </p:sp>
      <p:sp>
        <p:nvSpPr>
          <p:cNvPr id="11" name="TextBox 10"/>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Extension</a:t>
            </a:r>
            <a:endParaRPr lang="en-GB" sz="4000" b="1" dirty="0">
              <a:latin typeface="Century Gothic" panose="020B0502020202020204" pitchFamily="34" charset="0"/>
            </a:endParaRPr>
          </a:p>
        </p:txBody>
      </p:sp>
      <p:sp>
        <p:nvSpPr>
          <p:cNvPr id="5" name="Rectangle 4"/>
          <p:cNvSpPr/>
          <p:nvPr/>
        </p:nvSpPr>
        <p:spPr>
          <a:xfrm>
            <a:off x="735715" y="-2"/>
            <a:ext cx="11121005" cy="2800767"/>
          </a:xfrm>
          <a:prstGeom prst="rect">
            <a:avLst/>
          </a:prstGeom>
        </p:spPr>
        <p:txBody>
          <a:bodyPr wrap="square">
            <a:spAutoFit/>
          </a:bodyPr>
          <a:lstStyle/>
          <a:p>
            <a:r>
              <a:rPr lang="en-GB" sz="4800" dirty="0" smtClean="0"/>
              <a:t>How far can Friar Lawrence be blamed for the tragedy?      </a:t>
            </a:r>
            <a:r>
              <a:rPr lang="en-GB" sz="4000" i="1" dirty="0" smtClean="0"/>
              <a:t>DISCUSS</a:t>
            </a:r>
          </a:p>
          <a:p>
            <a:endParaRPr lang="en-GB" sz="4000" i="1" dirty="0"/>
          </a:p>
          <a:p>
            <a:r>
              <a:rPr lang="en-GB" sz="4000" i="1" dirty="0" smtClean="0"/>
              <a:t>Can there be a balanced and critical argument?</a:t>
            </a:r>
            <a:endParaRPr lang="en-GB" sz="4000" i="1"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714" y="3710238"/>
            <a:ext cx="5459345" cy="2394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193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rot="16200000">
            <a:off x="-3075058" y="3075058"/>
            <a:ext cx="6858002" cy="707886"/>
          </a:xfrm>
          <a:prstGeom prst="rect">
            <a:avLst/>
          </a:prstGeom>
          <a:solidFill>
            <a:srgbClr val="FF99FF"/>
          </a:solidFill>
        </p:spPr>
        <p:txBody>
          <a:bodyPr wrap="square" rtlCol="0">
            <a:spAutoFit/>
          </a:bodyPr>
          <a:lstStyle/>
          <a:p>
            <a:pPr algn="ctr"/>
            <a:r>
              <a:rPr lang="en-GB" sz="4000" b="1" dirty="0" smtClean="0">
                <a:latin typeface="Century Gothic" panose="020B0502020202020204" pitchFamily="34" charset="0"/>
              </a:rPr>
              <a:t>Homework</a:t>
            </a:r>
            <a:endParaRPr lang="en-GB" sz="4000" b="1" dirty="0">
              <a:latin typeface="Century Gothic" panose="020B0502020202020204" pitchFamily="34" charset="0"/>
            </a:endParaRPr>
          </a:p>
        </p:txBody>
      </p:sp>
      <p:sp>
        <p:nvSpPr>
          <p:cNvPr id="5" name="Title 1"/>
          <p:cNvSpPr txBox="1">
            <a:spLocks/>
          </p:cNvSpPr>
          <p:nvPr/>
        </p:nvSpPr>
        <p:spPr>
          <a:xfrm>
            <a:off x="707887" y="0"/>
            <a:ext cx="11484113" cy="1182321"/>
          </a:xfrm>
          <a:prstGeom prst="rect">
            <a:avLst/>
          </a:prstGeom>
          <a:solidFill>
            <a:srgbClr val="FF99FF"/>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6000" b="1" dirty="0" smtClean="0">
                <a:latin typeface="+mn-lt"/>
              </a:rPr>
              <a:t>Homework</a:t>
            </a:r>
            <a:endParaRPr lang="en-GB" sz="6000" b="1" dirty="0">
              <a:latin typeface="+mn-lt"/>
            </a:endParaRPr>
          </a:p>
        </p:txBody>
      </p:sp>
      <p:sp>
        <p:nvSpPr>
          <p:cNvPr id="8" name="Content Placeholder 2"/>
          <p:cNvSpPr txBox="1">
            <a:spLocks/>
          </p:cNvSpPr>
          <p:nvPr/>
        </p:nvSpPr>
        <p:spPr>
          <a:xfrm>
            <a:off x="707887" y="1182321"/>
            <a:ext cx="11484113" cy="5675678"/>
          </a:xfrm>
          <a:prstGeom prst="rect">
            <a:avLst/>
          </a:prstGeom>
          <a:solidFill>
            <a:schemeClr val="accent2">
              <a:lumMod val="20000"/>
              <a:lumOff val="80000"/>
            </a:schemeClr>
          </a:soli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endParaRPr lang="en-GB" sz="7200" dirty="0"/>
          </a:p>
        </p:txBody>
      </p:sp>
      <p:sp>
        <p:nvSpPr>
          <p:cNvPr id="2" name="Rectangle 1"/>
          <p:cNvSpPr/>
          <p:nvPr/>
        </p:nvSpPr>
        <p:spPr>
          <a:xfrm>
            <a:off x="707886" y="1200330"/>
            <a:ext cx="6607314" cy="5657669"/>
          </a:xfrm>
          <a:prstGeom prst="rect">
            <a:avLst/>
          </a:prstGeom>
          <a:solidFill>
            <a:srgbClr val="FB35D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4800" b="1" i="1" dirty="0" smtClean="0">
                <a:solidFill>
                  <a:schemeClr val="tx1"/>
                </a:solidFill>
              </a:rPr>
              <a:t>In Act 5, scene 3 Romeo writes a letter to his father and gives it to Balthasar to deliver. Write the letter as if you were Romeo. What would you include?</a:t>
            </a:r>
            <a:endParaRPr lang="en-GB" sz="7200" b="1" i="1" dirty="0">
              <a:solidFill>
                <a:schemeClr val="tx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200330"/>
            <a:ext cx="2301240" cy="331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477504"/>
            <a:ext cx="4876800" cy="2380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6439" y="1200330"/>
            <a:ext cx="2582899" cy="3277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57574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sp>
        <p:nvSpPr>
          <p:cNvPr id="9" name="Subtitle 2"/>
          <p:cNvSpPr txBox="1">
            <a:spLocks/>
          </p:cNvSpPr>
          <p:nvPr/>
        </p:nvSpPr>
        <p:spPr>
          <a:xfrm>
            <a:off x="0" y="6104586"/>
            <a:ext cx="12192000" cy="755568"/>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000" b="1" u="sng" dirty="0" smtClean="0"/>
              <a:t>Learning Objective:</a:t>
            </a:r>
          </a:p>
          <a:p>
            <a:pPr marL="0" indent="0">
              <a:lnSpc>
                <a:spcPct val="100000"/>
              </a:lnSpc>
              <a:spcBef>
                <a:spcPts val="0"/>
              </a:spcBef>
              <a:buNone/>
            </a:pPr>
            <a:r>
              <a:rPr lang="en-GB" sz="2000" dirty="0"/>
              <a:t>AO1: maintain a critical style and develop an informed personal response</a:t>
            </a:r>
            <a:r>
              <a:rPr lang="en-GB" sz="2000" dirty="0" smtClean="0"/>
              <a:t>.</a:t>
            </a:r>
            <a:endParaRPr lang="en-GB" sz="2000" b="1" u="sng"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648496"/>
            <a:ext cx="2204601"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1446" y="824248"/>
            <a:ext cx="21336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60997" y="3044881"/>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76" y="3961460"/>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84747" y="5117079"/>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5730" y="581891"/>
            <a:ext cx="1826995" cy="1544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10225" y="725986"/>
            <a:ext cx="3276600"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2725" y="725986"/>
            <a:ext cx="2857500"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432779179"/>
              </p:ext>
            </p:extLst>
          </p:nvPr>
        </p:nvGraphicFramePr>
        <p:xfrm>
          <a:off x="2204601" y="2126158"/>
          <a:ext cx="7882224" cy="4573900"/>
        </p:xfrm>
        <a:graphic>
          <a:graphicData uri="http://schemas.openxmlformats.org/drawingml/2006/table">
            <a:tbl>
              <a:tblPr firstRow="1" bandRow="1">
                <a:tableStyleId>{69C7853C-536D-4A76-A0AE-DD22124D55A5}</a:tableStyleId>
              </a:tblPr>
              <a:tblGrid>
                <a:gridCol w="7882224">
                  <a:extLst>
                    <a:ext uri="{9D8B030D-6E8A-4147-A177-3AD203B41FA5}">
                      <a16:colId xmlns:a16="http://schemas.microsoft.com/office/drawing/2014/main" val="20000"/>
                    </a:ext>
                  </a:extLst>
                </a:gridCol>
              </a:tblGrid>
              <a:tr h="499162">
                <a:tc>
                  <a:txBody>
                    <a:bodyPr/>
                    <a:lstStyle/>
                    <a:p>
                      <a:r>
                        <a:rPr lang="en-GB" i="1" dirty="0" smtClean="0">
                          <a:solidFill>
                            <a:schemeClr val="tx1"/>
                          </a:solidFill>
                        </a:rPr>
                        <a:t>Part fools put up your swords – you know not what you do.</a:t>
                      </a:r>
                      <a:endParaRPr lang="en-GB" i="1" dirty="0">
                        <a:solidFill>
                          <a:schemeClr val="tx1"/>
                        </a:solidFill>
                      </a:endParaRPr>
                    </a:p>
                  </a:txBody>
                  <a:tcPr/>
                </a:tc>
                <a:extLst>
                  <a:ext uri="{0D108BD9-81ED-4DB2-BD59-A6C34878D82A}">
                    <a16:rowId xmlns:a16="http://schemas.microsoft.com/office/drawing/2014/main" val="10000"/>
                  </a:ext>
                </a:extLst>
              </a:tr>
              <a:tr h="394971">
                <a:tc>
                  <a:txBody>
                    <a:bodyPr/>
                    <a:lstStyle/>
                    <a:p>
                      <a:r>
                        <a:rPr lang="en-GB" b="1" i="1" dirty="0" smtClean="0"/>
                        <a:t>O me! What fray was here? Yet tell me not, for I have heard it all.</a:t>
                      </a:r>
                      <a:endParaRPr lang="en-GB" b="1" i="1" dirty="0"/>
                    </a:p>
                  </a:txBody>
                  <a:tcPr/>
                </a:tc>
                <a:extLst>
                  <a:ext uri="{0D108BD9-81ED-4DB2-BD59-A6C34878D82A}">
                    <a16:rowId xmlns:a16="http://schemas.microsoft.com/office/drawing/2014/main" val="10001"/>
                  </a:ext>
                </a:extLst>
              </a:tr>
              <a:tr h="387927">
                <a:tc>
                  <a:txBody>
                    <a:bodyPr/>
                    <a:lstStyle/>
                    <a:p>
                      <a:r>
                        <a:rPr lang="en-GB" b="1" i="1" dirty="0" smtClean="0"/>
                        <a:t>His name is Romeo, and a Montague, The only son of your great enemy.</a:t>
                      </a:r>
                      <a:endParaRPr lang="en-GB" b="1" i="1" dirty="0"/>
                    </a:p>
                  </a:txBody>
                  <a:tcPr/>
                </a:tc>
                <a:extLst>
                  <a:ext uri="{0D108BD9-81ED-4DB2-BD59-A6C34878D82A}">
                    <a16:rowId xmlns:a16="http://schemas.microsoft.com/office/drawing/2014/main" val="10002"/>
                  </a:ext>
                </a:extLst>
              </a:tr>
              <a:tr h="360218">
                <a:tc>
                  <a:txBody>
                    <a:bodyPr/>
                    <a:lstStyle/>
                    <a:p>
                      <a:r>
                        <a:rPr lang="en-GB" b="1" i="1" dirty="0" smtClean="0"/>
                        <a:t>O wilt thou</a:t>
                      </a:r>
                      <a:r>
                        <a:rPr lang="en-GB" b="1" i="1" baseline="0" dirty="0" smtClean="0"/>
                        <a:t> leave me so unsatisfied?</a:t>
                      </a:r>
                      <a:endParaRPr lang="en-GB" b="1" i="1" dirty="0"/>
                    </a:p>
                  </a:txBody>
                  <a:tcPr/>
                </a:tc>
                <a:extLst>
                  <a:ext uri="{0D108BD9-81ED-4DB2-BD59-A6C34878D82A}">
                    <a16:rowId xmlns:a16="http://schemas.microsoft.com/office/drawing/2014/main" val="10003"/>
                  </a:ext>
                </a:extLst>
              </a:tr>
              <a:tr h="499162">
                <a:tc>
                  <a:txBody>
                    <a:bodyPr/>
                    <a:lstStyle/>
                    <a:p>
                      <a:r>
                        <a:rPr lang="en-GB" b="1" i="1" dirty="0" smtClean="0"/>
                        <a:t>Romeo, the love I bear thee can afford no better</a:t>
                      </a:r>
                      <a:r>
                        <a:rPr lang="en-GB" b="1" i="1" baseline="0" dirty="0" smtClean="0"/>
                        <a:t> term than this: thou art a villain.</a:t>
                      </a:r>
                      <a:endParaRPr lang="en-GB" b="1" i="1" dirty="0"/>
                    </a:p>
                  </a:txBody>
                  <a:tcPr/>
                </a:tc>
                <a:extLst>
                  <a:ext uri="{0D108BD9-81ED-4DB2-BD59-A6C34878D82A}">
                    <a16:rowId xmlns:a16="http://schemas.microsoft.com/office/drawing/2014/main" val="10004"/>
                  </a:ext>
                </a:extLst>
              </a:tr>
              <a:tr h="365760">
                <a:tc>
                  <a:txBody>
                    <a:bodyPr/>
                    <a:lstStyle/>
                    <a:p>
                      <a:r>
                        <a:rPr lang="en-GB" b="1" i="1" dirty="0" smtClean="0"/>
                        <a:t>A plague </a:t>
                      </a:r>
                      <a:r>
                        <a:rPr lang="en-GB" b="1" i="1" dirty="0" err="1" smtClean="0"/>
                        <a:t>a’both</a:t>
                      </a:r>
                      <a:r>
                        <a:rPr lang="en-GB" b="1" i="1" dirty="0" smtClean="0"/>
                        <a:t> your houses! They have made worms’ meat of me.</a:t>
                      </a:r>
                      <a:endParaRPr lang="en-GB" b="1" i="1" dirty="0"/>
                    </a:p>
                  </a:txBody>
                  <a:tcPr/>
                </a:tc>
                <a:extLst>
                  <a:ext uri="{0D108BD9-81ED-4DB2-BD59-A6C34878D82A}">
                    <a16:rowId xmlns:a16="http://schemas.microsoft.com/office/drawing/2014/main" val="10005"/>
                  </a:ext>
                </a:extLst>
              </a:tr>
              <a:tr h="499162">
                <a:tc>
                  <a:txBody>
                    <a:bodyPr/>
                    <a:lstStyle/>
                    <a:p>
                      <a:r>
                        <a:rPr lang="en-GB" b="1" i="1" dirty="0" smtClean="0"/>
                        <a:t>O swear not by the moon,</a:t>
                      </a:r>
                      <a:r>
                        <a:rPr lang="en-GB" b="1" i="1" baseline="0" dirty="0" smtClean="0"/>
                        <a:t> </a:t>
                      </a:r>
                      <a:r>
                        <a:rPr lang="en-GB" b="1" i="1" baseline="0" dirty="0" err="1" smtClean="0"/>
                        <a:t>th’inconstant</a:t>
                      </a:r>
                      <a:r>
                        <a:rPr lang="en-GB" b="1" i="1" baseline="0" dirty="0" smtClean="0"/>
                        <a:t> moon, that monthly changes in her circled orb…</a:t>
                      </a:r>
                      <a:endParaRPr lang="en-GB" b="1" i="1" dirty="0"/>
                    </a:p>
                  </a:txBody>
                  <a:tcPr/>
                </a:tc>
                <a:extLst>
                  <a:ext uri="{0D108BD9-81ED-4DB2-BD59-A6C34878D82A}">
                    <a16:rowId xmlns:a16="http://schemas.microsoft.com/office/drawing/2014/main" val="10006"/>
                  </a:ext>
                </a:extLst>
              </a:tr>
              <a:tr h="499162">
                <a:tc>
                  <a:txBody>
                    <a:bodyPr/>
                    <a:lstStyle/>
                    <a:p>
                      <a:r>
                        <a:rPr lang="en-GB" b="1" i="1" dirty="0" smtClean="0"/>
                        <a:t>I beg for justice, which thou, Prince, must give: Romeo slew Tybalt, Romeo must not live.</a:t>
                      </a:r>
                      <a:endParaRPr lang="en-GB" b="1" i="1" dirty="0"/>
                    </a:p>
                  </a:txBody>
                  <a:tcPr/>
                </a:tc>
                <a:extLst>
                  <a:ext uri="{0D108BD9-81ED-4DB2-BD59-A6C34878D82A}">
                    <a16:rowId xmlns:a16="http://schemas.microsoft.com/office/drawing/2014/main" val="10007"/>
                  </a:ext>
                </a:extLst>
              </a:tr>
              <a:tr h="499162">
                <a:tc>
                  <a:txBody>
                    <a:bodyPr/>
                    <a:lstStyle/>
                    <a:p>
                      <a:r>
                        <a:rPr lang="en-GB" b="1" i="1" dirty="0" smtClean="0"/>
                        <a:t>Hang thee, young baggage, disobedient wretch! I tell thee what: get thee to church ‘Thursday, or never after look me in the face.</a:t>
                      </a:r>
                      <a:endParaRPr lang="en-GB" b="1" i="1" dirty="0"/>
                    </a:p>
                  </a:txBody>
                  <a:tcPr/>
                </a:tc>
                <a:extLst>
                  <a:ext uri="{0D108BD9-81ED-4DB2-BD59-A6C34878D82A}">
                    <a16:rowId xmlns:a16="http://schemas.microsoft.com/office/drawing/2014/main" val="10008"/>
                  </a:ext>
                </a:extLst>
              </a:tr>
            </a:tbl>
          </a:graphicData>
        </a:graphic>
      </p:graphicFrame>
      <p:sp>
        <p:nvSpPr>
          <p:cNvPr id="6" name="TextBox 5"/>
          <p:cNvSpPr txBox="1"/>
          <p:nvPr/>
        </p:nvSpPr>
        <p:spPr>
          <a:xfrm>
            <a:off x="955385" y="1769524"/>
            <a:ext cx="1166410" cy="646331"/>
          </a:xfrm>
          <a:prstGeom prst="rect">
            <a:avLst/>
          </a:prstGeom>
          <a:noFill/>
        </p:spPr>
        <p:txBody>
          <a:bodyPr wrap="none" rtlCol="0">
            <a:spAutoFit/>
          </a:bodyPr>
          <a:lstStyle/>
          <a:p>
            <a:r>
              <a:rPr lang="en-GB" sz="3600" dirty="0" smtClean="0">
                <a:solidFill>
                  <a:srgbClr val="FFFF00"/>
                </a:solidFill>
              </a:rPr>
              <a:t>Juliet</a:t>
            </a:r>
            <a:endParaRPr lang="en-GB" sz="3600" dirty="0">
              <a:solidFill>
                <a:srgbClr val="FFFF00"/>
              </a:solidFill>
            </a:endParaRPr>
          </a:p>
        </p:txBody>
      </p:sp>
      <p:sp>
        <p:nvSpPr>
          <p:cNvPr id="21" name="TextBox 20"/>
          <p:cNvSpPr txBox="1"/>
          <p:nvPr/>
        </p:nvSpPr>
        <p:spPr>
          <a:xfrm rot="18801176">
            <a:off x="204253" y="4864841"/>
            <a:ext cx="2340449" cy="646331"/>
          </a:xfrm>
          <a:prstGeom prst="rect">
            <a:avLst/>
          </a:prstGeom>
          <a:noFill/>
        </p:spPr>
        <p:txBody>
          <a:bodyPr wrap="none" rtlCol="0">
            <a:spAutoFit/>
          </a:bodyPr>
          <a:lstStyle/>
          <a:p>
            <a:r>
              <a:rPr lang="en-GB" sz="3600" i="1" dirty="0" smtClean="0">
                <a:solidFill>
                  <a:srgbClr val="FFFF00"/>
                </a:solidFill>
                <a:latin typeface="Arial Black" panose="020B0A04020102020204" pitchFamily="34" charset="0"/>
              </a:rPr>
              <a:t>Benvolio</a:t>
            </a:r>
            <a:endParaRPr lang="en-GB" sz="3600" i="1" dirty="0">
              <a:solidFill>
                <a:srgbClr val="FFFF00"/>
              </a:solidFill>
              <a:latin typeface="Arial Black" panose="020B0A04020102020204" pitchFamily="34" charset="0"/>
            </a:endParaRPr>
          </a:p>
        </p:txBody>
      </p:sp>
      <p:sp>
        <p:nvSpPr>
          <p:cNvPr id="22" name="TextBox 21"/>
          <p:cNvSpPr txBox="1"/>
          <p:nvPr/>
        </p:nvSpPr>
        <p:spPr>
          <a:xfrm>
            <a:off x="9972675" y="6113038"/>
            <a:ext cx="1531811" cy="830997"/>
          </a:xfrm>
          <a:prstGeom prst="rect">
            <a:avLst/>
          </a:prstGeom>
          <a:noFill/>
        </p:spPr>
        <p:txBody>
          <a:bodyPr wrap="square" rtlCol="0">
            <a:spAutoFit/>
          </a:bodyPr>
          <a:lstStyle/>
          <a:p>
            <a:pPr algn="ctr"/>
            <a:r>
              <a:rPr lang="en-GB" sz="2400" b="1" dirty="0" smtClean="0">
                <a:solidFill>
                  <a:srgbClr val="FFFF00"/>
                </a:solidFill>
                <a:latin typeface="Britannic Bold" panose="020B0903060703020204" pitchFamily="34" charset="0"/>
              </a:rPr>
              <a:t>Lady Capulet</a:t>
            </a:r>
            <a:endParaRPr lang="en-GB" sz="2400" b="1" dirty="0">
              <a:solidFill>
                <a:srgbClr val="FFFF00"/>
              </a:solidFill>
              <a:latin typeface="Britannic Bold" panose="020B0903060703020204" pitchFamily="34" charset="0"/>
            </a:endParaRPr>
          </a:p>
        </p:txBody>
      </p:sp>
      <p:sp>
        <p:nvSpPr>
          <p:cNvPr id="23" name="TextBox 22"/>
          <p:cNvSpPr txBox="1"/>
          <p:nvPr/>
        </p:nvSpPr>
        <p:spPr>
          <a:xfrm>
            <a:off x="10111685" y="3251262"/>
            <a:ext cx="1858201" cy="646331"/>
          </a:xfrm>
          <a:prstGeom prst="rect">
            <a:avLst/>
          </a:prstGeom>
          <a:noFill/>
        </p:spPr>
        <p:txBody>
          <a:bodyPr wrap="none" rtlCol="0">
            <a:spAutoFit/>
          </a:bodyPr>
          <a:lstStyle/>
          <a:p>
            <a:r>
              <a:rPr lang="en-GB" sz="3600" dirty="0" smtClean="0">
                <a:solidFill>
                  <a:srgbClr val="FFFF00"/>
                </a:solidFill>
                <a:latin typeface="Lucida Console" panose="020B0609040504020204" pitchFamily="49" charset="0"/>
              </a:rPr>
              <a:t>Tybalt</a:t>
            </a:r>
            <a:endParaRPr lang="en-GB" sz="3600" dirty="0">
              <a:solidFill>
                <a:srgbClr val="FFFF00"/>
              </a:solidFill>
              <a:latin typeface="Lucida Console" panose="020B0609040504020204" pitchFamily="49" charset="0"/>
            </a:endParaRPr>
          </a:p>
        </p:txBody>
      </p:sp>
      <p:sp>
        <p:nvSpPr>
          <p:cNvPr id="24" name="TextBox 23"/>
          <p:cNvSpPr txBox="1"/>
          <p:nvPr/>
        </p:nvSpPr>
        <p:spPr>
          <a:xfrm>
            <a:off x="2204601" y="1446856"/>
            <a:ext cx="1393715" cy="369332"/>
          </a:xfrm>
          <a:prstGeom prst="rect">
            <a:avLst/>
          </a:prstGeom>
          <a:noFill/>
        </p:spPr>
        <p:txBody>
          <a:bodyPr wrap="none" rtlCol="0">
            <a:spAutoFit/>
          </a:bodyPr>
          <a:lstStyle/>
          <a:p>
            <a:r>
              <a:rPr lang="en-GB" b="1" dirty="0" smtClean="0">
                <a:solidFill>
                  <a:srgbClr val="FFFF00"/>
                </a:solidFill>
              </a:rPr>
              <a:t>Lord Capulet</a:t>
            </a:r>
            <a:endParaRPr lang="en-GB" b="1" dirty="0">
              <a:solidFill>
                <a:srgbClr val="FFFF00"/>
              </a:solidFill>
            </a:endParaRPr>
          </a:p>
        </p:txBody>
      </p:sp>
      <p:sp>
        <p:nvSpPr>
          <p:cNvPr id="25" name="TextBox 24"/>
          <p:cNvSpPr txBox="1"/>
          <p:nvPr/>
        </p:nvSpPr>
        <p:spPr>
          <a:xfrm>
            <a:off x="3952725" y="1572644"/>
            <a:ext cx="1973617" cy="646331"/>
          </a:xfrm>
          <a:prstGeom prst="rect">
            <a:avLst/>
          </a:prstGeom>
          <a:noFill/>
        </p:spPr>
        <p:txBody>
          <a:bodyPr wrap="none" rtlCol="0">
            <a:spAutoFit/>
          </a:bodyPr>
          <a:lstStyle/>
          <a:p>
            <a:r>
              <a:rPr lang="en-GB" sz="3600" i="1" dirty="0" smtClean="0">
                <a:solidFill>
                  <a:srgbClr val="FFFF00"/>
                </a:solidFill>
                <a:latin typeface="Tempus Sans ITC" panose="04020404030D07020202" pitchFamily="82" charset="0"/>
              </a:rPr>
              <a:t>Mercutio</a:t>
            </a:r>
            <a:endParaRPr lang="en-GB" sz="3600" i="1" dirty="0">
              <a:solidFill>
                <a:srgbClr val="FFFF00"/>
              </a:solidFill>
              <a:latin typeface="Tempus Sans ITC" panose="04020404030D07020202" pitchFamily="82" charset="0"/>
            </a:endParaRPr>
          </a:p>
        </p:txBody>
      </p:sp>
      <p:sp>
        <p:nvSpPr>
          <p:cNvPr id="26" name="TextBox 25"/>
          <p:cNvSpPr txBox="1"/>
          <p:nvPr/>
        </p:nvSpPr>
        <p:spPr>
          <a:xfrm>
            <a:off x="6810225" y="1338550"/>
            <a:ext cx="1902252" cy="830997"/>
          </a:xfrm>
          <a:prstGeom prst="rect">
            <a:avLst/>
          </a:prstGeom>
          <a:noFill/>
        </p:spPr>
        <p:txBody>
          <a:bodyPr wrap="none" rtlCol="0">
            <a:spAutoFit/>
          </a:bodyPr>
          <a:lstStyle/>
          <a:p>
            <a:r>
              <a:rPr lang="en-GB" sz="4800" b="1" dirty="0" smtClean="0">
                <a:solidFill>
                  <a:srgbClr val="FFFF00"/>
                </a:solidFill>
                <a:latin typeface="Mufferaw" panose="03080602050302020201" pitchFamily="66" charset="0"/>
              </a:rPr>
              <a:t>Nurse</a:t>
            </a:r>
            <a:endParaRPr lang="en-GB" sz="4800" b="1" dirty="0">
              <a:solidFill>
                <a:srgbClr val="FFFF00"/>
              </a:solidFill>
              <a:latin typeface="Mufferaw" panose="03080602050302020201" pitchFamily="66" charset="0"/>
            </a:endParaRPr>
          </a:p>
        </p:txBody>
      </p:sp>
      <p:sp>
        <p:nvSpPr>
          <p:cNvPr id="27" name="TextBox 26"/>
          <p:cNvSpPr txBox="1"/>
          <p:nvPr/>
        </p:nvSpPr>
        <p:spPr>
          <a:xfrm>
            <a:off x="10148011" y="1973564"/>
            <a:ext cx="1492845" cy="1015663"/>
          </a:xfrm>
          <a:prstGeom prst="rect">
            <a:avLst/>
          </a:prstGeom>
          <a:noFill/>
        </p:spPr>
        <p:txBody>
          <a:bodyPr wrap="none" rtlCol="0">
            <a:spAutoFit/>
          </a:bodyPr>
          <a:lstStyle/>
          <a:p>
            <a:r>
              <a:rPr lang="en-GB" sz="6000" b="1" dirty="0" smtClean="0">
                <a:solidFill>
                  <a:srgbClr val="FFFF00"/>
                </a:solidFill>
                <a:latin typeface="Juice ITC" panose="04040403040A02020202" pitchFamily="82" charset="0"/>
              </a:rPr>
              <a:t>Romeo</a:t>
            </a:r>
            <a:endParaRPr lang="en-GB" sz="6000" b="1" dirty="0">
              <a:solidFill>
                <a:srgbClr val="FFFF00"/>
              </a:solidFill>
              <a:latin typeface="Juice ITC" panose="04040403040A02020202" pitchFamily="82" charset="0"/>
            </a:endParaRPr>
          </a:p>
        </p:txBody>
      </p:sp>
      <p:sp>
        <p:nvSpPr>
          <p:cNvPr id="28" name="TextBox 27"/>
          <p:cNvSpPr txBox="1"/>
          <p:nvPr/>
        </p:nvSpPr>
        <p:spPr>
          <a:xfrm>
            <a:off x="798607" y="-12664"/>
            <a:ext cx="11393393" cy="830997"/>
          </a:xfrm>
          <a:prstGeom prst="rect">
            <a:avLst/>
          </a:prstGeom>
          <a:solidFill>
            <a:srgbClr val="D987C7"/>
          </a:solidFill>
        </p:spPr>
        <p:txBody>
          <a:bodyPr wrap="square" rtlCol="0">
            <a:spAutoFit/>
          </a:bodyPr>
          <a:lstStyle/>
          <a:p>
            <a:r>
              <a:rPr lang="en-GB" sz="2400" dirty="0">
                <a:latin typeface="Century Gothic" panose="020B0502020202020204" pitchFamily="34" charset="0"/>
              </a:rPr>
              <a:t>Write today’s date - </a:t>
            </a:r>
            <a:fld id="{4B86CBAB-F592-48CA-9DBC-3822CA5BD95A}" type="datetime2">
              <a:rPr lang="en-GB" sz="2400" b="1">
                <a:latin typeface="Century Gothic" panose="020B0502020202020204" pitchFamily="34" charset="0"/>
              </a:rPr>
              <a:pPr/>
              <a:t>Monday, 01 June 2020</a:t>
            </a:fld>
            <a:r>
              <a:rPr lang="en-GB" sz="2400" dirty="0">
                <a:latin typeface="Century Gothic" panose="020B0502020202020204" pitchFamily="34" charset="0"/>
              </a:rPr>
              <a:t> and today’s title – </a:t>
            </a:r>
            <a:r>
              <a:rPr lang="en-GB" sz="2400" dirty="0" smtClean="0">
                <a:latin typeface="Century Gothic" panose="020B0502020202020204" pitchFamily="34" charset="0"/>
              </a:rPr>
              <a:t>Romeo and Juliet Revision</a:t>
            </a:r>
            <a:r>
              <a:rPr lang="en-GB" sz="2400" b="1" dirty="0" smtClean="0">
                <a:latin typeface="Century Gothic" panose="020B0502020202020204" pitchFamily="34" charset="0"/>
              </a:rPr>
              <a:t> </a:t>
            </a:r>
            <a:r>
              <a:rPr lang="en-GB" sz="2400" dirty="0">
                <a:latin typeface="Century Gothic" panose="020B0502020202020204" pitchFamily="34" charset="0"/>
              </a:rPr>
              <a:t>in your book</a:t>
            </a:r>
          </a:p>
        </p:txBody>
      </p:sp>
      <p:sp>
        <p:nvSpPr>
          <p:cNvPr id="29" name="TextBox 28"/>
          <p:cNvSpPr txBox="1"/>
          <p:nvPr/>
        </p:nvSpPr>
        <p:spPr>
          <a:xfrm rot="16200000">
            <a:off x="-3107448" y="2951949"/>
            <a:ext cx="6858002" cy="954107"/>
          </a:xfrm>
          <a:prstGeom prst="rect">
            <a:avLst/>
          </a:prstGeom>
          <a:solidFill>
            <a:srgbClr val="FD33B5"/>
          </a:solidFill>
        </p:spPr>
        <p:txBody>
          <a:bodyPr wrap="square" rtlCol="0">
            <a:spAutoFit/>
          </a:bodyPr>
          <a:lstStyle/>
          <a:p>
            <a:pPr algn="ctr"/>
            <a:r>
              <a:rPr lang="en-GB" sz="2800" b="1" dirty="0">
                <a:latin typeface="Century Gothic" panose="020B0502020202020204" pitchFamily="34" charset="0"/>
              </a:rPr>
              <a:t>Do </a:t>
            </a:r>
            <a:r>
              <a:rPr lang="en-GB" sz="2800" b="1" dirty="0" smtClean="0">
                <a:latin typeface="Century Gothic" panose="020B0502020202020204" pitchFamily="34" charset="0"/>
              </a:rPr>
              <a:t>Now: Match the quote to the character!</a:t>
            </a:r>
            <a:endParaRPr lang="en-GB" sz="2800" b="1" dirty="0">
              <a:latin typeface="Century Gothic" panose="020B0502020202020204" pitchFamily="34" charset="0"/>
            </a:endParaRPr>
          </a:p>
        </p:txBody>
      </p:sp>
    </p:spTree>
    <p:extLst>
      <p:ext uri="{BB962C8B-B14F-4D97-AF65-F5344CB8AC3E}">
        <p14:creationId xmlns:p14="http://schemas.microsoft.com/office/powerpoint/2010/main" val="34584935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duotone>
              <a:schemeClr val="bg2">
                <a:shade val="45000"/>
                <a:satMod val="135000"/>
              </a:schemeClr>
              <a:prstClr val="white"/>
            </a:duotone>
          </a:blip>
          <a:stretch>
            <a:fillRect/>
          </a:stretch>
        </p:blipFill>
        <p:spPr>
          <a:xfrm>
            <a:off x="0" y="31581"/>
            <a:ext cx="12192000" cy="6858000"/>
          </a:xfrm>
          <a:prstGeom prst="rect">
            <a:avLst/>
          </a:prstGeom>
        </p:spPr>
      </p:pic>
      <p:sp>
        <p:nvSpPr>
          <p:cNvPr id="2" name="Title 1"/>
          <p:cNvSpPr>
            <a:spLocks noGrp="1"/>
          </p:cNvSpPr>
          <p:nvPr>
            <p:ph type="title"/>
          </p:nvPr>
        </p:nvSpPr>
        <p:spPr>
          <a:xfrm>
            <a:off x="648605" y="-2"/>
            <a:ext cx="11543394" cy="1188720"/>
          </a:xfrm>
          <a:solidFill>
            <a:srgbClr val="D987C7"/>
          </a:solidFill>
        </p:spPr>
        <p:txBody>
          <a:bodyPr>
            <a:normAutofit fontScale="90000"/>
          </a:bodyPr>
          <a:lstStyle/>
          <a:p>
            <a:pPr algn="ctr"/>
            <a:r>
              <a:rPr lang="en-GB" dirty="0" smtClean="0"/>
              <a:t>Read the keywords and match their definition: Write them in your books</a:t>
            </a:r>
            <a:endParaRPr lang="en-GB" dirty="0"/>
          </a:p>
        </p:txBody>
      </p:sp>
      <p:sp>
        <p:nvSpPr>
          <p:cNvPr id="5" name="TextBox 4"/>
          <p:cNvSpPr txBox="1"/>
          <p:nvPr/>
        </p:nvSpPr>
        <p:spPr>
          <a:xfrm rot="16200000">
            <a:off x="-3134339"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Unlocking vocabulary</a:t>
            </a:r>
            <a:endParaRPr lang="en-GB" sz="4000" b="1" dirty="0">
              <a:latin typeface="Century Gothic" panose="020B0502020202020204" pitchFamily="34" charset="0"/>
            </a:endParaRPr>
          </a:p>
        </p:txBody>
      </p:sp>
      <p:sp>
        <p:nvSpPr>
          <p:cNvPr id="6" name="TextBox 5"/>
          <p:cNvSpPr txBox="1"/>
          <p:nvPr/>
        </p:nvSpPr>
        <p:spPr>
          <a:xfrm>
            <a:off x="1761126" y="1287060"/>
            <a:ext cx="6400800" cy="1200329"/>
          </a:xfrm>
          <a:prstGeom prst="rect">
            <a:avLst/>
          </a:prstGeom>
          <a:noFill/>
        </p:spPr>
        <p:txBody>
          <a:bodyPr wrap="square" rtlCol="0">
            <a:spAutoFit/>
          </a:bodyPr>
          <a:lstStyle/>
          <a:p>
            <a:r>
              <a:rPr lang="en-GB" sz="7200" dirty="0" smtClean="0">
                <a:latin typeface="Berlin Sans FB Demi" panose="020E0802020502020306" pitchFamily="34" charset="0"/>
              </a:rPr>
              <a:t>Impulsive</a:t>
            </a:r>
            <a:endParaRPr lang="en-GB" sz="7200" dirty="0">
              <a:latin typeface="Berlin Sans FB Demi" panose="020E0802020502020306" pitchFamily="34" charset="0"/>
            </a:endParaRPr>
          </a:p>
        </p:txBody>
      </p:sp>
      <p:sp>
        <p:nvSpPr>
          <p:cNvPr id="7" name="TextBox 6"/>
          <p:cNvSpPr txBox="1"/>
          <p:nvPr/>
        </p:nvSpPr>
        <p:spPr>
          <a:xfrm>
            <a:off x="7477913" y="5347299"/>
            <a:ext cx="4508106" cy="769441"/>
          </a:xfrm>
          <a:prstGeom prst="rect">
            <a:avLst/>
          </a:prstGeom>
          <a:noFill/>
        </p:spPr>
        <p:txBody>
          <a:bodyPr wrap="square" rtlCol="0">
            <a:spAutoFit/>
          </a:bodyPr>
          <a:lstStyle/>
          <a:p>
            <a:r>
              <a:rPr lang="en-GB" sz="4400" dirty="0" smtClean="0">
                <a:latin typeface="Bernard MT Condensed" panose="02050806060905020404" pitchFamily="18" charset="0"/>
              </a:rPr>
              <a:t>motive</a:t>
            </a:r>
            <a:endParaRPr lang="en-GB" sz="4400" dirty="0">
              <a:latin typeface="Bernard MT Condensed" panose="02050806060905020404" pitchFamily="18" charset="0"/>
            </a:endParaRPr>
          </a:p>
        </p:txBody>
      </p:sp>
      <p:sp>
        <p:nvSpPr>
          <p:cNvPr id="9" name="TextBox 8"/>
          <p:cNvSpPr txBox="1"/>
          <p:nvPr/>
        </p:nvSpPr>
        <p:spPr>
          <a:xfrm>
            <a:off x="648605" y="3428999"/>
            <a:ext cx="3980329" cy="2123658"/>
          </a:xfrm>
          <a:prstGeom prst="rect">
            <a:avLst/>
          </a:prstGeom>
          <a:noFill/>
        </p:spPr>
        <p:txBody>
          <a:bodyPr wrap="square" rtlCol="0">
            <a:spAutoFit/>
          </a:bodyPr>
          <a:lstStyle/>
          <a:p>
            <a:r>
              <a:rPr lang="en-GB" sz="6600" dirty="0" smtClean="0"/>
              <a:t>Human nature</a:t>
            </a:r>
            <a:endParaRPr lang="en-GB" sz="6600" dirty="0"/>
          </a:p>
        </p:txBody>
      </p:sp>
      <p:sp>
        <p:nvSpPr>
          <p:cNvPr id="10" name="TextBox 9"/>
          <p:cNvSpPr txBox="1"/>
          <p:nvPr/>
        </p:nvSpPr>
        <p:spPr>
          <a:xfrm>
            <a:off x="4725968" y="3613665"/>
            <a:ext cx="3530973" cy="1200329"/>
          </a:xfrm>
          <a:prstGeom prst="rect">
            <a:avLst/>
          </a:prstGeom>
          <a:solidFill>
            <a:schemeClr val="accent3">
              <a:lumMod val="40000"/>
              <a:lumOff val="60000"/>
            </a:schemeClr>
          </a:solidFill>
        </p:spPr>
        <p:txBody>
          <a:bodyPr wrap="square" rtlCol="0">
            <a:spAutoFit/>
          </a:bodyPr>
          <a:lstStyle/>
          <a:p>
            <a:pPr algn="ctr"/>
            <a:r>
              <a:rPr lang="en-GB" sz="3600" dirty="0">
                <a:latin typeface="Arial Narrow" panose="020B0606020202030204" pitchFamily="34" charset="0"/>
              </a:rPr>
              <a:t>a reason for doing </a:t>
            </a:r>
            <a:r>
              <a:rPr lang="en-GB" sz="3600" dirty="0" smtClean="0">
                <a:latin typeface="Arial Narrow" panose="020B0606020202030204" pitchFamily="34" charset="0"/>
              </a:rPr>
              <a:t>something.</a:t>
            </a:r>
            <a:endParaRPr lang="en-GB" sz="3600" dirty="0">
              <a:latin typeface="Arial Narrow" panose="020B0606020202030204" pitchFamily="34" charset="0"/>
            </a:endParaRPr>
          </a:p>
        </p:txBody>
      </p:sp>
      <p:sp>
        <p:nvSpPr>
          <p:cNvPr id="11" name="TextBox 10"/>
          <p:cNvSpPr txBox="1"/>
          <p:nvPr/>
        </p:nvSpPr>
        <p:spPr>
          <a:xfrm>
            <a:off x="6370320" y="1287060"/>
            <a:ext cx="5821680" cy="1077218"/>
          </a:xfrm>
          <a:prstGeom prst="rect">
            <a:avLst/>
          </a:prstGeom>
          <a:solidFill>
            <a:schemeClr val="accent3">
              <a:lumMod val="40000"/>
              <a:lumOff val="60000"/>
            </a:schemeClr>
          </a:solidFill>
        </p:spPr>
        <p:txBody>
          <a:bodyPr wrap="square" rtlCol="0">
            <a:spAutoFit/>
          </a:bodyPr>
          <a:lstStyle/>
          <a:p>
            <a:pPr algn="ctr"/>
            <a:r>
              <a:rPr lang="en-GB" sz="3200" b="1" i="1" dirty="0">
                <a:latin typeface="Baskerville Old Face" panose="02020602080505020303" pitchFamily="18" charset="0"/>
              </a:rPr>
              <a:t>acting or done without </a:t>
            </a:r>
            <a:r>
              <a:rPr lang="en-GB" sz="3200" b="1" i="1" dirty="0" smtClean="0">
                <a:latin typeface="Baskerville Old Face" panose="02020602080505020303" pitchFamily="18" charset="0"/>
              </a:rPr>
              <a:t>forethought.</a:t>
            </a:r>
            <a:endParaRPr lang="en-GB" sz="3200" b="1" i="1" dirty="0">
              <a:latin typeface="Baskerville Old Face" panose="02020602080505020303" pitchFamily="18" charset="0"/>
            </a:endParaRPr>
          </a:p>
        </p:txBody>
      </p:sp>
      <p:sp>
        <p:nvSpPr>
          <p:cNvPr id="12" name="Rectangle 11"/>
          <p:cNvSpPr/>
          <p:nvPr/>
        </p:nvSpPr>
        <p:spPr>
          <a:xfrm>
            <a:off x="648606" y="2551005"/>
            <a:ext cx="5279754" cy="1015663"/>
          </a:xfrm>
          <a:prstGeom prst="rect">
            <a:avLst/>
          </a:prstGeom>
          <a:solidFill>
            <a:schemeClr val="accent3">
              <a:lumMod val="40000"/>
              <a:lumOff val="60000"/>
            </a:schemeClr>
          </a:solidFill>
        </p:spPr>
        <p:txBody>
          <a:bodyPr wrap="square">
            <a:spAutoFit/>
          </a:bodyPr>
          <a:lstStyle/>
          <a:p>
            <a:r>
              <a:rPr lang="en-GB" sz="2000" i="1" dirty="0">
                <a:latin typeface="Aharoni" panose="02010803020104030203" pitchFamily="2" charset="-79"/>
                <a:cs typeface="Aharoni" panose="02010803020104030203" pitchFamily="2" charset="-79"/>
              </a:rPr>
              <a:t>the development of events outside a person's control, regarded as predetermined by a supernatural </a:t>
            </a:r>
            <a:r>
              <a:rPr lang="en-GB" sz="2000" i="1" dirty="0" smtClean="0">
                <a:latin typeface="Aharoni" panose="02010803020104030203" pitchFamily="2" charset="-79"/>
                <a:cs typeface="Aharoni" panose="02010803020104030203" pitchFamily="2" charset="-79"/>
              </a:rPr>
              <a:t>power.</a:t>
            </a:r>
            <a:endParaRPr lang="en-GB" sz="2000" i="1" dirty="0">
              <a:latin typeface="Aharoni" panose="02010803020104030203" pitchFamily="2" charset="-79"/>
              <a:cs typeface="Aharoni" panose="02010803020104030203" pitchFamily="2" charset="-79"/>
            </a:endParaRPr>
          </a:p>
        </p:txBody>
      </p:sp>
      <p:sp>
        <p:nvSpPr>
          <p:cNvPr id="13" name="TextBox 12"/>
          <p:cNvSpPr txBox="1"/>
          <p:nvPr/>
        </p:nvSpPr>
        <p:spPr>
          <a:xfrm>
            <a:off x="932575" y="5520868"/>
            <a:ext cx="6028362" cy="830997"/>
          </a:xfrm>
          <a:prstGeom prst="rect">
            <a:avLst/>
          </a:prstGeom>
          <a:solidFill>
            <a:schemeClr val="accent3">
              <a:lumMod val="40000"/>
              <a:lumOff val="60000"/>
            </a:schemeClr>
          </a:solidFill>
        </p:spPr>
        <p:txBody>
          <a:bodyPr wrap="square" rtlCol="0">
            <a:spAutoFit/>
          </a:bodyPr>
          <a:lstStyle/>
          <a:p>
            <a:pPr algn="ctr"/>
            <a:r>
              <a:rPr lang="en-GB" sz="2400" b="1" i="1" dirty="0" smtClean="0">
                <a:effectLst>
                  <a:outerShdw blurRad="38100" dist="38100" dir="2700000" algn="tl">
                    <a:srgbClr val="000000">
                      <a:alpha val="43137"/>
                    </a:srgbClr>
                  </a:outerShdw>
                </a:effectLst>
                <a:latin typeface="Baskerville Old Face" panose="02020602080505020303" pitchFamily="18" charset="0"/>
              </a:rPr>
              <a:t>The </a:t>
            </a:r>
            <a:r>
              <a:rPr lang="en-GB" sz="2400" b="1" i="1" dirty="0">
                <a:effectLst>
                  <a:outerShdw blurRad="38100" dist="38100" dir="2700000" algn="tl">
                    <a:srgbClr val="000000">
                      <a:alpha val="43137"/>
                    </a:srgbClr>
                  </a:outerShdw>
                </a:effectLst>
                <a:latin typeface="Baskerville Old Face" panose="02020602080505020303" pitchFamily="18" charset="0"/>
              </a:rPr>
              <a:t>general psychological characteristics, feelings, and behavioural traits of </a:t>
            </a:r>
            <a:r>
              <a:rPr lang="en-GB" sz="2400" b="1" i="1" dirty="0" smtClean="0">
                <a:effectLst>
                  <a:outerShdw blurRad="38100" dist="38100" dir="2700000" algn="tl">
                    <a:srgbClr val="000000">
                      <a:alpha val="43137"/>
                    </a:srgbClr>
                  </a:outerShdw>
                </a:effectLst>
                <a:latin typeface="Baskerville Old Face" panose="02020602080505020303" pitchFamily="18" charset="0"/>
              </a:rPr>
              <a:t>humankind.</a:t>
            </a:r>
            <a:endParaRPr lang="en-GB" sz="2400" b="1" i="1" dirty="0">
              <a:effectLst>
                <a:outerShdw blurRad="38100" dist="38100" dir="2700000" algn="tl">
                  <a:srgbClr val="000000">
                    <a:alpha val="43137"/>
                  </a:srgbClr>
                </a:outerShdw>
              </a:effectLst>
              <a:latin typeface="Baskerville Old Face" panose="02020602080505020303" pitchFamily="18" charset="0"/>
            </a:endParaRPr>
          </a:p>
        </p:txBody>
      </p:sp>
      <p:sp>
        <p:nvSpPr>
          <p:cNvPr id="3" name="Rectangle 2"/>
          <p:cNvSpPr/>
          <p:nvPr/>
        </p:nvSpPr>
        <p:spPr>
          <a:xfrm>
            <a:off x="8441459" y="2552456"/>
            <a:ext cx="3544560" cy="923330"/>
          </a:xfrm>
          <a:prstGeom prst="rect">
            <a:avLst/>
          </a:prstGeom>
        </p:spPr>
        <p:txBody>
          <a:bodyPr wrap="none">
            <a:spAutoFit/>
          </a:bodyPr>
          <a:lstStyle/>
          <a:p>
            <a:pPr lvl="0" algn="ctr">
              <a:defRPr/>
            </a:pPr>
            <a:r>
              <a:rPr lang="en-GB" sz="5400" dirty="0" smtClean="0">
                <a:solidFill>
                  <a:prstClr val="black"/>
                </a:solidFill>
                <a:latin typeface="Candara" panose="020E0502030303020204" pitchFamily="34" charset="0"/>
              </a:rPr>
              <a:t>monologue</a:t>
            </a:r>
            <a:endParaRPr lang="en-GB" sz="5400" dirty="0">
              <a:solidFill>
                <a:prstClr val="black"/>
              </a:solidFill>
              <a:latin typeface="Candara" panose="020E0502030303020204" pitchFamily="34" charset="0"/>
            </a:endParaRPr>
          </a:p>
        </p:txBody>
      </p:sp>
      <p:pic>
        <p:nvPicPr>
          <p:cNvPr id="16" name="Content Placeholder 15"/>
          <p:cNvPicPr>
            <a:picLocks noGrp="1" noChangeAspect="1"/>
          </p:cNvPicPr>
          <p:nvPr>
            <p:ph idx="1"/>
          </p:nvPr>
        </p:nvPicPr>
        <p:blipFill>
          <a:blip r:embed="rId4"/>
          <a:stretch>
            <a:fillRect/>
          </a:stretch>
        </p:blipFill>
        <p:spPr>
          <a:xfrm>
            <a:off x="9810639" y="5482150"/>
            <a:ext cx="2458070" cy="1386743"/>
          </a:xfrm>
          <a:prstGeom prst="rect">
            <a:avLst/>
          </a:prstGeom>
        </p:spPr>
      </p:pic>
      <p:sp>
        <p:nvSpPr>
          <p:cNvPr id="17" name="Rectangle 16"/>
          <p:cNvSpPr/>
          <p:nvPr/>
        </p:nvSpPr>
        <p:spPr>
          <a:xfrm>
            <a:off x="8929651" y="3664777"/>
            <a:ext cx="3262349" cy="157890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1" dirty="0">
                <a:solidFill>
                  <a:schemeClr val="tx1"/>
                </a:solidFill>
              </a:rPr>
              <a:t>a long speech by one actor in a play </a:t>
            </a:r>
          </a:p>
        </p:txBody>
      </p:sp>
      <p:sp>
        <p:nvSpPr>
          <p:cNvPr id="8" name="TextBox 7"/>
          <p:cNvSpPr txBox="1"/>
          <p:nvPr/>
        </p:nvSpPr>
        <p:spPr>
          <a:xfrm>
            <a:off x="5849449" y="2364277"/>
            <a:ext cx="2592010" cy="1200329"/>
          </a:xfrm>
          <a:prstGeom prst="rect">
            <a:avLst/>
          </a:prstGeom>
          <a:noFill/>
        </p:spPr>
        <p:txBody>
          <a:bodyPr wrap="square" rtlCol="0">
            <a:spAutoFit/>
          </a:bodyPr>
          <a:lstStyle/>
          <a:p>
            <a:r>
              <a:rPr lang="en-GB" sz="7200" b="1" i="1" dirty="0" smtClean="0"/>
              <a:t>fate</a:t>
            </a:r>
            <a:endParaRPr lang="en-GB" sz="7200" b="1" i="1" dirty="0"/>
          </a:p>
        </p:txBody>
      </p:sp>
    </p:spTree>
    <p:extLst>
      <p:ext uri="{BB962C8B-B14F-4D97-AF65-F5344CB8AC3E}">
        <p14:creationId xmlns:p14="http://schemas.microsoft.com/office/powerpoint/2010/main" val="31272881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duotone>
              <a:schemeClr val="bg2">
                <a:shade val="45000"/>
                <a:satMod val="135000"/>
              </a:schemeClr>
              <a:prstClr val="white"/>
            </a:duotone>
          </a:blip>
          <a:stretch>
            <a:fillRect/>
          </a:stretch>
        </p:blipFill>
        <p:spPr>
          <a:xfrm>
            <a:off x="0" y="31581"/>
            <a:ext cx="12192000" cy="6858000"/>
          </a:xfrm>
          <a:prstGeom prst="rect">
            <a:avLst/>
          </a:prstGeom>
        </p:spPr>
      </p:pic>
      <p:sp>
        <p:nvSpPr>
          <p:cNvPr id="2" name="Title 1"/>
          <p:cNvSpPr>
            <a:spLocks noGrp="1"/>
          </p:cNvSpPr>
          <p:nvPr>
            <p:ph type="title"/>
          </p:nvPr>
        </p:nvSpPr>
        <p:spPr>
          <a:xfrm>
            <a:off x="648605" y="-2"/>
            <a:ext cx="11543394" cy="1188720"/>
          </a:xfrm>
          <a:solidFill>
            <a:srgbClr val="D987C7"/>
          </a:solidFill>
        </p:spPr>
        <p:txBody>
          <a:bodyPr>
            <a:normAutofit/>
          </a:bodyPr>
          <a:lstStyle/>
          <a:p>
            <a:pPr algn="ctr"/>
            <a:r>
              <a:rPr lang="en-GB" dirty="0" smtClean="0"/>
              <a:t>ANSWERS!</a:t>
            </a:r>
            <a:endParaRPr lang="en-GB" dirty="0"/>
          </a:p>
        </p:txBody>
      </p:sp>
      <p:sp>
        <p:nvSpPr>
          <p:cNvPr id="5" name="TextBox 4"/>
          <p:cNvSpPr txBox="1"/>
          <p:nvPr/>
        </p:nvSpPr>
        <p:spPr>
          <a:xfrm rot="16200000">
            <a:off x="-3134339"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Unlocking vocabulary</a:t>
            </a:r>
            <a:endParaRPr lang="en-GB" sz="4000" b="1" dirty="0">
              <a:latin typeface="Century Gothic" panose="020B0502020202020204" pitchFamily="34" charset="0"/>
            </a:endParaRPr>
          </a:p>
        </p:txBody>
      </p:sp>
      <p:sp>
        <p:nvSpPr>
          <p:cNvPr id="6" name="TextBox 5"/>
          <p:cNvSpPr txBox="1"/>
          <p:nvPr/>
        </p:nvSpPr>
        <p:spPr>
          <a:xfrm>
            <a:off x="1761126" y="1287060"/>
            <a:ext cx="6400800" cy="1200329"/>
          </a:xfrm>
          <a:prstGeom prst="rect">
            <a:avLst/>
          </a:prstGeom>
          <a:noFill/>
        </p:spPr>
        <p:txBody>
          <a:bodyPr wrap="square" rtlCol="0">
            <a:spAutoFit/>
          </a:bodyPr>
          <a:lstStyle/>
          <a:p>
            <a:r>
              <a:rPr lang="en-GB" sz="7200" dirty="0" smtClean="0">
                <a:latin typeface="Berlin Sans FB Demi" panose="020E0802020502020306" pitchFamily="34" charset="0"/>
              </a:rPr>
              <a:t>Impulsive</a:t>
            </a:r>
            <a:endParaRPr lang="en-GB" sz="7200" dirty="0">
              <a:latin typeface="Berlin Sans FB Demi" panose="020E0802020502020306" pitchFamily="34" charset="0"/>
            </a:endParaRPr>
          </a:p>
        </p:txBody>
      </p:sp>
      <p:sp>
        <p:nvSpPr>
          <p:cNvPr id="7" name="TextBox 6"/>
          <p:cNvSpPr txBox="1"/>
          <p:nvPr/>
        </p:nvSpPr>
        <p:spPr>
          <a:xfrm>
            <a:off x="7309621" y="5723510"/>
            <a:ext cx="4159421" cy="769441"/>
          </a:xfrm>
          <a:prstGeom prst="rect">
            <a:avLst/>
          </a:prstGeom>
          <a:noFill/>
        </p:spPr>
        <p:txBody>
          <a:bodyPr wrap="square" rtlCol="0">
            <a:spAutoFit/>
          </a:bodyPr>
          <a:lstStyle/>
          <a:p>
            <a:r>
              <a:rPr lang="en-GB" sz="4400" dirty="0" smtClean="0">
                <a:latin typeface="Bernard MT Condensed" panose="02050806060905020404" pitchFamily="18" charset="0"/>
              </a:rPr>
              <a:t>motive</a:t>
            </a:r>
            <a:endParaRPr lang="en-GB" sz="4400" dirty="0">
              <a:latin typeface="Bernard MT Condensed" panose="02050806060905020404" pitchFamily="18" charset="0"/>
            </a:endParaRPr>
          </a:p>
        </p:txBody>
      </p:sp>
      <p:sp>
        <p:nvSpPr>
          <p:cNvPr id="9" name="TextBox 8"/>
          <p:cNvSpPr txBox="1"/>
          <p:nvPr/>
        </p:nvSpPr>
        <p:spPr>
          <a:xfrm>
            <a:off x="648605" y="3428999"/>
            <a:ext cx="3980329" cy="2123658"/>
          </a:xfrm>
          <a:prstGeom prst="rect">
            <a:avLst/>
          </a:prstGeom>
          <a:noFill/>
        </p:spPr>
        <p:txBody>
          <a:bodyPr wrap="square" rtlCol="0">
            <a:spAutoFit/>
          </a:bodyPr>
          <a:lstStyle/>
          <a:p>
            <a:r>
              <a:rPr lang="en-GB" sz="6600" dirty="0" smtClean="0"/>
              <a:t>Human nature</a:t>
            </a:r>
            <a:endParaRPr lang="en-GB" sz="6600" dirty="0"/>
          </a:p>
        </p:txBody>
      </p:sp>
      <p:sp>
        <p:nvSpPr>
          <p:cNvPr id="10" name="TextBox 9"/>
          <p:cNvSpPr txBox="1"/>
          <p:nvPr/>
        </p:nvSpPr>
        <p:spPr>
          <a:xfrm>
            <a:off x="4725968" y="3613665"/>
            <a:ext cx="3530973" cy="1200329"/>
          </a:xfrm>
          <a:prstGeom prst="rect">
            <a:avLst/>
          </a:prstGeom>
          <a:solidFill>
            <a:schemeClr val="accent3">
              <a:lumMod val="40000"/>
              <a:lumOff val="60000"/>
            </a:schemeClr>
          </a:solidFill>
        </p:spPr>
        <p:txBody>
          <a:bodyPr wrap="square" rtlCol="0">
            <a:spAutoFit/>
          </a:bodyPr>
          <a:lstStyle/>
          <a:p>
            <a:pPr algn="ctr"/>
            <a:r>
              <a:rPr lang="en-GB" sz="3600" dirty="0">
                <a:latin typeface="Arial Narrow" panose="020B0606020202030204" pitchFamily="34" charset="0"/>
              </a:rPr>
              <a:t>a reason for doing </a:t>
            </a:r>
            <a:r>
              <a:rPr lang="en-GB" sz="3600" dirty="0" smtClean="0">
                <a:latin typeface="Arial Narrow" panose="020B0606020202030204" pitchFamily="34" charset="0"/>
              </a:rPr>
              <a:t>something.</a:t>
            </a:r>
            <a:endParaRPr lang="en-GB" sz="3600" dirty="0">
              <a:latin typeface="Arial Narrow" panose="020B0606020202030204" pitchFamily="34" charset="0"/>
            </a:endParaRPr>
          </a:p>
        </p:txBody>
      </p:sp>
      <p:sp>
        <p:nvSpPr>
          <p:cNvPr id="11" name="TextBox 10"/>
          <p:cNvSpPr txBox="1"/>
          <p:nvPr/>
        </p:nvSpPr>
        <p:spPr>
          <a:xfrm>
            <a:off x="6370320" y="1287060"/>
            <a:ext cx="5821680" cy="1077218"/>
          </a:xfrm>
          <a:prstGeom prst="rect">
            <a:avLst/>
          </a:prstGeom>
          <a:solidFill>
            <a:schemeClr val="accent3">
              <a:lumMod val="40000"/>
              <a:lumOff val="60000"/>
            </a:schemeClr>
          </a:solidFill>
        </p:spPr>
        <p:txBody>
          <a:bodyPr wrap="square" rtlCol="0">
            <a:spAutoFit/>
          </a:bodyPr>
          <a:lstStyle/>
          <a:p>
            <a:pPr algn="ctr"/>
            <a:r>
              <a:rPr lang="en-GB" sz="3200" b="1" i="1" dirty="0">
                <a:latin typeface="Baskerville Old Face" panose="02020602080505020303" pitchFamily="18" charset="0"/>
              </a:rPr>
              <a:t>acting or done without </a:t>
            </a:r>
            <a:r>
              <a:rPr lang="en-GB" sz="3200" b="1" i="1" dirty="0" smtClean="0">
                <a:latin typeface="Baskerville Old Face" panose="02020602080505020303" pitchFamily="18" charset="0"/>
              </a:rPr>
              <a:t>forethought.</a:t>
            </a:r>
            <a:endParaRPr lang="en-GB" sz="3200" b="1" i="1" dirty="0">
              <a:latin typeface="Baskerville Old Face" panose="02020602080505020303" pitchFamily="18" charset="0"/>
            </a:endParaRPr>
          </a:p>
        </p:txBody>
      </p:sp>
      <p:sp>
        <p:nvSpPr>
          <p:cNvPr id="12" name="Rectangle 11"/>
          <p:cNvSpPr/>
          <p:nvPr/>
        </p:nvSpPr>
        <p:spPr>
          <a:xfrm>
            <a:off x="648606" y="2551005"/>
            <a:ext cx="5279754" cy="1015663"/>
          </a:xfrm>
          <a:prstGeom prst="rect">
            <a:avLst/>
          </a:prstGeom>
          <a:solidFill>
            <a:schemeClr val="accent3">
              <a:lumMod val="40000"/>
              <a:lumOff val="60000"/>
            </a:schemeClr>
          </a:solidFill>
        </p:spPr>
        <p:txBody>
          <a:bodyPr wrap="square">
            <a:spAutoFit/>
          </a:bodyPr>
          <a:lstStyle/>
          <a:p>
            <a:r>
              <a:rPr lang="en-GB" sz="2000" i="1" dirty="0">
                <a:latin typeface="Aharoni" panose="02010803020104030203" pitchFamily="2" charset="-79"/>
                <a:cs typeface="Aharoni" panose="02010803020104030203" pitchFamily="2" charset="-79"/>
              </a:rPr>
              <a:t>the development of events outside a person's control, regarded as predetermined by a supernatural </a:t>
            </a:r>
            <a:r>
              <a:rPr lang="en-GB" sz="2000" i="1" dirty="0" smtClean="0">
                <a:latin typeface="Aharoni" panose="02010803020104030203" pitchFamily="2" charset="-79"/>
                <a:cs typeface="Aharoni" panose="02010803020104030203" pitchFamily="2" charset="-79"/>
              </a:rPr>
              <a:t>power.</a:t>
            </a:r>
            <a:endParaRPr lang="en-GB" sz="2000" i="1" dirty="0">
              <a:latin typeface="Aharoni" panose="02010803020104030203" pitchFamily="2" charset="-79"/>
              <a:cs typeface="Aharoni" panose="02010803020104030203" pitchFamily="2" charset="-79"/>
            </a:endParaRPr>
          </a:p>
        </p:txBody>
      </p:sp>
      <p:sp>
        <p:nvSpPr>
          <p:cNvPr id="13" name="TextBox 12"/>
          <p:cNvSpPr txBox="1"/>
          <p:nvPr/>
        </p:nvSpPr>
        <p:spPr>
          <a:xfrm>
            <a:off x="932575" y="5520868"/>
            <a:ext cx="6028362" cy="830997"/>
          </a:xfrm>
          <a:prstGeom prst="rect">
            <a:avLst/>
          </a:prstGeom>
          <a:solidFill>
            <a:schemeClr val="accent3">
              <a:lumMod val="40000"/>
              <a:lumOff val="60000"/>
            </a:schemeClr>
          </a:solidFill>
        </p:spPr>
        <p:txBody>
          <a:bodyPr wrap="square" rtlCol="0">
            <a:spAutoFit/>
          </a:bodyPr>
          <a:lstStyle/>
          <a:p>
            <a:pPr algn="ctr"/>
            <a:r>
              <a:rPr lang="en-GB" sz="2400" b="1" i="1" dirty="0" smtClean="0">
                <a:effectLst>
                  <a:outerShdw blurRad="38100" dist="38100" dir="2700000" algn="tl">
                    <a:srgbClr val="000000">
                      <a:alpha val="43137"/>
                    </a:srgbClr>
                  </a:outerShdw>
                </a:effectLst>
                <a:latin typeface="Baskerville Old Face" panose="02020602080505020303" pitchFamily="18" charset="0"/>
              </a:rPr>
              <a:t>The </a:t>
            </a:r>
            <a:r>
              <a:rPr lang="en-GB" sz="2400" b="1" i="1" dirty="0">
                <a:effectLst>
                  <a:outerShdw blurRad="38100" dist="38100" dir="2700000" algn="tl">
                    <a:srgbClr val="000000">
                      <a:alpha val="43137"/>
                    </a:srgbClr>
                  </a:outerShdw>
                </a:effectLst>
                <a:latin typeface="Baskerville Old Face" panose="02020602080505020303" pitchFamily="18" charset="0"/>
              </a:rPr>
              <a:t>general psychological characteristics, feelings, and behavioural traits of </a:t>
            </a:r>
            <a:r>
              <a:rPr lang="en-GB" sz="2400" b="1" i="1" dirty="0" smtClean="0">
                <a:effectLst>
                  <a:outerShdw blurRad="38100" dist="38100" dir="2700000" algn="tl">
                    <a:srgbClr val="000000">
                      <a:alpha val="43137"/>
                    </a:srgbClr>
                  </a:outerShdw>
                </a:effectLst>
                <a:latin typeface="Baskerville Old Face" panose="02020602080505020303" pitchFamily="18" charset="0"/>
              </a:rPr>
              <a:t>humankind.</a:t>
            </a:r>
            <a:endParaRPr lang="en-GB" sz="2400" b="1" i="1" dirty="0">
              <a:effectLst>
                <a:outerShdw blurRad="38100" dist="38100" dir="2700000" algn="tl">
                  <a:srgbClr val="000000">
                    <a:alpha val="43137"/>
                  </a:srgbClr>
                </a:outerShdw>
              </a:effectLst>
              <a:latin typeface="Baskerville Old Face" panose="02020602080505020303" pitchFamily="18" charset="0"/>
            </a:endParaRPr>
          </a:p>
        </p:txBody>
      </p:sp>
      <p:sp>
        <p:nvSpPr>
          <p:cNvPr id="3" name="Rectangle 2"/>
          <p:cNvSpPr/>
          <p:nvPr/>
        </p:nvSpPr>
        <p:spPr>
          <a:xfrm>
            <a:off x="8441459" y="2552456"/>
            <a:ext cx="3544560" cy="923330"/>
          </a:xfrm>
          <a:prstGeom prst="rect">
            <a:avLst/>
          </a:prstGeom>
        </p:spPr>
        <p:txBody>
          <a:bodyPr wrap="none">
            <a:spAutoFit/>
          </a:bodyPr>
          <a:lstStyle/>
          <a:p>
            <a:pPr lvl="0" algn="ctr">
              <a:defRPr/>
            </a:pPr>
            <a:r>
              <a:rPr lang="en-GB" sz="5400" dirty="0" smtClean="0">
                <a:solidFill>
                  <a:prstClr val="black"/>
                </a:solidFill>
                <a:latin typeface="Candara" panose="020E0502030303020204" pitchFamily="34" charset="0"/>
              </a:rPr>
              <a:t>monologue</a:t>
            </a:r>
            <a:endParaRPr lang="en-GB" sz="5400" dirty="0">
              <a:solidFill>
                <a:prstClr val="black"/>
              </a:solidFill>
              <a:latin typeface="Candara" panose="020E0502030303020204" pitchFamily="34" charset="0"/>
            </a:endParaRPr>
          </a:p>
        </p:txBody>
      </p:sp>
      <p:pic>
        <p:nvPicPr>
          <p:cNvPr id="16" name="Content Placeholder 15"/>
          <p:cNvPicPr>
            <a:picLocks noGrp="1" noChangeAspect="1"/>
          </p:cNvPicPr>
          <p:nvPr>
            <p:ph idx="1"/>
          </p:nvPr>
        </p:nvPicPr>
        <p:blipFill>
          <a:blip r:embed="rId4"/>
          <a:stretch>
            <a:fillRect/>
          </a:stretch>
        </p:blipFill>
        <p:spPr>
          <a:xfrm>
            <a:off x="9810639" y="5482150"/>
            <a:ext cx="2458070" cy="1386743"/>
          </a:xfrm>
          <a:prstGeom prst="rect">
            <a:avLst/>
          </a:prstGeom>
        </p:spPr>
      </p:pic>
      <p:sp>
        <p:nvSpPr>
          <p:cNvPr id="17" name="Rectangle 16"/>
          <p:cNvSpPr/>
          <p:nvPr/>
        </p:nvSpPr>
        <p:spPr>
          <a:xfrm>
            <a:off x="8929651" y="3664777"/>
            <a:ext cx="3262349" cy="157890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1" dirty="0">
                <a:solidFill>
                  <a:schemeClr val="tx1"/>
                </a:solidFill>
              </a:rPr>
              <a:t>a long speech by one actor in a play </a:t>
            </a:r>
          </a:p>
        </p:txBody>
      </p:sp>
      <p:sp>
        <p:nvSpPr>
          <p:cNvPr id="8" name="TextBox 7"/>
          <p:cNvSpPr txBox="1"/>
          <p:nvPr/>
        </p:nvSpPr>
        <p:spPr>
          <a:xfrm>
            <a:off x="5849449" y="2364277"/>
            <a:ext cx="2592010" cy="1200329"/>
          </a:xfrm>
          <a:prstGeom prst="rect">
            <a:avLst/>
          </a:prstGeom>
          <a:noFill/>
        </p:spPr>
        <p:txBody>
          <a:bodyPr wrap="square" rtlCol="0">
            <a:spAutoFit/>
          </a:bodyPr>
          <a:lstStyle/>
          <a:p>
            <a:r>
              <a:rPr lang="en-GB" sz="7200" b="1" i="1" dirty="0" smtClean="0"/>
              <a:t>fate</a:t>
            </a:r>
            <a:endParaRPr lang="en-GB" sz="7200" b="1" i="1" dirty="0"/>
          </a:p>
        </p:txBody>
      </p:sp>
      <p:sp>
        <p:nvSpPr>
          <p:cNvPr id="18" name="Right Arrow 17"/>
          <p:cNvSpPr/>
          <p:nvPr/>
        </p:nvSpPr>
        <p:spPr>
          <a:xfrm rot="20864343">
            <a:off x="5943336" y="1702118"/>
            <a:ext cx="1351309" cy="286189"/>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p:cNvSpPr/>
          <p:nvPr/>
        </p:nvSpPr>
        <p:spPr>
          <a:xfrm rot="11253986">
            <a:off x="5097734" y="2920832"/>
            <a:ext cx="816008" cy="276006"/>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Arrow 19"/>
          <p:cNvSpPr/>
          <p:nvPr/>
        </p:nvSpPr>
        <p:spPr>
          <a:xfrm rot="3598905">
            <a:off x="2754324" y="5107002"/>
            <a:ext cx="852398" cy="216337"/>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ight Arrow 20"/>
          <p:cNvSpPr/>
          <p:nvPr/>
        </p:nvSpPr>
        <p:spPr>
          <a:xfrm rot="14973084">
            <a:off x="6690021" y="5139658"/>
            <a:ext cx="1100357" cy="208041"/>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21"/>
          <p:cNvSpPr/>
          <p:nvPr/>
        </p:nvSpPr>
        <p:spPr>
          <a:xfrm rot="3810739" flipV="1">
            <a:off x="8697493" y="3408417"/>
            <a:ext cx="594087" cy="385588"/>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79804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bg2">
                <a:shade val="45000"/>
                <a:satMod val="135000"/>
              </a:schemeClr>
              <a:prstClr val="white"/>
            </a:duotone>
          </a:blip>
          <a:stretch>
            <a:fillRect/>
          </a:stretch>
        </p:blipFill>
        <p:spPr>
          <a:xfrm>
            <a:off x="-529" y="-297"/>
            <a:ext cx="12193057" cy="6858594"/>
          </a:xfrm>
          <a:prstGeom prst="rect">
            <a:avLst/>
          </a:prstGeom>
        </p:spPr>
      </p:pic>
      <p:sp>
        <p:nvSpPr>
          <p:cNvPr id="4" name="TextBox 3"/>
          <p:cNvSpPr txBox="1"/>
          <p:nvPr/>
        </p:nvSpPr>
        <p:spPr>
          <a:xfrm rot="16200000">
            <a:off x="-2957077" y="3075056"/>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Learning Content</a:t>
            </a:r>
          </a:p>
        </p:txBody>
      </p:sp>
      <p:sp>
        <p:nvSpPr>
          <p:cNvPr id="5" name="TextBox 4"/>
          <p:cNvSpPr txBox="1"/>
          <p:nvPr/>
        </p:nvSpPr>
        <p:spPr>
          <a:xfrm>
            <a:off x="911425" y="116633"/>
            <a:ext cx="10699401" cy="5724644"/>
          </a:xfrm>
          <a:prstGeom prst="rect">
            <a:avLst/>
          </a:prstGeom>
          <a:noFill/>
        </p:spPr>
        <p:txBody>
          <a:bodyPr wrap="square" rtlCol="0">
            <a:spAutoFit/>
          </a:bodyPr>
          <a:lstStyle/>
          <a:p>
            <a:pPr algn="ctr"/>
            <a:r>
              <a:rPr lang="en-GB" sz="3600" b="1" dirty="0" smtClean="0">
                <a:solidFill>
                  <a:srgbClr val="000000"/>
                </a:solidFill>
                <a:latin typeface="Century Gothic" panose="020B0502020202020204" pitchFamily="34" charset="0"/>
              </a:rPr>
              <a:t>How does Shakespeare present Romeo’s  reaction to the discovery of Juliet’s death?</a:t>
            </a:r>
          </a:p>
          <a:p>
            <a:pPr algn="ctr"/>
            <a:r>
              <a:rPr lang="en-GB" sz="2800" b="1" dirty="0" smtClean="0">
                <a:solidFill>
                  <a:srgbClr val="000000"/>
                </a:solidFill>
                <a:latin typeface="Century Gothic" panose="020B0502020202020204" pitchFamily="34" charset="0"/>
              </a:rPr>
              <a:t>I</a:t>
            </a:r>
            <a:r>
              <a:rPr lang="en-GB" sz="2600" b="1" dirty="0" smtClean="0">
                <a:solidFill>
                  <a:srgbClr val="000000"/>
                </a:solidFill>
                <a:latin typeface="Century Gothic" panose="020B0502020202020204" pitchFamily="34" charset="0"/>
              </a:rPr>
              <a:t>n this lesson you will be mastering the following:</a:t>
            </a:r>
          </a:p>
          <a:p>
            <a:endParaRPr lang="en-GB" sz="2600" b="1" dirty="0">
              <a:solidFill>
                <a:schemeClr val="bg1"/>
              </a:solidFill>
              <a:latin typeface="Century Gothic" panose="020B0502020202020204" pitchFamily="34" charset="0"/>
            </a:endParaRPr>
          </a:p>
          <a:p>
            <a:r>
              <a:rPr lang="en-GB" sz="4000" b="1" dirty="0" smtClean="0">
                <a:solidFill>
                  <a:srgbClr val="FF6600"/>
                </a:solidFill>
                <a:latin typeface="Century Gothic" panose="020B0502020202020204" pitchFamily="34" charset="0"/>
              </a:rPr>
              <a:t>To identify </a:t>
            </a:r>
            <a:r>
              <a:rPr lang="en-GB" sz="4000" b="1" dirty="0">
                <a:solidFill>
                  <a:srgbClr val="FF6600"/>
                </a:solidFill>
                <a:latin typeface="Century Gothic" panose="020B0502020202020204" pitchFamily="34" charset="0"/>
              </a:rPr>
              <a:t>Romeo's impulsive nature and how fate is against them both.</a:t>
            </a:r>
          </a:p>
          <a:p>
            <a:r>
              <a:rPr lang="en-GB" sz="4000" b="1" dirty="0">
                <a:solidFill>
                  <a:schemeClr val="tx1">
                    <a:lumMod val="75000"/>
                    <a:lumOff val="25000"/>
                  </a:schemeClr>
                </a:solidFill>
                <a:latin typeface="Century Gothic" panose="020B0502020202020204" pitchFamily="34" charset="0"/>
              </a:rPr>
              <a:t>To explore the reactions and motives of characters.</a:t>
            </a:r>
          </a:p>
          <a:p>
            <a:r>
              <a:rPr lang="en-GB" sz="4000" b="1" dirty="0" smtClean="0">
                <a:solidFill>
                  <a:srgbClr val="FFC000"/>
                </a:solidFill>
                <a:latin typeface="Century Gothic" panose="020B0502020202020204" pitchFamily="34" charset="0"/>
              </a:rPr>
              <a:t>To </a:t>
            </a:r>
            <a:r>
              <a:rPr lang="en-GB" sz="4000" b="1" dirty="0">
                <a:solidFill>
                  <a:srgbClr val="FFC000"/>
                </a:solidFill>
                <a:latin typeface="Century Gothic" panose="020B0502020202020204" pitchFamily="34" charset="0"/>
              </a:rPr>
              <a:t>write </a:t>
            </a:r>
            <a:r>
              <a:rPr lang="en-GB" sz="4000" b="1" dirty="0" smtClean="0">
                <a:solidFill>
                  <a:srgbClr val="FFC000"/>
                </a:solidFill>
                <a:latin typeface="Century Gothic" panose="020B0502020202020204" pitchFamily="34" charset="0"/>
              </a:rPr>
              <a:t>using extended challenge grids to consolidate understanding.</a:t>
            </a:r>
            <a:endParaRPr lang="en-GB" sz="4000" b="1" dirty="0">
              <a:solidFill>
                <a:srgbClr val="FFC000"/>
              </a:solidFill>
              <a:latin typeface="Century Gothic" panose="020B0502020202020204" pitchFamily="34" charset="0"/>
            </a:endParaRPr>
          </a:p>
        </p:txBody>
      </p:sp>
    </p:spTree>
    <p:extLst>
      <p:ext uri="{BB962C8B-B14F-4D97-AF65-F5344CB8AC3E}">
        <p14:creationId xmlns:p14="http://schemas.microsoft.com/office/powerpoint/2010/main" val="40751399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716" y="-30018"/>
            <a:ext cx="11456284" cy="6888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Mastery</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1779978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714" y="1"/>
            <a:ext cx="1145628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Mastery</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3186294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714" y="62223"/>
            <a:ext cx="11456285" cy="6795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Mastery</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15534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bg2">
                <a:shade val="45000"/>
                <a:satMod val="135000"/>
              </a:schemeClr>
              <a:prstClr val="white"/>
            </a:duotone>
          </a:blip>
          <a:stretch>
            <a:fillRect/>
          </a:stretch>
        </p:blipFill>
        <p:spPr>
          <a:xfrm>
            <a:off x="0" y="1"/>
            <a:ext cx="12192000" cy="6858000"/>
          </a:xfrm>
          <a:prstGeom prst="rect">
            <a:avLst/>
          </a:prstGeom>
        </p:spPr>
      </p:pic>
      <p:sp>
        <p:nvSpPr>
          <p:cNvPr id="7" name="Subtitle 2"/>
          <p:cNvSpPr txBox="1">
            <a:spLocks/>
          </p:cNvSpPr>
          <p:nvPr/>
        </p:nvSpPr>
        <p:spPr>
          <a:xfrm>
            <a:off x="735714" y="6065950"/>
            <a:ext cx="11456285" cy="794204"/>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u="sng" dirty="0" smtClean="0"/>
              <a:t>Learning Objectives:</a:t>
            </a:r>
          </a:p>
          <a:p>
            <a:pPr marL="0" lvl="1" indent="0">
              <a:lnSpc>
                <a:spcPct val="100000"/>
              </a:lnSpc>
              <a:spcBef>
                <a:spcPts val="0"/>
              </a:spcBef>
              <a:buNone/>
            </a:pPr>
            <a:r>
              <a:rPr lang="en-GB" sz="1600" dirty="0"/>
              <a:t>AO1: use textual references, including quotations, to support and illustrate interpretations.</a:t>
            </a:r>
          </a:p>
          <a:p>
            <a:pPr marL="0" indent="0">
              <a:lnSpc>
                <a:spcPct val="100000"/>
              </a:lnSpc>
              <a:spcBef>
                <a:spcPts val="0"/>
              </a:spcBef>
              <a:buNone/>
            </a:pPr>
            <a:r>
              <a:rPr lang="en-GB" sz="1600" dirty="0"/>
              <a:t>AO2: Analyse the language used by a writer to create meanings and effects</a:t>
            </a:r>
            <a:r>
              <a:rPr lang="en-GB" sz="1600" dirty="0" smtClean="0"/>
              <a:t>.</a:t>
            </a:r>
            <a:endParaRPr lang="en-GB" sz="1600" dirty="0"/>
          </a:p>
        </p:txBody>
      </p:sp>
      <p:sp>
        <p:nvSpPr>
          <p:cNvPr id="5" name="Rounded Rectangle 4"/>
          <p:cNvSpPr/>
          <p:nvPr/>
        </p:nvSpPr>
        <p:spPr>
          <a:xfrm>
            <a:off x="3338945" y="921035"/>
            <a:ext cx="5957455" cy="3276601"/>
          </a:xfrm>
          <a:prstGeom prst="roundRect">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dirty="0" smtClean="0">
              <a:solidFill>
                <a:sysClr val="windowText" lastClr="000000"/>
              </a:solidFill>
            </a:endParaRPr>
          </a:p>
          <a:p>
            <a:pPr algn="ctr"/>
            <a:r>
              <a:rPr lang="en-GB" sz="4000" dirty="0" smtClean="0">
                <a:solidFill>
                  <a:sysClr val="windowText" lastClr="000000"/>
                </a:solidFill>
              </a:rPr>
              <a:t>Let’s read! </a:t>
            </a:r>
          </a:p>
          <a:p>
            <a:pPr algn="ctr"/>
            <a:r>
              <a:rPr lang="en-GB" sz="4000" dirty="0" smtClean="0">
                <a:solidFill>
                  <a:sysClr val="windowText" lastClr="000000"/>
                </a:solidFill>
              </a:rPr>
              <a:t>Act 5 scene 2</a:t>
            </a:r>
          </a:p>
          <a:p>
            <a:pPr algn="ctr"/>
            <a:r>
              <a:rPr lang="en-GB" sz="4000" dirty="0" smtClean="0">
                <a:solidFill>
                  <a:sysClr val="windowText" lastClr="000000"/>
                </a:solidFill>
              </a:rPr>
              <a:t>Friar Lawrence:</a:t>
            </a:r>
          </a:p>
          <a:p>
            <a:pPr algn="ctr"/>
            <a:r>
              <a:rPr lang="en-GB" sz="4000" dirty="0" smtClean="0">
                <a:solidFill>
                  <a:sysClr val="windowText" lastClr="000000"/>
                </a:solidFill>
              </a:rPr>
              <a:t>Friar John:</a:t>
            </a:r>
          </a:p>
        </p:txBody>
      </p:sp>
      <p:sp>
        <p:nvSpPr>
          <p:cNvPr id="3" name="Rounded Rectangle 2"/>
          <p:cNvSpPr/>
          <p:nvPr/>
        </p:nvSpPr>
        <p:spPr>
          <a:xfrm>
            <a:off x="1094509" y="4364182"/>
            <a:ext cx="10418618" cy="1413163"/>
          </a:xfrm>
          <a:prstGeom prst="round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Shakespeare’s techniques: By putting these two very short scenes between long ones makes it seem like things are happening very quickly. This makes it seem like everything is getting out of control. It will raise the audience's tension levels and they will become anxious.</a:t>
            </a:r>
            <a:endParaRPr lang="en-GB" sz="2400" dirty="0">
              <a:solidFill>
                <a:schemeClr val="tx1"/>
              </a:solidFill>
            </a:endParaRPr>
          </a:p>
        </p:txBody>
      </p:sp>
      <p:sp>
        <p:nvSpPr>
          <p:cNvPr id="8" name="TextBox 7"/>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Consolidation of learning</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66084451"/>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878</TotalTime>
  <Words>878</Words>
  <Application>Microsoft Office PowerPoint</Application>
  <PresentationFormat>Widescreen</PresentationFormat>
  <Paragraphs>117</Paragraphs>
  <Slides>11</Slides>
  <Notes>9</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11</vt:i4>
      </vt:variant>
    </vt:vector>
  </HeadingPairs>
  <TitlesOfParts>
    <vt:vector size="30" baseType="lpstr">
      <vt:lpstr>Aharoni</vt:lpstr>
      <vt:lpstr>AR BERKLEY</vt:lpstr>
      <vt:lpstr>Arial</vt:lpstr>
      <vt:lpstr>Arial Black</vt:lpstr>
      <vt:lpstr>Arial Narrow</vt:lpstr>
      <vt:lpstr>Baskerville Old Face</vt:lpstr>
      <vt:lpstr>Berlin Sans FB Demi</vt:lpstr>
      <vt:lpstr>Bernard MT Condensed</vt:lpstr>
      <vt:lpstr>Britannic Bold</vt:lpstr>
      <vt:lpstr>Calibri</vt:lpstr>
      <vt:lpstr>Calibri Light</vt:lpstr>
      <vt:lpstr>Candara</vt:lpstr>
      <vt:lpstr>Century Gothic</vt:lpstr>
      <vt:lpstr>Comic Sans MS</vt:lpstr>
      <vt:lpstr>Juice ITC</vt:lpstr>
      <vt:lpstr>Lucida Console</vt:lpstr>
      <vt:lpstr>Mufferaw</vt:lpstr>
      <vt:lpstr>Tempus Sans ITC</vt:lpstr>
      <vt:lpstr>Office Theme</vt:lpstr>
      <vt:lpstr>PowerPoint Presentation</vt:lpstr>
      <vt:lpstr>PowerPoint Presentation</vt:lpstr>
      <vt:lpstr>Read the keywords and match their definition: Write them in your books</vt:lpstr>
      <vt:lpstr>ANSWERS!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 Bede's Voluntary Catholic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 Weatherhead</dc:creator>
  <cp:lastModifiedBy>D Weatherhead</cp:lastModifiedBy>
  <cp:revision>167</cp:revision>
  <dcterms:created xsi:type="dcterms:W3CDTF">2020-03-23T09:40:11Z</dcterms:created>
  <dcterms:modified xsi:type="dcterms:W3CDTF">2020-06-01T12:12:02Z</dcterms:modified>
</cp:coreProperties>
</file>