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258"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70487A-AB40-4989-9E1D-08F8EB545F65}" type="datetimeFigureOut">
              <a:rPr lang="en-GB" smtClean="0"/>
              <a:t>11/06/2020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AE8AAE-2C04-49E9-8763-6777C5582E6B}" type="slidenum">
              <a:rPr lang="en-GB" smtClean="0"/>
              <a:t>‹#›</a:t>
            </a:fld>
            <a:endParaRPr lang="en-GB"/>
          </a:p>
        </p:txBody>
      </p:sp>
    </p:spTree>
    <p:extLst>
      <p:ext uri="{BB962C8B-B14F-4D97-AF65-F5344CB8AC3E}">
        <p14:creationId xmlns:p14="http://schemas.microsoft.com/office/powerpoint/2010/main" val="36917042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E7CC95F-B8AA-4298-9491-31C7DE205B76}" type="slidenum">
              <a:rPr lang="en-GB">
                <a:solidFill>
                  <a:prstClr val="black"/>
                </a:solidFill>
              </a:rPr>
              <a:pPr/>
              <a:t>3</a:t>
            </a:fld>
            <a:endParaRPr lang="en-GB">
              <a:solidFill>
                <a:prstClr val="black"/>
              </a:solidFill>
            </a:endParaRPr>
          </a:p>
        </p:txBody>
      </p:sp>
    </p:spTree>
    <p:extLst>
      <p:ext uri="{BB962C8B-B14F-4D97-AF65-F5344CB8AC3E}">
        <p14:creationId xmlns:p14="http://schemas.microsoft.com/office/powerpoint/2010/main" val="34331654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Lower ability students could use this as their start of their narrative and they carry it on??</a:t>
            </a:r>
            <a:endParaRPr lang="en-GB" dirty="0"/>
          </a:p>
        </p:txBody>
      </p:sp>
      <p:sp>
        <p:nvSpPr>
          <p:cNvPr id="4" name="Slide Number Placeholder 3"/>
          <p:cNvSpPr>
            <a:spLocks noGrp="1"/>
          </p:cNvSpPr>
          <p:nvPr>
            <p:ph type="sldNum" sz="quarter" idx="10"/>
          </p:nvPr>
        </p:nvSpPr>
        <p:spPr/>
        <p:txBody>
          <a:bodyPr/>
          <a:lstStyle/>
          <a:p>
            <a:fld id="{E4AE8AAE-2C04-49E9-8763-6777C5582E6B}" type="slidenum">
              <a:rPr lang="en-GB" smtClean="0"/>
              <a:t>6</a:t>
            </a:fld>
            <a:endParaRPr lang="en-GB"/>
          </a:p>
        </p:txBody>
      </p:sp>
    </p:spTree>
    <p:extLst>
      <p:ext uri="{BB962C8B-B14F-4D97-AF65-F5344CB8AC3E}">
        <p14:creationId xmlns:p14="http://schemas.microsoft.com/office/powerpoint/2010/main" val="41678550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Ask students</a:t>
            </a:r>
            <a:r>
              <a:rPr lang="en-GB" baseline="0" dirty="0" smtClean="0"/>
              <a:t> to draw this narrative arc in their books and add their ideas along the line.</a:t>
            </a:r>
            <a:endParaRPr lang="en-GB" dirty="0"/>
          </a:p>
        </p:txBody>
      </p:sp>
      <p:sp>
        <p:nvSpPr>
          <p:cNvPr id="4" name="Slide Number Placeholder 3"/>
          <p:cNvSpPr>
            <a:spLocks noGrp="1"/>
          </p:cNvSpPr>
          <p:nvPr>
            <p:ph type="sldNum" sz="quarter" idx="10"/>
          </p:nvPr>
        </p:nvSpPr>
        <p:spPr/>
        <p:txBody>
          <a:bodyPr/>
          <a:lstStyle/>
          <a:p>
            <a:fld id="{E4AE8AAE-2C04-49E9-8763-6777C5582E6B}" type="slidenum">
              <a:rPr lang="en-GB" smtClean="0"/>
              <a:t>7</a:t>
            </a:fld>
            <a:endParaRPr lang="en-GB"/>
          </a:p>
        </p:txBody>
      </p:sp>
    </p:spTree>
    <p:extLst>
      <p:ext uri="{BB962C8B-B14F-4D97-AF65-F5344CB8AC3E}">
        <p14:creationId xmlns:p14="http://schemas.microsoft.com/office/powerpoint/2010/main" val="15971405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Two slides use as you wish</a:t>
            </a:r>
            <a:endParaRPr lang="en-GB" dirty="0"/>
          </a:p>
        </p:txBody>
      </p:sp>
      <p:sp>
        <p:nvSpPr>
          <p:cNvPr id="4" name="Slide Number Placeholder 3"/>
          <p:cNvSpPr>
            <a:spLocks noGrp="1"/>
          </p:cNvSpPr>
          <p:nvPr>
            <p:ph type="sldNum" sz="quarter" idx="10"/>
          </p:nvPr>
        </p:nvSpPr>
        <p:spPr/>
        <p:txBody>
          <a:bodyPr/>
          <a:lstStyle/>
          <a:p>
            <a:fld id="{E4AE8AAE-2C04-49E9-8763-6777C5582E6B}" type="slidenum">
              <a:rPr lang="en-GB" smtClean="0"/>
              <a:t>8</a:t>
            </a:fld>
            <a:endParaRPr lang="en-GB"/>
          </a:p>
        </p:txBody>
      </p:sp>
    </p:spTree>
    <p:extLst>
      <p:ext uri="{BB962C8B-B14F-4D97-AF65-F5344CB8AC3E}">
        <p14:creationId xmlns:p14="http://schemas.microsoft.com/office/powerpoint/2010/main" val="31794090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Two slides use as you wish</a:t>
            </a:r>
          </a:p>
          <a:p>
            <a:endParaRPr lang="en-GB" dirty="0"/>
          </a:p>
        </p:txBody>
      </p:sp>
      <p:sp>
        <p:nvSpPr>
          <p:cNvPr id="4" name="Slide Number Placeholder 3"/>
          <p:cNvSpPr>
            <a:spLocks noGrp="1"/>
          </p:cNvSpPr>
          <p:nvPr>
            <p:ph type="sldNum" sz="quarter" idx="10"/>
          </p:nvPr>
        </p:nvSpPr>
        <p:spPr/>
        <p:txBody>
          <a:bodyPr/>
          <a:lstStyle/>
          <a:p>
            <a:fld id="{E4AE8AAE-2C04-49E9-8763-6777C5582E6B}" type="slidenum">
              <a:rPr lang="en-GB" smtClean="0"/>
              <a:t>9</a:t>
            </a:fld>
            <a:endParaRPr lang="en-GB"/>
          </a:p>
        </p:txBody>
      </p:sp>
    </p:spTree>
    <p:extLst>
      <p:ext uri="{BB962C8B-B14F-4D97-AF65-F5344CB8AC3E}">
        <p14:creationId xmlns:p14="http://schemas.microsoft.com/office/powerpoint/2010/main" val="26152171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a:t>
            </a:r>
            <a:r>
              <a:rPr lang="en-GB" baseline="0" dirty="0" smtClean="0"/>
              <a:t> </a:t>
            </a:r>
            <a:r>
              <a:rPr lang="en-GB" dirty="0" smtClean="0"/>
              <a:t>could be used as a homework task???</a:t>
            </a:r>
            <a:endParaRPr lang="en-GB" dirty="0"/>
          </a:p>
        </p:txBody>
      </p:sp>
      <p:sp>
        <p:nvSpPr>
          <p:cNvPr id="4" name="Slide Number Placeholder 3"/>
          <p:cNvSpPr>
            <a:spLocks noGrp="1"/>
          </p:cNvSpPr>
          <p:nvPr>
            <p:ph type="sldNum" sz="quarter" idx="10"/>
          </p:nvPr>
        </p:nvSpPr>
        <p:spPr/>
        <p:txBody>
          <a:bodyPr/>
          <a:lstStyle/>
          <a:p>
            <a:fld id="{E4AE8AAE-2C04-49E9-8763-6777C5582E6B}" type="slidenum">
              <a:rPr lang="en-GB" smtClean="0"/>
              <a:t>10</a:t>
            </a:fld>
            <a:endParaRPr lang="en-GB"/>
          </a:p>
        </p:txBody>
      </p:sp>
    </p:spTree>
    <p:extLst>
      <p:ext uri="{BB962C8B-B14F-4D97-AF65-F5344CB8AC3E}">
        <p14:creationId xmlns:p14="http://schemas.microsoft.com/office/powerpoint/2010/main" val="33738833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Printable slide for students.</a:t>
            </a:r>
            <a:endParaRPr lang="en-GB" dirty="0"/>
          </a:p>
        </p:txBody>
      </p:sp>
      <p:sp>
        <p:nvSpPr>
          <p:cNvPr id="4" name="Slide Number Placeholder 3"/>
          <p:cNvSpPr>
            <a:spLocks noGrp="1"/>
          </p:cNvSpPr>
          <p:nvPr>
            <p:ph type="sldNum" sz="quarter" idx="10"/>
          </p:nvPr>
        </p:nvSpPr>
        <p:spPr/>
        <p:txBody>
          <a:bodyPr/>
          <a:lstStyle/>
          <a:p>
            <a:fld id="{E4AE8AAE-2C04-49E9-8763-6777C5582E6B}" type="slidenum">
              <a:rPr lang="en-GB" smtClean="0"/>
              <a:t>11</a:t>
            </a:fld>
            <a:endParaRPr lang="en-GB"/>
          </a:p>
        </p:txBody>
      </p:sp>
    </p:spTree>
    <p:extLst>
      <p:ext uri="{BB962C8B-B14F-4D97-AF65-F5344CB8AC3E}">
        <p14:creationId xmlns:p14="http://schemas.microsoft.com/office/powerpoint/2010/main" val="33664082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053C0AE-31DD-41D5-8435-549649FAA89B}" type="datetimeFigureOut">
              <a:rPr lang="en-GB" smtClean="0"/>
              <a:t>11/06/2020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F081E4-3CF6-4223-980D-52C63EB81602}" type="slidenum">
              <a:rPr lang="en-GB" smtClean="0"/>
              <a:t>‹#›</a:t>
            </a:fld>
            <a:endParaRPr lang="en-GB"/>
          </a:p>
        </p:txBody>
      </p:sp>
    </p:spTree>
    <p:extLst>
      <p:ext uri="{BB962C8B-B14F-4D97-AF65-F5344CB8AC3E}">
        <p14:creationId xmlns:p14="http://schemas.microsoft.com/office/powerpoint/2010/main" val="1721780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053C0AE-31DD-41D5-8435-549649FAA89B}" type="datetimeFigureOut">
              <a:rPr lang="en-GB" smtClean="0"/>
              <a:t>11/06/2020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F081E4-3CF6-4223-980D-52C63EB81602}" type="slidenum">
              <a:rPr lang="en-GB" smtClean="0"/>
              <a:t>‹#›</a:t>
            </a:fld>
            <a:endParaRPr lang="en-GB"/>
          </a:p>
        </p:txBody>
      </p:sp>
    </p:spTree>
    <p:extLst>
      <p:ext uri="{BB962C8B-B14F-4D97-AF65-F5344CB8AC3E}">
        <p14:creationId xmlns:p14="http://schemas.microsoft.com/office/powerpoint/2010/main" val="1837757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053C0AE-31DD-41D5-8435-549649FAA89B}" type="datetimeFigureOut">
              <a:rPr lang="en-GB" smtClean="0"/>
              <a:t>11/06/2020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F081E4-3CF6-4223-980D-52C63EB81602}" type="slidenum">
              <a:rPr lang="en-GB" smtClean="0"/>
              <a:t>‹#›</a:t>
            </a:fld>
            <a:endParaRPr lang="en-GB"/>
          </a:p>
        </p:txBody>
      </p:sp>
    </p:spTree>
    <p:extLst>
      <p:ext uri="{BB962C8B-B14F-4D97-AF65-F5344CB8AC3E}">
        <p14:creationId xmlns:p14="http://schemas.microsoft.com/office/powerpoint/2010/main" val="3831665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053C0AE-31DD-41D5-8435-549649FAA89B}" type="datetimeFigureOut">
              <a:rPr lang="en-GB" smtClean="0"/>
              <a:t>11/06/2020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F081E4-3CF6-4223-980D-52C63EB81602}" type="slidenum">
              <a:rPr lang="en-GB" smtClean="0"/>
              <a:t>‹#›</a:t>
            </a:fld>
            <a:endParaRPr lang="en-GB"/>
          </a:p>
        </p:txBody>
      </p:sp>
    </p:spTree>
    <p:extLst>
      <p:ext uri="{BB962C8B-B14F-4D97-AF65-F5344CB8AC3E}">
        <p14:creationId xmlns:p14="http://schemas.microsoft.com/office/powerpoint/2010/main" val="1120792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53C0AE-31DD-41D5-8435-549649FAA89B}" type="datetimeFigureOut">
              <a:rPr lang="en-GB" smtClean="0"/>
              <a:t>11/06/2020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F081E4-3CF6-4223-980D-52C63EB81602}" type="slidenum">
              <a:rPr lang="en-GB" smtClean="0"/>
              <a:t>‹#›</a:t>
            </a:fld>
            <a:endParaRPr lang="en-GB"/>
          </a:p>
        </p:txBody>
      </p:sp>
    </p:spTree>
    <p:extLst>
      <p:ext uri="{BB962C8B-B14F-4D97-AF65-F5344CB8AC3E}">
        <p14:creationId xmlns:p14="http://schemas.microsoft.com/office/powerpoint/2010/main" val="2233553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053C0AE-31DD-41D5-8435-549649FAA89B}" type="datetimeFigureOut">
              <a:rPr lang="en-GB" smtClean="0"/>
              <a:t>11/06/2020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F081E4-3CF6-4223-980D-52C63EB81602}" type="slidenum">
              <a:rPr lang="en-GB" smtClean="0"/>
              <a:t>‹#›</a:t>
            </a:fld>
            <a:endParaRPr lang="en-GB"/>
          </a:p>
        </p:txBody>
      </p:sp>
    </p:spTree>
    <p:extLst>
      <p:ext uri="{BB962C8B-B14F-4D97-AF65-F5344CB8AC3E}">
        <p14:creationId xmlns:p14="http://schemas.microsoft.com/office/powerpoint/2010/main" val="30248517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053C0AE-31DD-41D5-8435-549649FAA89B}" type="datetimeFigureOut">
              <a:rPr lang="en-GB" smtClean="0"/>
              <a:t>11/06/2020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EF081E4-3CF6-4223-980D-52C63EB81602}" type="slidenum">
              <a:rPr lang="en-GB" smtClean="0"/>
              <a:t>‹#›</a:t>
            </a:fld>
            <a:endParaRPr lang="en-GB"/>
          </a:p>
        </p:txBody>
      </p:sp>
    </p:spTree>
    <p:extLst>
      <p:ext uri="{BB962C8B-B14F-4D97-AF65-F5344CB8AC3E}">
        <p14:creationId xmlns:p14="http://schemas.microsoft.com/office/powerpoint/2010/main" val="345578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053C0AE-31DD-41D5-8435-549649FAA89B}" type="datetimeFigureOut">
              <a:rPr lang="en-GB" smtClean="0"/>
              <a:t>11/06/2020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EF081E4-3CF6-4223-980D-52C63EB81602}" type="slidenum">
              <a:rPr lang="en-GB" smtClean="0"/>
              <a:t>‹#›</a:t>
            </a:fld>
            <a:endParaRPr lang="en-GB"/>
          </a:p>
        </p:txBody>
      </p:sp>
    </p:spTree>
    <p:extLst>
      <p:ext uri="{BB962C8B-B14F-4D97-AF65-F5344CB8AC3E}">
        <p14:creationId xmlns:p14="http://schemas.microsoft.com/office/powerpoint/2010/main" val="3706644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53C0AE-31DD-41D5-8435-549649FAA89B}" type="datetimeFigureOut">
              <a:rPr lang="en-GB" smtClean="0"/>
              <a:t>11/06/2020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EF081E4-3CF6-4223-980D-52C63EB81602}" type="slidenum">
              <a:rPr lang="en-GB" smtClean="0"/>
              <a:t>‹#›</a:t>
            </a:fld>
            <a:endParaRPr lang="en-GB"/>
          </a:p>
        </p:txBody>
      </p:sp>
    </p:spTree>
    <p:extLst>
      <p:ext uri="{BB962C8B-B14F-4D97-AF65-F5344CB8AC3E}">
        <p14:creationId xmlns:p14="http://schemas.microsoft.com/office/powerpoint/2010/main" val="1682237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53C0AE-31DD-41D5-8435-549649FAA89B}" type="datetimeFigureOut">
              <a:rPr lang="en-GB" smtClean="0"/>
              <a:t>11/06/2020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F081E4-3CF6-4223-980D-52C63EB81602}" type="slidenum">
              <a:rPr lang="en-GB" smtClean="0"/>
              <a:t>‹#›</a:t>
            </a:fld>
            <a:endParaRPr lang="en-GB"/>
          </a:p>
        </p:txBody>
      </p:sp>
    </p:spTree>
    <p:extLst>
      <p:ext uri="{BB962C8B-B14F-4D97-AF65-F5344CB8AC3E}">
        <p14:creationId xmlns:p14="http://schemas.microsoft.com/office/powerpoint/2010/main" val="2895551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53C0AE-31DD-41D5-8435-549649FAA89B}" type="datetimeFigureOut">
              <a:rPr lang="en-GB" smtClean="0"/>
              <a:t>11/06/2020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F081E4-3CF6-4223-980D-52C63EB81602}" type="slidenum">
              <a:rPr lang="en-GB" smtClean="0"/>
              <a:t>‹#›</a:t>
            </a:fld>
            <a:endParaRPr lang="en-GB"/>
          </a:p>
        </p:txBody>
      </p:sp>
    </p:spTree>
    <p:extLst>
      <p:ext uri="{BB962C8B-B14F-4D97-AF65-F5344CB8AC3E}">
        <p14:creationId xmlns:p14="http://schemas.microsoft.com/office/powerpoint/2010/main" val="920469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53C0AE-31DD-41D5-8435-549649FAA89B}" type="datetimeFigureOut">
              <a:rPr lang="en-GB" smtClean="0"/>
              <a:t>11/06/2020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F081E4-3CF6-4223-980D-52C63EB81602}" type="slidenum">
              <a:rPr lang="en-GB" smtClean="0"/>
              <a:t>‹#›</a:t>
            </a:fld>
            <a:endParaRPr lang="en-GB"/>
          </a:p>
        </p:txBody>
      </p:sp>
    </p:spTree>
    <p:extLst>
      <p:ext uri="{BB962C8B-B14F-4D97-AF65-F5344CB8AC3E}">
        <p14:creationId xmlns:p14="http://schemas.microsoft.com/office/powerpoint/2010/main" val="10607453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 Id="rId9" Type="http://schemas.openxmlformats.org/officeDocument/2006/relationships/image" Target="../media/image12.png"/></Relationships>
</file>

<file path=ppt/slides/_rels/slide9.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 Id="rId9"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5988"/>
            <a:ext cx="8460432" cy="68639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Subtitle 2"/>
          <p:cNvSpPr>
            <a:spLocks noGrp="1"/>
          </p:cNvSpPr>
          <p:nvPr>
            <p:ph type="subTitle" idx="1"/>
          </p:nvPr>
        </p:nvSpPr>
        <p:spPr>
          <a:xfrm>
            <a:off x="3707904" y="3284984"/>
            <a:ext cx="5320680" cy="3312368"/>
          </a:xfrm>
          <a:solidFill>
            <a:schemeClr val="bg1">
              <a:lumMod val="75000"/>
            </a:schemeClr>
          </a:solidFill>
        </p:spPr>
        <p:style>
          <a:lnRef idx="2">
            <a:schemeClr val="dk1"/>
          </a:lnRef>
          <a:fillRef idx="1">
            <a:schemeClr val="lt1"/>
          </a:fillRef>
          <a:effectRef idx="0">
            <a:schemeClr val="dk1"/>
          </a:effectRef>
          <a:fontRef idx="minor">
            <a:schemeClr val="dk1"/>
          </a:fontRef>
        </p:style>
        <p:txBody>
          <a:bodyPr>
            <a:normAutofit fontScale="85000" lnSpcReduction="10000"/>
          </a:bodyPr>
          <a:lstStyle/>
          <a:p>
            <a:pPr algn="l"/>
            <a:r>
              <a:rPr lang="en-GB" sz="4000" b="1" dirty="0" smtClean="0">
                <a:solidFill>
                  <a:schemeClr val="tx1"/>
                </a:solidFill>
              </a:rPr>
              <a:t>LO: To use the Jacobean tragedy as a basis for a narrative.</a:t>
            </a:r>
          </a:p>
          <a:p>
            <a:pPr algn="l"/>
            <a:r>
              <a:rPr lang="en-GB" sz="4000" b="1" dirty="0" smtClean="0">
                <a:solidFill>
                  <a:schemeClr val="tx1"/>
                </a:solidFill>
              </a:rPr>
              <a:t>ST: I can use my knowledge so far and be creative with my imagination.</a:t>
            </a:r>
          </a:p>
        </p:txBody>
      </p:sp>
      <p:sp>
        <p:nvSpPr>
          <p:cNvPr id="4" name="Rectangle 3"/>
          <p:cNvSpPr/>
          <p:nvPr/>
        </p:nvSpPr>
        <p:spPr>
          <a:xfrm>
            <a:off x="0" y="0"/>
            <a:ext cx="683568"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vert="vert270" rtlCol="0" anchor="ctr"/>
          <a:lstStyle/>
          <a:p>
            <a:pPr algn="ctr"/>
            <a:r>
              <a:rPr lang="en-GB" sz="4400" dirty="0" smtClean="0"/>
              <a:t>Learning content</a:t>
            </a:r>
            <a:endParaRPr lang="en-GB" sz="4400" dirty="0"/>
          </a:p>
        </p:txBody>
      </p:sp>
    </p:spTree>
    <p:extLst>
      <p:ext uri="{BB962C8B-B14F-4D97-AF65-F5344CB8AC3E}">
        <p14:creationId xmlns:p14="http://schemas.microsoft.com/office/powerpoint/2010/main" val="42393806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Extension task: Design a front cover and write a blurb for your narrative.</a:t>
            </a:r>
            <a:endParaRPr lang="en-GB" dirty="0"/>
          </a:p>
        </p:txBody>
      </p:sp>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755576" y="1988840"/>
            <a:ext cx="4167906" cy="41679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32040" y="1988840"/>
            <a:ext cx="4176464" cy="41764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ectangle 6"/>
          <p:cNvSpPr/>
          <p:nvPr/>
        </p:nvSpPr>
        <p:spPr>
          <a:xfrm>
            <a:off x="0" y="0"/>
            <a:ext cx="755576"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vert="vert270" rtlCol="0" anchor="ctr"/>
          <a:lstStyle/>
          <a:p>
            <a:pPr algn="ctr"/>
            <a:r>
              <a:rPr lang="en-GB" sz="4800" dirty="0" smtClean="0"/>
              <a:t>Extension task</a:t>
            </a:r>
            <a:endParaRPr lang="en-GB" sz="4800" dirty="0"/>
          </a:p>
        </p:txBody>
      </p:sp>
    </p:spTree>
    <p:extLst>
      <p:ext uri="{BB962C8B-B14F-4D97-AF65-F5344CB8AC3E}">
        <p14:creationId xmlns:p14="http://schemas.microsoft.com/office/powerpoint/2010/main" val="33213496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457"/>
            <a:ext cx="4644008" cy="33228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4008" y="1457"/>
            <a:ext cx="4564142" cy="33228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324276"/>
            <a:ext cx="4564142" cy="33228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33780" y="3324276"/>
            <a:ext cx="4510220" cy="33228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34429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1143000"/>
          </a:xfrm>
          <a:solidFill>
            <a:schemeClr val="bg1">
              <a:lumMod val="85000"/>
            </a:schemeClr>
          </a:solidFill>
        </p:spPr>
        <p:txBody>
          <a:bodyPr/>
          <a:lstStyle/>
          <a:p>
            <a:pPr algn="ctr"/>
            <a:r>
              <a:rPr lang="en-GB" dirty="0" smtClean="0"/>
              <a:t>Starter: Cloze Summary (Act 4)</a:t>
            </a:r>
            <a:endParaRPr lang="en-GB" dirty="0"/>
          </a:p>
        </p:txBody>
      </p:sp>
      <p:sp>
        <p:nvSpPr>
          <p:cNvPr id="3" name="Content Placeholder 2"/>
          <p:cNvSpPr>
            <a:spLocks noGrp="1"/>
          </p:cNvSpPr>
          <p:nvPr>
            <p:ph sz="half" idx="1"/>
          </p:nvPr>
        </p:nvSpPr>
        <p:spPr>
          <a:xfrm>
            <a:off x="467544" y="1412776"/>
            <a:ext cx="4176464" cy="5544616"/>
          </a:xfrm>
        </p:spPr>
        <p:txBody>
          <a:bodyPr>
            <a:normAutofit fontScale="55000" lnSpcReduction="20000"/>
          </a:bodyPr>
          <a:lstStyle/>
          <a:p>
            <a:pPr marL="118872" indent="0" algn="just">
              <a:buNone/>
            </a:pPr>
            <a:r>
              <a:rPr lang="en-GB" sz="2500" dirty="0"/>
              <a:t>The three witches are producing a potion filled with evil ingredients. Before Macbeth arrives, they show the audience how his reputation has changed by saying “_________________ this way comes”. Macbeth demands to know the future as he feels insecure and that he has a tenuous grip on his kingdom. He drinks the witches’ brew and is given __________________. </a:t>
            </a:r>
          </a:p>
          <a:p>
            <a:pPr marL="118872" indent="0" algn="just">
              <a:buNone/>
            </a:pPr>
            <a:r>
              <a:rPr lang="en-GB" sz="2500" dirty="0" smtClean="0"/>
              <a:t>         Firstly</a:t>
            </a:r>
            <a:r>
              <a:rPr lang="en-GB" sz="2500" dirty="0"/>
              <a:t>, an armoured head warns Macbeth to </a:t>
            </a:r>
            <a:r>
              <a:rPr lang="en-GB" sz="2500" dirty="0" smtClean="0"/>
              <a:t>___ </a:t>
            </a:r>
            <a:r>
              <a:rPr lang="en-GB" sz="2500" dirty="0"/>
              <a:t>____________, the Thane of Fife. Secondly, a blood child reveals that “none of women born shall harm Macbeth.” Finally, a child with a crown and tree branch explains that Macbeth will remain undefeated until “_______________ travels to Dunsinane.” Macbeth feels relieved, but asks the witches for information on Banquo’s children becoming kings – the witches refuse any further information but show Macbeth ____________ with Banquo’s ghost, before they disappear.</a:t>
            </a:r>
          </a:p>
          <a:p>
            <a:pPr marL="118872" indent="0" algn="just">
              <a:buNone/>
            </a:pPr>
            <a:r>
              <a:rPr lang="en-GB" sz="2500" dirty="0" smtClean="0"/>
              <a:t>        Macduff </a:t>
            </a:r>
            <a:r>
              <a:rPr lang="en-GB" sz="2500" dirty="0"/>
              <a:t>leaves Scotland and goes to England to help plan an invasion to take the country back from Macbeth. After the witches’ prophecies, Macbeth sends a murderer to kill Macduff and his family. Macduff finds out the truth in England and is furious – he is desperate for ___________ and is tested by Malcolm, who wants to ensure that he is loyal and just. </a:t>
            </a:r>
          </a:p>
          <a:p>
            <a:pPr marL="118872" indent="0">
              <a:buNone/>
            </a:pPr>
            <a:endParaRPr lang="en-GB" dirty="0"/>
          </a:p>
        </p:txBody>
      </p:sp>
      <p:sp>
        <p:nvSpPr>
          <p:cNvPr id="4" name="Content Placeholder 2"/>
          <p:cNvSpPr>
            <a:spLocks noGrp="1"/>
          </p:cNvSpPr>
          <p:nvPr>
            <p:ph sz="half" idx="1"/>
          </p:nvPr>
        </p:nvSpPr>
        <p:spPr>
          <a:xfrm>
            <a:off x="4391472" y="1412776"/>
            <a:ext cx="4752528" cy="5544616"/>
          </a:xfrm>
        </p:spPr>
        <p:txBody>
          <a:bodyPr>
            <a:normAutofit fontScale="55000" lnSpcReduction="20000"/>
          </a:bodyPr>
          <a:lstStyle/>
          <a:p>
            <a:pPr marL="118872" indent="0" algn="just">
              <a:buNone/>
            </a:pPr>
            <a:r>
              <a:rPr lang="en-GB" sz="2900" dirty="0"/>
              <a:t>The three witches are producing a potion filled with evil ingredients. Before Macbeth arrives, they show the audience how his reputation has changed by saying </a:t>
            </a:r>
            <a:r>
              <a:rPr lang="en-GB" sz="2900" dirty="0" smtClean="0"/>
              <a:t>“</a:t>
            </a:r>
            <a:r>
              <a:rPr lang="en-GB" sz="2900" b="1" dirty="0" smtClean="0">
                <a:solidFill>
                  <a:srgbClr val="7030A0"/>
                </a:solidFill>
              </a:rPr>
              <a:t>something wicked </a:t>
            </a:r>
            <a:r>
              <a:rPr lang="en-GB" sz="2900" dirty="0"/>
              <a:t>this way comes”. Macbeth demands to know the future as he feels insecure and that he has a tenuous grip on his kingdom. He drinks the witches’ brew and is given </a:t>
            </a:r>
            <a:r>
              <a:rPr lang="en-GB" sz="2900" b="1" dirty="0" smtClean="0">
                <a:solidFill>
                  <a:srgbClr val="7030A0"/>
                </a:solidFill>
              </a:rPr>
              <a:t>three warnings</a:t>
            </a:r>
            <a:r>
              <a:rPr lang="en-GB" sz="2900" dirty="0" smtClean="0"/>
              <a:t>. </a:t>
            </a:r>
            <a:endParaRPr lang="en-GB" sz="2900" dirty="0"/>
          </a:p>
          <a:p>
            <a:pPr marL="118872" indent="0" algn="just">
              <a:buNone/>
            </a:pPr>
            <a:r>
              <a:rPr lang="en-GB" sz="2900" dirty="0" smtClean="0"/>
              <a:t>         Firstly</a:t>
            </a:r>
            <a:r>
              <a:rPr lang="en-GB" sz="2900" dirty="0"/>
              <a:t>, an armoured head warns Macbeth to </a:t>
            </a:r>
            <a:r>
              <a:rPr lang="en-GB" sz="2900" b="1" dirty="0">
                <a:solidFill>
                  <a:srgbClr val="7030A0"/>
                </a:solidFill>
              </a:rPr>
              <a:t>beware</a:t>
            </a:r>
            <a:r>
              <a:rPr lang="en-GB" sz="2900" dirty="0">
                <a:solidFill>
                  <a:srgbClr val="7030A0"/>
                </a:solidFill>
              </a:rPr>
              <a:t> </a:t>
            </a:r>
            <a:r>
              <a:rPr lang="en-GB" sz="2900" b="1" dirty="0" smtClean="0">
                <a:solidFill>
                  <a:srgbClr val="7030A0"/>
                </a:solidFill>
              </a:rPr>
              <a:t>Macduff</a:t>
            </a:r>
            <a:r>
              <a:rPr lang="en-GB" sz="2900" dirty="0" smtClean="0"/>
              <a:t>, </a:t>
            </a:r>
            <a:r>
              <a:rPr lang="en-GB" sz="2900" dirty="0"/>
              <a:t>the Thane of Fife. Secondly, a blood child reveals that “none of women born shall harm Macbeth.” Finally, a child with a crown and tree branch explains that Macbeth will remain undefeated until </a:t>
            </a:r>
            <a:r>
              <a:rPr lang="en-GB" sz="2900" dirty="0" smtClean="0"/>
              <a:t>“</a:t>
            </a:r>
            <a:r>
              <a:rPr lang="en-GB" sz="2900" b="1" dirty="0" smtClean="0">
                <a:solidFill>
                  <a:srgbClr val="7030A0"/>
                </a:solidFill>
              </a:rPr>
              <a:t>Birnam Wood </a:t>
            </a:r>
            <a:r>
              <a:rPr lang="en-GB" sz="2900" dirty="0"/>
              <a:t>travels to Dunsinane.” Macbeth feels relieved, but asks the witches for information on Banquo’s children becoming kings – the witches refuse any further information but show Macbeth </a:t>
            </a:r>
            <a:r>
              <a:rPr lang="en-GB" sz="2900" b="1" dirty="0" smtClean="0">
                <a:solidFill>
                  <a:srgbClr val="7030A0"/>
                </a:solidFill>
              </a:rPr>
              <a:t>eight kings </a:t>
            </a:r>
            <a:r>
              <a:rPr lang="en-GB" sz="2900" dirty="0"/>
              <a:t>with Banquo’s ghost, before they disappear.</a:t>
            </a:r>
          </a:p>
          <a:p>
            <a:pPr marL="118872" indent="0" algn="just">
              <a:buNone/>
            </a:pPr>
            <a:r>
              <a:rPr lang="en-GB" sz="2900" dirty="0" smtClean="0"/>
              <a:t>        Macduff </a:t>
            </a:r>
            <a:r>
              <a:rPr lang="en-GB" sz="2900" dirty="0"/>
              <a:t>leaves Scotland and goes to England to help plan an invasion to take the country back from Macbeth. After the witches’ prophecies, Macbeth sends a murderer to kill Macduff and his family. Macduff finds out the truth in England and is furious – he is desperate for </a:t>
            </a:r>
            <a:r>
              <a:rPr lang="en-GB" sz="2900" b="1" dirty="0" smtClean="0">
                <a:solidFill>
                  <a:srgbClr val="7030A0"/>
                </a:solidFill>
              </a:rPr>
              <a:t>revenge</a:t>
            </a:r>
            <a:r>
              <a:rPr lang="en-GB" sz="2900" dirty="0" smtClean="0">
                <a:solidFill>
                  <a:srgbClr val="7030A0"/>
                </a:solidFill>
              </a:rPr>
              <a:t> </a:t>
            </a:r>
            <a:r>
              <a:rPr lang="en-GB" sz="2900" dirty="0"/>
              <a:t>and is tested by Malcolm, who wants to ensure that he is loyal and just. </a:t>
            </a:r>
          </a:p>
          <a:p>
            <a:pPr marL="118872" indent="0">
              <a:buNone/>
            </a:pPr>
            <a:endParaRPr lang="en-GB" dirty="0"/>
          </a:p>
        </p:txBody>
      </p:sp>
      <p:sp>
        <p:nvSpPr>
          <p:cNvPr id="6" name="Rectangle 5"/>
          <p:cNvSpPr/>
          <p:nvPr/>
        </p:nvSpPr>
        <p:spPr>
          <a:xfrm>
            <a:off x="0" y="0"/>
            <a:ext cx="683568"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vert="vert270" rtlCol="0" anchor="ctr"/>
          <a:lstStyle/>
          <a:p>
            <a:pPr algn="ctr"/>
            <a:r>
              <a:rPr lang="en-GB" sz="4400" dirty="0">
                <a:solidFill>
                  <a:prstClr val="white"/>
                </a:solidFill>
              </a:rPr>
              <a:t>DO NOW!</a:t>
            </a:r>
          </a:p>
        </p:txBody>
      </p:sp>
    </p:spTree>
    <p:extLst>
      <p:ext uri="{BB962C8B-B14F-4D97-AF65-F5344CB8AC3E}">
        <p14:creationId xmlns:p14="http://schemas.microsoft.com/office/powerpoint/2010/main" val="311910117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lum bright="70000" contrast="-70000"/>
            <a:extLst>
              <a:ext uri="{BEBA8EAE-BF5A-486C-A8C5-ECC9F3942E4B}">
                <a14:imgProps xmlns:a14="http://schemas.microsoft.com/office/drawing/2010/main">
                  <a14:imgLayer r:embed="rId4">
                    <a14:imgEffect>
                      <a14:artisticCutout/>
                    </a14:imgEffect>
                  </a14:imgLayer>
                </a14:imgProps>
              </a:ext>
              <a:ext uri="{28A0092B-C50C-407E-A947-70E740481C1C}">
                <a14:useLocalDpi xmlns:a14="http://schemas.microsoft.com/office/drawing/2010/main" val="0"/>
              </a:ext>
            </a:extLst>
          </a:blip>
          <a:srcRect/>
          <a:stretch>
            <a:fillRect/>
          </a:stretch>
        </p:blipFill>
        <p:spPr bwMode="auto">
          <a:xfrm>
            <a:off x="30801" y="0"/>
            <a:ext cx="9175750" cy="6864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765029" y="0"/>
            <a:ext cx="8229600" cy="1143000"/>
          </a:xfrm>
        </p:spPr>
        <p:txBody>
          <a:bodyPr/>
          <a:lstStyle/>
          <a:p>
            <a:r>
              <a:rPr lang="en-GB" dirty="0" smtClean="0"/>
              <a:t>Match the word to the definition.</a:t>
            </a:r>
            <a:endParaRPr lang="en-GB" dirty="0"/>
          </a:p>
        </p:txBody>
      </p:sp>
      <p:sp>
        <p:nvSpPr>
          <p:cNvPr id="3" name="Content Placeholder 2"/>
          <p:cNvSpPr>
            <a:spLocks noGrp="1"/>
          </p:cNvSpPr>
          <p:nvPr>
            <p:ph idx="1"/>
          </p:nvPr>
        </p:nvSpPr>
        <p:spPr>
          <a:xfrm>
            <a:off x="755576" y="908720"/>
            <a:ext cx="8388424" cy="3672408"/>
          </a:xfrm>
        </p:spPr>
        <p:txBody>
          <a:bodyPr>
            <a:noAutofit/>
          </a:bodyPr>
          <a:lstStyle/>
          <a:p>
            <a:r>
              <a:rPr lang="en-GB" sz="2800" b="1" dirty="0">
                <a:solidFill>
                  <a:schemeClr val="tx1"/>
                </a:solidFill>
              </a:rPr>
              <a:t>_____________ </a:t>
            </a:r>
            <a:r>
              <a:rPr lang="en-GB" sz="2800" b="1" dirty="0" smtClean="0">
                <a:solidFill>
                  <a:schemeClr val="tx1"/>
                </a:solidFill>
              </a:rPr>
              <a:t>description and explanation of an idea.</a:t>
            </a:r>
          </a:p>
          <a:p>
            <a:r>
              <a:rPr lang="en-GB" sz="2800" b="1" dirty="0" smtClean="0">
                <a:solidFill>
                  <a:schemeClr val="tx1"/>
                </a:solidFill>
              </a:rPr>
              <a:t>________  a spoken or written account of connected events; a story.</a:t>
            </a:r>
            <a:endParaRPr lang="en-GB" sz="2800" b="1" dirty="0" smtClean="0">
              <a:solidFill>
                <a:schemeClr val="tx1"/>
              </a:solidFill>
            </a:endParaRPr>
          </a:p>
          <a:p>
            <a:r>
              <a:rPr lang="en-GB" sz="2800" b="1" dirty="0" smtClean="0"/>
              <a:t>_____</a:t>
            </a:r>
            <a:r>
              <a:rPr lang="en-GB" sz="2800" b="1" dirty="0" smtClean="0">
                <a:solidFill>
                  <a:schemeClr val="tx1"/>
                </a:solidFill>
              </a:rPr>
              <a:t>_____ </a:t>
            </a:r>
            <a:r>
              <a:rPr lang="en-GB" sz="2800" b="1" dirty="0" smtClean="0">
                <a:solidFill>
                  <a:schemeClr val="tx1"/>
                </a:solidFill>
              </a:rPr>
              <a:t>the pervading tone or mood of a place, situation, or creative work.</a:t>
            </a:r>
          </a:p>
          <a:p>
            <a:r>
              <a:rPr lang="en-GB" sz="2800" b="1" dirty="0" smtClean="0">
                <a:solidFill>
                  <a:schemeClr val="tx1"/>
                </a:solidFill>
              </a:rPr>
              <a:t>____________  the final part of a play, film, or narrative in which the strands of the plot are drawn together and matters are explained or resolved.</a:t>
            </a:r>
            <a:endParaRPr lang="en-GB" sz="2800" b="1" dirty="0">
              <a:solidFill>
                <a:schemeClr val="tx1"/>
              </a:solidFill>
            </a:endParaRPr>
          </a:p>
        </p:txBody>
      </p:sp>
      <p:sp>
        <p:nvSpPr>
          <p:cNvPr id="4" name="Rectangle 3"/>
          <p:cNvSpPr/>
          <p:nvPr/>
        </p:nvSpPr>
        <p:spPr>
          <a:xfrm>
            <a:off x="0" y="0"/>
            <a:ext cx="755576"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vert="vert270" rtlCol="0" anchor="ctr"/>
          <a:lstStyle/>
          <a:p>
            <a:pPr algn="ctr"/>
            <a:r>
              <a:rPr lang="en-GB" sz="4800" dirty="0">
                <a:solidFill>
                  <a:prstClr val="white"/>
                </a:solidFill>
              </a:rPr>
              <a:t>Unlocking vocabulary</a:t>
            </a:r>
          </a:p>
        </p:txBody>
      </p:sp>
      <p:sp>
        <p:nvSpPr>
          <p:cNvPr id="5" name="Rounded Rectangle 4"/>
          <p:cNvSpPr/>
          <p:nvPr/>
        </p:nvSpPr>
        <p:spPr>
          <a:xfrm>
            <a:off x="899592" y="5229200"/>
            <a:ext cx="8244408" cy="1512168"/>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4400" dirty="0" smtClean="0">
                <a:solidFill>
                  <a:prstClr val="white"/>
                </a:solidFill>
              </a:rPr>
              <a:t>Denouement     Atmosphere</a:t>
            </a:r>
            <a:endParaRPr lang="en-GB" sz="4400" dirty="0">
              <a:solidFill>
                <a:prstClr val="white"/>
              </a:solidFill>
            </a:endParaRPr>
          </a:p>
          <a:p>
            <a:pPr algn="ctr"/>
            <a:r>
              <a:rPr lang="en-GB" sz="4400" dirty="0" smtClean="0">
                <a:solidFill>
                  <a:prstClr val="white"/>
                </a:solidFill>
              </a:rPr>
              <a:t>Narrative     Exposition</a:t>
            </a:r>
            <a:endParaRPr lang="en-GB" sz="4400" dirty="0">
              <a:solidFill>
                <a:prstClr val="white"/>
              </a:solidFill>
            </a:endParaRPr>
          </a:p>
        </p:txBody>
      </p:sp>
    </p:spTree>
    <p:extLst>
      <p:ext uri="{BB962C8B-B14F-4D97-AF65-F5344CB8AC3E}">
        <p14:creationId xmlns:p14="http://schemas.microsoft.com/office/powerpoint/2010/main" val="37028243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grayscl/>
            <a:extLst>
              <a:ext uri="{28A0092B-C50C-407E-A947-70E740481C1C}">
                <a14:useLocalDpi xmlns:a14="http://schemas.microsoft.com/office/drawing/2010/main" val="0"/>
              </a:ext>
            </a:extLst>
          </a:blip>
          <a:srcRect/>
          <a:stretch>
            <a:fillRect/>
          </a:stretch>
        </p:blipFill>
        <p:spPr bwMode="auto">
          <a:xfrm>
            <a:off x="-19050" y="-6350"/>
            <a:ext cx="9182100" cy="6870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971600" y="116632"/>
            <a:ext cx="7715200" cy="1143000"/>
          </a:xfrm>
        </p:spPr>
        <p:txBody>
          <a:bodyPr>
            <a:normAutofit fontScale="90000"/>
          </a:bodyPr>
          <a:lstStyle/>
          <a:p>
            <a:r>
              <a:rPr lang="en-GB" dirty="0" smtClean="0"/>
              <a:t>Answers! Please give yourself a tick </a:t>
            </a:r>
            <a:endParaRPr lang="en-GB" dirty="0"/>
          </a:p>
        </p:txBody>
      </p:sp>
      <p:sp>
        <p:nvSpPr>
          <p:cNvPr id="4" name="Rectangle 3"/>
          <p:cNvSpPr/>
          <p:nvPr/>
        </p:nvSpPr>
        <p:spPr>
          <a:xfrm>
            <a:off x="0" y="0"/>
            <a:ext cx="755576"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vert="vert270" rtlCol="0" anchor="ctr"/>
          <a:lstStyle/>
          <a:p>
            <a:pPr algn="ctr"/>
            <a:r>
              <a:rPr lang="en-GB" sz="4800" dirty="0">
                <a:solidFill>
                  <a:prstClr val="white"/>
                </a:solidFill>
              </a:rPr>
              <a:t>Unlocking vocabulary</a:t>
            </a:r>
          </a:p>
        </p:txBody>
      </p:sp>
      <p:pic>
        <p:nvPicPr>
          <p:cNvPr id="1026" name="Picture 2" descr="C:\Users\Deb\AppData\Local\Microsoft\Windows\Temporary Internet Files\Content.IE5\P66F28V0\Kliponious-green-tick[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40352" y="620688"/>
            <a:ext cx="1152128" cy="1008757"/>
          </a:xfrm>
          <a:prstGeom prst="rect">
            <a:avLst/>
          </a:prstGeom>
          <a:noFill/>
          <a:extLst>
            <a:ext uri="{909E8E84-426E-40DD-AFC4-6F175D3DCCD1}">
              <a14:hiddenFill xmlns:a14="http://schemas.microsoft.com/office/drawing/2010/main">
                <a:solidFill>
                  <a:srgbClr val="FFFFFF"/>
                </a:solidFill>
              </a14:hiddenFill>
            </a:ext>
          </a:extLst>
        </p:spPr>
      </p:pic>
      <p:sp>
        <p:nvSpPr>
          <p:cNvPr id="8" name="Content Placeholder 2"/>
          <p:cNvSpPr>
            <a:spLocks noGrp="1"/>
          </p:cNvSpPr>
          <p:nvPr>
            <p:ph idx="1"/>
          </p:nvPr>
        </p:nvSpPr>
        <p:spPr>
          <a:xfrm>
            <a:off x="914400" y="1412776"/>
            <a:ext cx="8229600" cy="4525963"/>
          </a:xfrm>
        </p:spPr>
        <p:txBody>
          <a:bodyPr>
            <a:noAutofit/>
          </a:bodyPr>
          <a:lstStyle/>
          <a:p>
            <a:r>
              <a:rPr lang="en-GB" b="1" u="sng" dirty="0" smtClean="0">
                <a:solidFill>
                  <a:srgbClr val="00B050"/>
                </a:solidFill>
              </a:rPr>
              <a:t>Exposition</a:t>
            </a:r>
            <a:r>
              <a:rPr lang="en-GB" b="1" dirty="0" smtClean="0">
                <a:solidFill>
                  <a:schemeClr val="tx1"/>
                </a:solidFill>
              </a:rPr>
              <a:t> description and explanation of an idea.</a:t>
            </a:r>
          </a:p>
          <a:p>
            <a:r>
              <a:rPr lang="en-GB" b="1" u="sng" dirty="0" smtClean="0">
                <a:solidFill>
                  <a:srgbClr val="00B050"/>
                </a:solidFill>
              </a:rPr>
              <a:t>Narrative</a:t>
            </a:r>
            <a:r>
              <a:rPr lang="en-GB" b="1" dirty="0" smtClean="0">
                <a:solidFill>
                  <a:schemeClr val="tx1"/>
                </a:solidFill>
              </a:rPr>
              <a:t>  a spoken or written account of connected events; a story.</a:t>
            </a:r>
            <a:endParaRPr lang="en-GB" b="1" dirty="0" smtClean="0">
              <a:solidFill>
                <a:schemeClr val="tx1"/>
              </a:solidFill>
            </a:endParaRPr>
          </a:p>
          <a:p>
            <a:r>
              <a:rPr lang="en-GB" b="1" u="sng" dirty="0" smtClean="0">
                <a:solidFill>
                  <a:srgbClr val="00B050"/>
                </a:solidFill>
              </a:rPr>
              <a:t>Atmosphere</a:t>
            </a:r>
            <a:r>
              <a:rPr lang="en-GB" b="1" dirty="0" smtClean="0">
                <a:solidFill>
                  <a:schemeClr val="tx1"/>
                </a:solidFill>
              </a:rPr>
              <a:t> the pervading tone or mood of a place, situation, or creative work.</a:t>
            </a:r>
          </a:p>
          <a:p>
            <a:r>
              <a:rPr lang="en-GB" b="1" u="sng" dirty="0" smtClean="0">
                <a:solidFill>
                  <a:srgbClr val="00B050"/>
                </a:solidFill>
              </a:rPr>
              <a:t>Denouement</a:t>
            </a:r>
            <a:r>
              <a:rPr lang="en-GB" b="1" dirty="0" smtClean="0">
                <a:solidFill>
                  <a:schemeClr val="tx1"/>
                </a:solidFill>
              </a:rPr>
              <a:t>  the final part of a play, film, or narrative in which the strands of the plot are drawn together and matters are explained or resolved.</a:t>
            </a:r>
            <a:endParaRPr lang="en-GB" b="1" dirty="0">
              <a:solidFill>
                <a:schemeClr val="tx1"/>
              </a:solidFill>
            </a:endParaRPr>
          </a:p>
        </p:txBody>
      </p:sp>
    </p:spTree>
    <p:extLst>
      <p:ext uri="{BB962C8B-B14F-4D97-AF65-F5344CB8AC3E}">
        <p14:creationId xmlns:p14="http://schemas.microsoft.com/office/powerpoint/2010/main" val="30850790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lumMod val="85000"/>
            </a:schemeClr>
          </a:solidFill>
          <a:ln w="76200">
            <a:solidFill>
              <a:schemeClr val="bg1">
                <a:lumMod val="50000"/>
              </a:schemeClr>
            </a:solidFill>
          </a:ln>
        </p:spPr>
        <p:txBody>
          <a:bodyPr/>
          <a:lstStyle/>
          <a:p>
            <a:pPr algn="ctr"/>
            <a:r>
              <a:rPr lang="en-GB" dirty="0" smtClean="0"/>
              <a:t>Narrative Writing</a:t>
            </a:r>
            <a:endParaRPr lang="en-GB" dirty="0"/>
          </a:p>
        </p:txBody>
      </p:sp>
      <p:sp>
        <p:nvSpPr>
          <p:cNvPr id="3" name="Content Placeholder 2"/>
          <p:cNvSpPr>
            <a:spLocks noGrp="1"/>
          </p:cNvSpPr>
          <p:nvPr>
            <p:ph sz="half" idx="1"/>
          </p:nvPr>
        </p:nvSpPr>
        <p:spPr>
          <a:xfrm>
            <a:off x="791580" y="1547931"/>
            <a:ext cx="3780420" cy="1080120"/>
          </a:xfrm>
        </p:spPr>
        <p:txBody>
          <a:bodyPr>
            <a:normAutofit lnSpcReduction="10000"/>
          </a:bodyPr>
          <a:lstStyle/>
          <a:p>
            <a:pPr marL="118872" indent="0" algn="ctr">
              <a:buNone/>
            </a:pPr>
            <a:r>
              <a:rPr lang="en-GB" sz="2700" dirty="0" smtClean="0"/>
              <a:t>Write a short story that is related to </a:t>
            </a:r>
            <a:r>
              <a:rPr lang="en-GB" sz="2700" i="1" dirty="0" smtClean="0"/>
              <a:t>Macbeth</a:t>
            </a:r>
            <a:r>
              <a:rPr lang="en-GB" sz="2700" dirty="0" smtClean="0"/>
              <a:t>.</a:t>
            </a:r>
            <a:endParaRPr lang="en-GB" sz="2700" dirty="0"/>
          </a:p>
        </p:txBody>
      </p:sp>
      <p:sp>
        <p:nvSpPr>
          <p:cNvPr id="4" name="Content Placeholder 3"/>
          <p:cNvSpPr>
            <a:spLocks noGrp="1"/>
          </p:cNvSpPr>
          <p:nvPr>
            <p:ph sz="half" idx="2"/>
          </p:nvPr>
        </p:nvSpPr>
        <p:spPr>
          <a:xfrm>
            <a:off x="4572000" y="1556792"/>
            <a:ext cx="4392488" cy="4319360"/>
          </a:xfrm>
          <a:ln w="28575">
            <a:solidFill>
              <a:srgbClr val="002060"/>
            </a:solidFill>
          </a:ln>
        </p:spPr>
        <p:txBody>
          <a:bodyPr>
            <a:normAutofit lnSpcReduction="10000"/>
          </a:bodyPr>
          <a:lstStyle/>
          <a:p>
            <a:pPr marL="118872" indent="0">
              <a:buNone/>
            </a:pPr>
            <a:r>
              <a:rPr lang="en-GB" sz="2400" b="1" dirty="0" smtClean="0"/>
              <a:t>Assessment Criteria:</a:t>
            </a:r>
          </a:p>
          <a:p>
            <a:pPr marL="118872" indent="0">
              <a:buNone/>
            </a:pPr>
            <a:endParaRPr lang="en-GB" sz="800" b="1" dirty="0"/>
          </a:p>
          <a:p>
            <a:pPr algn="just">
              <a:buFont typeface="Wingdings" panose="05000000000000000000" pitchFamily="2" charset="2"/>
              <a:buChar char="ü"/>
            </a:pPr>
            <a:r>
              <a:rPr lang="en-GB" sz="2400" dirty="0" smtClean="0"/>
              <a:t>First person – create a distinct voice</a:t>
            </a:r>
          </a:p>
          <a:p>
            <a:pPr algn="just">
              <a:buFont typeface="Wingdings" panose="05000000000000000000" pitchFamily="2" charset="2"/>
              <a:buChar char="ü"/>
            </a:pPr>
            <a:r>
              <a:rPr lang="en-GB" sz="2400" dirty="0" smtClean="0"/>
              <a:t>Describe the setting &amp; relate it to the situation</a:t>
            </a:r>
          </a:p>
          <a:p>
            <a:pPr algn="just">
              <a:buFont typeface="Wingdings" panose="05000000000000000000" pitchFamily="2" charset="2"/>
              <a:buChar char="ü"/>
            </a:pPr>
            <a:r>
              <a:rPr lang="en-GB" sz="2400" dirty="0" smtClean="0"/>
              <a:t>Use a variety of sentence types, lengths and openings</a:t>
            </a:r>
          </a:p>
          <a:p>
            <a:pPr algn="just">
              <a:buFont typeface="Wingdings" panose="05000000000000000000" pitchFamily="2" charset="2"/>
              <a:buChar char="ü"/>
            </a:pPr>
            <a:r>
              <a:rPr lang="en-GB" sz="2400" dirty="0" smtClean="0"/>
              <a:t>Use imagery</a:t>
            </a:r>
          </a:p>
          <a:p>
            <a:pPr algn="just">
              <a:buFont typeface="Wingdings" panose="05000000000000000000" pitchFamily="2" charset="2"/>
              <a:buChar char="ü"/>
            </a:pPr>
            <a:r>
              <a:rPr lang="en-GB" sz="2400" dirty="0" smtClean="0"/>
              <a:t>Use a variety of senses to create an atmosphere</a:t>
            </a:r>
          </a:p>
          <a:p>
            <a:pPr algn="just">
              <a:buFont typeface="Wingdings" panose="05000000000000000000" pitchFamily="2" charset="2"/>
              <a:buChar char="ü"/>
            </a:pPr>
            <a:r>
              <a:rPr lang="en-GB" sz="2400" dirty="0" smtClean="0"/>
              <a:t>Show, don’t tell</a:t>
            </a:r>
          </a:p>
          <a:p>
            <a:pPr>
              <a:buFont typeface="Wingdings" panose="05000000000000000000" pitchFamily="2" charset="2"/>
              <a:buChar char="ü"/>
            </a:pPr>
            <a:endParaRPr lang="en-GB" sz="2400" dirty="0"/>
          </a:p>
        </p:txBody>
      </p:sp>
      <p:sp>
        <p:nvSpPr>
          <p:cNvPr id="5" name="TextBox 4"/>
          <p:cNvSpPr txBox="1"/>
          <p:nvPr/>
        </p:nvSpPr>
        <p:spPr>
          <a:xfrm>
            <a:off x="4572000" y="5877272"/>
            <a:ext cx="4320480" cy="830997"/>
          </a:xfrm>
          <a:prstGeom prst="rect">
            <a:avLst/>
          </a:prstGeom>
          <a:noFill/>
        </p:spPr>
        <p:txBody>
          <a:bodyPr wrap="square" rtlCol="0">
            <a:spAutoFit/>
          </a:bodyPr>
          <a:lstStyle/>
          <a:p>
            <a:r>
              <a:rPr lang="en-GB" sz="2400" dirty="0">
                <a:solidFill>
                  <a:prstClr val="black"/>
                </a:solidFill>
              </a:rPr>
              <a:t>Set the narrative in </a:t>
            </a:r>
            <a:r>
              <a:rPr lang="en-GB" sz="2400" b="1" dirty="0">
                <a:solidFill>
                  <a:srgbClr val="0070C0"/>
                </a:solidFill>
              </a:rPr>
              <a:t>one scene </a:t>
            </a:r>
            <a:r>
              <a:rPr lang="en-GB" sz="2400" dirty="0">
                <a:solidFill>
                  <a:prstClr val="black"/>
                </a:solidFill>
              </a:rPr>
              <a:t>to focus the action!</a:t>
            </a:r>
            <a:endParaRPr lang="en-GB" sz="2400" dirty="0">
              <a:solidFill>
                <a:prstClr val="black"/>
              </a:solidFill>
            </a:endParaRPr>
          </a:p>
        </p:txBody>
      </p:sp>
      <p:sp>
        <p:nvSpPr>
          <p:cNvPr id="6" name="TextBox 5"/>
          <p:cNvSpPr txBox="1"/>
          <p:nvPr/>
        </p:nvSpPr>
        <p:spPr>
          <a:xfrm>
            <a:off x="914516" y="2630485"/>
            <a:ext cx="3672408" cy="4154984"/>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en-GB" sz="2000" b="1" dirty="0">
                <a:solidFill>
                  <a:prstClr val="black"/>
                </a:solidFill>
              </a:rPr>
              <a:t>Story Ideas:</a:t>
            </a:r>
          </a:p>
          <a:p>
            <a:pPr algn="just"/>
            <a:endParaRPr lang="en-GB" sz="800" dirty="0">
              <a:solidFill>
                <a:prstClr val="black"/>
              </a:solidFill>
            </a:endParaRPr>
          </a:p>
          <a:p>
            <a:pPr algn="just"/>
            <a:r>
              <a:rPr lang="en-GB" sz="2000" dirty="0">
                <a:solidFill>
                  <a:prstClr val="black"/>
                </a:solidFill>
              </a:rPr>
              <a:t>Turn one of the </a:t>
            </a:r>
            <a:r>
              <a:rPr lang="en-GB" sz="2000" b="1" dirty="0">
                <a:solidFill>
                  <a:srgbClr val="8064A2">
                    <a:lumMod val="75000"/>
                  </a:srgbClr>
                </a:solidFill>
              </a:rPr>
              <a:t>key scenes </a:t>
            </a:r>
            <a:r>
              <a:rPr lang="en-GB" sz="2000" dirty="0">
                <a:solidFill>
                  <a:prstClr val="black"/>
                </a:solidFill>
              </a:rPr>
              <a:t>into prose – Macbeth in the battle, Macbeth meeting the witches, the murder, etc…</a:t>
            </a:r>
          </a:p>
          <a:p>
            <a:pPr algn="just"/>
            <a:endParaRPr lang="en-GB" sz="800" dirty="0">
              <a:solidFill>
                <a:prstClr val="black"/>
              </a:solidFill>
            </a:endParaRPr>
          </a:p>
          <a:p>
            <a:pPr algn="ctr"/>
            <a:r>
              <a:rPr lang="en-GB" sz="2000" b="1" dirty="0">
                <a:solidFill>
                  <a:prstClr val="black"/>
                </a:solidFill>
              </a:rPr>
              <a:t>Or</a:t>
            </a:r>
          </a:p>
          <a:p>
            <a:pPr algn="just"/>
            <a:endParaRPr lang="en-GB" sz="800" dirty="0">
              <a:solidFill>
                <a:prstClr val="black"/>
              </a:solidFill>
            </a:endParaRPr>
          </a:p>
          <a:p>
            <a:pPr algn="just"/>
            <a:r>
              <a:rPr lang="en-GB" sz="2000" dirty="0">
                <a:solidFill>
                  <a:prstClr val="black"/>
                </a:solidFill>
              </a:rPr>
              <a:t>Use </a:t>
            </a:r>
            <a:r>
              <a:rPr lang="en-GB" sz="2000" dirty="0" smtClean="0">
                <a:solidFill>
                  <a:prstClr val="black"/>
                </a:solidFill>
              </a:rPr>
              <a:t>one of the settings we </a:t>
            </a:r>
            <a:r>
              <a:rPr lang="en-GB" sz="2000" dirty="0">
                <a:solidFill>
                  <a:prstClr val="black"/>
                </a:solidFill>
              </a:rPr>
              <a:t>have </a:t>
            </a:r>
            <a:r>
              <a:rPr lang="en-GB" sz="2000" dirty="0" smtClean="0">
                <a:solidFill>
                  <a:prstClr val="black"/>
                </a:solidFill>
              </a:rPr>
              <a:t>read about (</a:t>
            </a:r>
            <a:r>
              <a:rPr lang="en-GB" sz="2000" i="1" dirty="0" smtClean="0">
                <a:solidFill>
                  <a:prstClr val="black"/>
                </a:solidFill>
              </a:rPr>
              <a:t>Inverness castle, the heath, the thunder and Lightning, the banqueting hall etc</a:t>
            </a:r>
            <a:r>
              <a:rPr lang="en-GB" sz="2000" dirty="0" smtClean="0">
                <a:solidFill>
                  <a:prstClr val="black"/>
                </a:solidFill>
              </a:rPr>
              <a:t>.) </a:t>
            </a:r>
            <a:r>
              <a:rPr lang="en-GB" sz="2000" dirty="0">
                <a:solidFill>
                  <a:prstClr val="black"/>
                </a:solidFill>
              </a:rPr>
              <a:t>and </a:t>
            </a:r>
            <a:r>
              <a:rPr lang="en-GB" sz="2000" b="1" dirty="0">
                <a:solidFill>
                  <a:srgbClr val="002060"/>
                </a:solidFill>
              </a:rPr>
              <a:t>add a scene </a:t>
            </a:r>
            <a:r>
              <a:rPr lang="en-GB" sz="2000" dirty="0">
                <a:solidFill>
                  <a:prstClr val="black"/>
                </a:solidFill>
              </a:rPr>
              <a:t>that isn't in the play but adds to the atmosphere.</a:t>
            </a:r>
            <a:endParaRPr lang="en-GB" sz="2000" dirty="0">
              <a:solidFill>
                <a:prstClr val="black"/>
              </a:solidFill>
            </a:endParaRPr>
          </a:p>
        </p:txBody>
      </p:sp>
      <p:sp>
        <p:nvSpPr>
          <p:cNvPr id="7" name="Rectangle 6"/>
          <p:cNvSpPr/>
          <p:nvPr/>
        </p:nvSpPr>
        <p:spPr>
          <a:xfrm>
            <a:off x="7596336" y="1052736"/>
            <a:ext cx="1547664" cy="93610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prstClr val="black"/>
                </a:solidFill>
              </a:rPr>
              <a:t>I will be marking to this criteria!</a:t>
            </a:r>
            <a:endParaRPr lang="en-GB" dirty="0">
              <a:solidFill>
                <a:prstClr val="black"/>
              </a:solidFill>
            </a:endParaRPr>
          </a:p>
        </p:txBody>
      </p:sp>
      <p:sp>
        <p:nvSpPr>
          <p:cNvPr id="8" name="Rectangle 7"/>
          <p:cNvSpPr/>
          <p:nvPr/>
        </p:nvSpPr>
        <p:spPr>
          <a:xfrm>
            <a:off x="0" y="0"/>
            <a:ext cx="755576"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vert="vert270" rtlCol="0" anchor="ctr"/>
          <a:lstStyle/>
          <a:p>
            <a:pPr algn="ctr"/>
            <a:r>
              <a:rPr lang="en-GB" sz="4000" dirty="0" smtClean="0">
                <a:solidFill>
                  <a:prstClr val="white"/>
                </a:solidFill>
              </a:rPr>
              <a:t>Reading task</a:t>
            </a:r>
            <a:endParaRPr lang="en-GB" sz="4000" dirty="0">
              <a:solidFill>
                <a:prstClr val="white"/>
              </a:solidFill>
            </a:endParaRPr>
          </a:p>
        </p:txBody>
      </p:sp>
    </p:spTree>
    <p:extLst>
      <p:ext uri="{BB962C8B-B14F-4D97-AF65-F5344CB8AC3E}">
        <p14:creationId xmlns:p14="http://schemas.microsoft.com/office/powerpoint/2010/main" val="1160451911"/>
      </p:ext>
    </p:extLst>
  </p:cSld>
  <p:clrMapOvr>
    <a:masterClrMapping/>
  </p:clrMapOvr>
  <p:transition spd="slow">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8614"/>
            <a:ext cx="8229600" cy="1930226"/>
          </a:xfrm>
          <a:solidFill>
            <a:schemeClr val="bg1">
              <a:lumMod val="75000"/>
            </a:schemeClr>
          </a:solidFill>
        </p:spPr>
        <p:txBody>
          <a:bodyPr>
            <a:noAutofit/>
          </a:bodyPr>
          <a:lstStyle/>
          <a:p>
            <a:r>
              <a:rPr lang="en-GB" sz="3600" dirty="0" smtClean="0"/>
              <a:t>Read the example narrative set at the beginning of the play when Macbeth and Banquo fight against the Norwegian army.</a:t>
            </a:r>
            <a:endParaRPr lang="en-GB" sz="3600" dirty="0"/>
          </a:p>
        </p:txBody>
      </p:sp>
      <p:sp>
        <p:nvSpPr>
          <p:cNvPr id="3" name="Content Placeholder 2"/>
          <p:cNvSpPr>
            <a:spLocks noGrp="1"/>
          </p:cNvSpPr>
          <p:nvPr>
            <p:ph idx="1"/>
          </p:nvPr>
        </p:nvSpPr>
        <p:spPr>
          <a:xfrm>
            <a:off x="755576" y="1988840"/>
            <a:ext cx="6696744" cy="4752528"/>
          </a:xfrm>
        </p:spPr>
        <p:txBody>
          <a:bodyPr>
            <a:noAutofit/>
          </a:bodyPr>
          <a:lstStyle/>
          <a:p>
            <a:pPr marL="0" indent="0">
              <a:buNone/>
            </a:pPr>
            <a:r>
              <a:rPr lang="en-GB" sz="1600" dirty="0" smtClean="0"/>
              <a:t>Fog </a:t>
            </a:r>
            <a:r>
              <a:rPr lang="en-GB" sz="1600" dirty="0"/>
              <a:t>swirled through the trees behind us. A crow cawed relentlessly in the distance. And time seemed to sit motionless as we waited for the order. Glancing along the line of soldiers, I could see the fixed expressions of determination. Fading light made shadows swirl and shift – a grey light enveloped the battle weary faces. The odd glint of silver, the bevelled edge of sword catching the last rays of light as it shifted in a grasping hand. At the foot of each soldier a battered shield: dented, scratched, gouged, rested on the sodden earth. </a:t>
            </a:r>
          </a:p>
          <a:p>
            <a:pPr marL="0" indent="0">
              <a:buNone/>
            </a:pPr>
            <a:r>
              <a:rPr lang="en-GB" sz="1600" dirty="0"/>
              <a:t>Looking to my left I watched Macbeth flex his right hand, unfurling tense fingers, only to tighten again on the hilt of his sword with renewed strength. Next to him Banquo shifted his weight form left to right, he nodded imperceptibly to Macbeth and raised his index finger to his lips – a deathly hush fell over us. Holding my breath, I gripped my sword and shifted my shield to positon. Suddenly the sky split open with a streak of yellow lightning and a crash of thunder roared above us. </a:t>
            </a:r>
          </a:p>
          <a:p>
            <a:pPr marL="0" indent="0">
              <a:buNone/>
            </a:pPr>
            <a:r>
              <a:rPr lang="en-GB" sz="1600" dirty="0"/>
              <a:t>‘FORWARD! FORWARD!’ Macbeth’s fierce battle cry bellowed. A moving tide of muscle cannoned from the safety of the tree line. I was running towards the Norwegian army. Sword raised, shield poised, a growling </a:t>
            </a:r>
            <a:r>
              <a:rPr lang="en-GB" sz="1600" dirty="0" smtClean="0"/>
              <a:t>snarl </a:t>
            </a:r>
            <a:r>
              <a:rPr lang="en-GB" sz="1600" dirty="0"/>
              <a:t>emanated from my throat as I swung my blade at the enemy. </a:t>
            </a:r>
          </a:p>
        </p:txBody>
      </p:sp>
      <p:sp>
        <p:nvSpPr>
          <p:cNvPr id="4" name="Rectangle 3"/>
          <p:cNvSpPr/>
          <p:nvPr/>
        </p:nvSpPr>
        <p:spPr>
          <a:xfrm>
            <a:off x="7452320" y="2086444"/>
            <a:ext cx="1512168" cy="4654924"/>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GB" dirty="0">
                <a:solidFill>
                  <a:prstClr val="black"/>
                </a:solidFill>
              </a:rPr>
              <a:t>Identify language techniques used. How does it create tension? Atmosphere? Mood? Tone? What type of sentences does it use why are they effective? HOW CAN IT BE IMPROVED?</a:t>
            </a:r>
            <a:endParaRPr lang="en-GB" dirty="0">
              <a:solidFill>
                <a:prstClr val="black"/>
              </a:solidFill>
            </a:endParaRPr>
          </a:p>
        </p:txBody>
      </p:sp>
      <p:sp>
        <p:nvSpPr>
          <p:cNvPr id="5" name="Rectangle 4"/>
          <p:cNvSpPr/>
          <p:nvPr/>
        </p:nvSpPr>
        <p:spPr>
          <a:xfrm>
            <a:off x="1187624" y="2348880"/>
            <a:ext cx="6048672" cy="3579585"/>
          </a:xfrm>
          <a:prstGeom prst="rect">
            <a:avLst/>
          </a:prstGeom>
        </p:spPr>
        <p:style>
          <a:lnRef idx="3">
            <a:schemeClr val="lt1"/>
          </a:lnRef>
          <a:fillRef idx="1">
            <a:schemeClr val="dk1"/>
          </a:fillRef>
          <a:effectRef idx="1">
            <a:schemeClr val="dk1"/>
          </a:effectRef>
          <a:fontRef idx="minor">
            <a:schemeClr val="lt1"/>
          </a:fontRef>
        </p:style>
        <p:txBody>
          <a:bodyPr rtlCol="0" anchor="ctr"/>
          <a:lstStyle/>
          <a:p>
            <a:pPr algn="ctr"/>
            <a:r>
              <a:rPr lang="en-GB" sz="2800" b="1" dirty="0">
                <a:solidFill>
                  <a:prstClr val="white"/>
                </a:solidFill>
              </a:rPr>
              <a:t>What could happen next? Would it focus on the battle? Would the weather get worse? Would this soldier survive? Would he rescue someone? </a:t>
            </a:r>
          </a:p>
          <a:p>
            <a:pPr algn="ctr"/>
            <a:r>
              <a:rPr lang="en-GB" sz="2800" b="1" dirty="0">
                <a:solidFill>
                  <a:prstClr val="white"/>
                </a:solidFill>
              </a:rPr>
              <a:t>There is a need for imagination when writing a narrative BUT also an idea of plot development!</a:t>
            </a:r>
            <a:endParaRPr lang="en-GB" sz="2800" b="1" dirty="0">
              <a:solidFill>
                <a:prstClr val="white"/>
              </a:solidFill>
            </a:endParaRPr>
          </a:p>
        </p:txBody>
      </p:sp>
      <p:sp>
        <p:nvSpPr>
          <p:cNvPr id="6" name="Rectangle 5"/>
          <p:cNvSpPr/>
          <p:nvPr/>
        </p:nvSpPr>
        <p:spPr>
          <a:xfrm>
            <a:off x="0" y="0"/>
            <a:ext cx="755576"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vert="vert270" rtlCol="0" anchor="ctr"/>
          <a:lstStyle/>
          <a:p>
            <a:pPr algn="ctr"/>
            <a:r>
              <a:rPr lang="en-GB" sz="4800" dirty="0" smtClean="0"/>
              <a:t>Mastery</a:t>
            </a:r>
            <a:endParaRPr lang="en-GB" sz="4800" dirty="0"/>
          </a:p>
        </p:txBody>
      </p:sp>
    </p:spTree>
    <p:extLst>
      <p:ext uri="{BB962C8B-B14F-4D97-AF65-F5344CB8AC3E}">
        <p14:creationId xmlns:p14="http://schemas.microsoft.com/office/powerpoint/2010/main" val="1381219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0427" y="260648"/>
            <a:ext cx="8229600" cy="1143000"/>
          </a:xfrm>
          <a:solidFill>
            <a:schemeClr val="bg1">
              <a:lumMod val="75000"/>
            </a:schemeClr>
          </a:solidFill>
          <a:ln w="57150">
            <a:solidFill>
              <a:schemeClr val="tx1"/>
            </a:solidFill>
          </a:ln>
        </p:spPr>
        <p:txBody>
          <a:bodyPr>
            <a:normAutofit fontScale="90000"/>
          </a:bodyPr>
          <a:lstStyle/>
          <a:p>
            <a:r>
              <a:rPr lang="en-GB" dirty="0" smtClean="0"/>
              <a:t>Plan your ideas along a plot line in your books.</a:t>
            </a:r>
            <a:endParaRPr lang="en-GB" dirty="0"/>
          </a:p>
        </p:txBody>
      </p:sp>
      <p:pic>
        <p:nvPicPr>
          <p:cNvPr id="5" name="Picture 4"/>
          <p:cNvPicPr>
            <a:picLocks noChangeAspect="1"/>
          </p:cNvPicPr>
          <p:nvPr/>
        </p:nvPicPr>
        <p:blipFill>
          <a:blip r:embed="rId3"/>
          <a:stretch>
            <a:fillRect/>
          </a:stretch>
        </p:blipFill>
        <p:spPr>
          <a:xfrm>
            <a:off x="1259632" y="1534166"/>
            <a:ext cx="7381875" cy="4914900"/>
          </a:xfrm>
          <a:prstGeom prst="rect">
            <a:avLst/>
          </a:prstGeom>
        </p:spPr>
      </p:pic>
      <p:sp>
        <p:nvSpPr>
          <p:cNvPr id="4" name="Rectangle 3"/>
          <p:cNvSpPr/>
          <p:nvPr/>
        </p:nvSpPr>
        <p:spPr>
          <a:xfrm>
            <a:off x="0" y="0"/>
            <a:ext cx="755576"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vert="vert270" rtlCol="0" anchor="ctr"/>
          <a:lstStyle/>
          <a:p>
            <a:pPr algn="ctr"/>
            <a:r>
              <a:rPr lang="en-GB" sz="4800" dirty="0" smtClean="0"/>
              <a:t>Mastery</a:t>
            </a:r>
            <a:endParaRPr lang="en-GB" sz="4800" dirty="0"/>
          </a:p>
        </p:txBody>
      </p:sp>
    </p:spTree>
    <p:extLst>
      <p:ext uri="{BB962C8B-B14F-4D97-AF65-F5344CB8AC3E}">
        <p14:creationId xmlns:p14="http://schemas.microsoft.com/office/powerpoint/2010/main" val="1754839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755576"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vert="vert270" rtlCol="0" anchor="ctr"/>
          <a:lstStyle/>
          <a:p>
            <a:pPr algn="ctr"/>
            <a:r>
              <a:rPr lang="en-GB" sz="4800" dirty="0" smtClean="0"/>
              <a:t>Mastery</a:t>
            </a:r>
            <a:endParaRPr lang="en-GB" sz="4800" dirty="0"/>
          </a:p>
        </p:txBody>
      </p:sp>
      <p:sp>
        <p:nvSpPr>
          <p:cNvPr id="2" name="Title 1"/>
          <p:cNvSpPr>
            <a:spLocks noGrp="1"/>
          </p:cNvSpPr>
          <p:nvPr>
            <p:ph type="title"/>
          </p:nvPr>
        </p:nvSpPr>
        <p:spPr/>
        <p:txBody>
          <a:bodyPr>
            <a:normAutofit fontScale="90000"/>
          </a:bodyPr>
          <a:lstStyle/>
          <a:p>
            <a:r>
              <a:rPr lang="en-GB" dirty="0" smtClean="0"/>
              <a:t>Task: Write your opening paragraph. This will be continued tomorrow.</a:t>
            </a:r>
            <a:endParaRPr lang="en-GB" dirty="0"/>
          </a:p>
        </p:txBody>
      </p:sp>
      <p:pic>
        <p:nvPicPr>
          <p:cNvPr id="4" name="Content Placeholder 3"/>
          <p:cNvPicPr>
            <a:picLocks noGrp="1" noChangeAspect="1"/>
          </p:cNvPicPr>
          <p:nvPr>
            <p:ph idx="1"/>
          </p:nvPr>
        </p:nvPicPr>
        <p:blipFill>
          <a:blip r:embed="rId3"/>
          <a:stretch>
            <a:fillRect/>
          </a:stretch>
        </p:blipFill>
        <p:spPr>
          <a:xfrm rot="1191149">
            <a:off x="623549" y="1791125"/>
            <a:ext cx="2655738" cy="2655738"/>
          </a:xfrm>
          <a:prstGeom prst="rect">
            <a:avLst/>
          </a:prstGeom>
        </p:spPr>
      </p:pic>
      <p:pic>
        <p:nvPicPr>
          <p:cNvPr id="5" name="Picture 4"/>
          <p:cNvPicPr>
            <a:picLocks noChangeAspect="1"/>
          </p:cNvPicPr>
          <p:nvPr/>
        </p:nvPicPr>
        <p:blipFill>
          <a:blip r:embed="rId4"/>
          <a:stretch>
            <a:fillRect/>
          </a:stretch>
        </p:blipFill>
        <p:spPr>
          <a:xfrm>
            <a:off x="3496894" y="1575649"/>
            <a:ext cx="3279007" cy="1842385"/>
          </a:xfrm>
          <a:prstGeom prst="rect">
            <a:avLst/>
          </a:prstGeom>
        </p:spPr>
      </p:pic>
      <p:pic>
        <p:nvPicPr>
          <p:cNvPr id="6" name="Picture 5"/>
          <p:cNvPicPr>
            <a:picLocks noChangeAspect="1"/>
          </p:cNvPicPr>
          <p:nvPr/>
        </p:nvPicPr>
        <p:blipFill>
          <a:blip r:embed="rId5"/>
          <a:stretch>
            <a:fillRect/>
          </a:stretch>
        </p:blipFill>
        <p:spPr>
          <a:xfrm>
            <a:off x="3394860" y="3657883"/>
            <a:ext cx="1752600" cy="2600325"/>
          </a:xfrm>
          <a:prstGeom prst="rect">
            <a:avLst/>
          </a:prstGeom>
        </p:spPr>
      </p:pic>
      <p:pic>
        <p:nvPicPr>
          <p:cNvPr id="8" name="Picture 7"/>
          <p:cNvPicPr>
            <a:picLocks noChangeAspect="1"/>
          </p:cNvPicPr>
          <p:nvPr/>
        </p:nvPicPr>
        <p:blipFill>
          <a:blip r:embed="rId6"/>
          <a:stretch>
            <a:fillRect/>
          </a:stretch>
        </p:blipFill>
        <p:spPr>
          <a:xfrm rot="387686">
            <a:off x="290315" y="4851239"/>
            <a:ext cx="3028950" cy="1514475"/>
          </a:xfrm>
          <a:prstGeom prst="rect">
            <a:avLst/>
          </a:prstGeom>
        </p:spPr>
      </p:pic>
      <p:pic>
        <p:nvPicPr>
          <p:cNvPr id="9" name="Picture 8"/>
          <p:cNvPicPr>
            <a:picLocks noChangeAspect="1"/>
          </p:cNvPicPr>
          <p:nvPr/>
        </p:nvPicPr>
        <p:blipFill>
          <a:blip r:embed="rId7"/>
          <a:stretch>
            <a:fillRect/>
          </a:stretch>
        </p:blipFill>
        <p:spPr>
          <a:xfrm>
            <a:off x="5292080" y="3427856"/>
            <a:ext cx="2619375" cy="1743075"/>
          </a:xfrm>
          <a:prstGeom prst="rect">
            <a:avLst/>
          </a:prstGeom>
        </p:spPr>
      </p:pic>
      <p:pic>
        <p:nvPicPr>
          <p:cNvPr id="7" name="Picture 6"/>
          <p:cNvPicPr>
            <a:picLocks noChangeAspect="1"/>
          </p:cNvPicPr>
          <p:nvPr/>
        </p:nvPicPr>
        <p:blipFill>
          <a:blip r:embed="rId8"/>
          <a:stretch>
            <a:fillRect/>
          </a:stretch>
        </p:blipFill>
        <p:spPr>
          <a:xfrm rot="20547249">
            <a:off x="5942106" y="4930055"/>
            <a:ext cx="3038475" cy="1504950"/>
          </a:xfrm>
          <a:prstGeom prst="rect">
            <a:avLst/>
          </a:prstGeom>
        </p:spPr>
      </p:pic>
      <p:pic>
        <p:nvPicPr>
          <p:cNvPr id="10" name="Picture 9"/>
          <p:cNvPicPr>
            <a:picLocks noChangeAspect="1"/>
          </p:cNvPicPr>
          <p:nvPr/>
        </p:nvPicPr>
        <p:blipFill>
          <a:blip r:embed="rId9"/>
          <a:stretch>
            <a:fillRect/>
          </a:stretch>
        </p:blipFill>
        <p:spPr>
          <a:xfrm rot="20365598">
            <a:off x="6785933" y="1693784"/>
            <a:ext cx="2144245" cy="1606114"/>
          </a:xfrm>
          <a:prstGeom prst="rect">
            <a:avLst/>
          </a:prstGeom>
        </p:spPr>
      </p:pic>
    </p:spTree>
    <p:extLst>
      <p:ext uri="{BB962C8B-B14F-4D97-AF65-F5344CB8AC3E}">
        <p14:creationId xmlns:p14="http://schemas.microsoft.com/office/powerpoint/2010/main" val="13977581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755576"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vert="vert270" rtlCol="0" anchor="ctr"/>
          <a:lstStyle/>
          <a:p>
            <a:pPr algn="ctr"/>
            <a:r>
              <a:rPr lang="en-GB" sz="4800" dirty="0" smtClean="0"/>
              <a:t>Mastery</a:t>
            </a:r>
            <a:endParaRPr lang="en-GB" sz="4800" dirty="0"/>
          </a:p>
        </p:txBody>
      </p:sp>
      <p:sp>
        <p:nvSpPr>
          <p:cNvPr id="2" name="Title 1"/>
          <p:cNvSpPr>
            <a:spLocks noGrp="1"/>
          </p:cNvSpPr>
          <p:nvPr>
            <p:ph type="title"/>
          </p:nvPr>
        </p:nvSpPr>
        <p:spPr/>
        <p:txBody>
          <a:bodyPr>
            <a:normAutofit fontScale="90000"/>
          </a:bodyPr>
          <a:lstStyle/>
          <a:p>
            <a:r>
              <a:rPr lang="en-GB" dirty="0" smtClean="0"/>
              <a:t>Task: Finish your </a:t>
            </a:r>
            <a:r>
              <a:rPr lang="en-GB" dirty="0"/>
              <a:t>short story that is related to </a:t>
            </a:r>
            <a:r>
              <a:rPr lang="en-GB" i="1" dirty="0"/>
              <a:t>Macbeth</a:t>
            </a:r>
            <a:r>
              <a:rPr lang="en-GB" dirty="0" smtClean="0"/>
              <a:t>. </a:t>
            </a:r>
            <a:endParaRPr lang="en-GB" dirty="0"/>
          </a:p>
        </p:txBody>
      </p:sp>
      <p:pic>
        <p:nvPicPr>
          <p:cNvPr id="4" name="Content Placeholder 3"/>
          <p:cNvPicPr>
            <a:picLocks noGrp="1" noChangeAspect="1"/>
          </p:cNvPicPr>
          <p:nvPr>
            <p:ph idx="1"/>
          </p:nvPr>
        </p:nvPicPr>
        <p:blipFill>
          <a:blip r:embed="rId3"/>
          <a:stretch>
            <a:fillRect/>
          </a:stretch>
        </p:blipFill>
        <p:spPr>
          <a:xfrm rot="1191149">
            <a:off x="623549" y="1791125"/>
            <a:ext cx="2655738" cy="2655738"/>
          </a:xfrm>
          <a:prstGeom prst="rect">
            <a:avLst/>
          </a:prstGeom>
        </p:spPr>
      </p:pic>
      <p:pic>
        <p:nvPicPr>
          <p:cNvPr id="5" name="Picture 4"/>
          <p:cNvPicPr>
            <a:picLocks noChangeAspect="1"/>
          </p:cNvPicPr>
          <p:nvPr/>
        </p:nvPicPr>
        <p:blipFill>
          <a:blip r:embed="rId4"/>
          <a:stretch>
            <a:fillRect/>
          </a:stretch>
        </p:blipFill>
        <p:spPr>
          <a:xfrm>
            <a:off x="3496894" y="1575649"/>
            <a:ext cx="3279007" cy="1842385"/>
          </a:xfrm>
          <a:prstGeom prst="rect">
            <a:avLst/>
          </a:prstGeom>
        </p:spPr>
      </p:pic>
      <p:pic>
        <p:nvPicPr>
          <p:cNvPr id="6" name="Picture 5"/>
          <p:cNvPicPr>
            <a:picLocks noChangeAspect="1"/>
          </p:cNvPicPr>
          <p:nvPr/>
        </p:nvPicPr>
        <p:blipFill>
          <a:blip r:embed="rId5"/>
          <a:stretch>
            <a:fillRect/>
          </a:stretch>
        </p:blipFill>
        <p:spPr>
          <a:xfrm>
            <a:off x="3394860" y="3657883"/>
            <a:ext cx="1752600" cy="2600325"/>
          </a:xfrm>
          <a:prstGeom prst="rect">
            <a:avLst/>
          </a:prstGeom>
        </p:spPr>
      </p:pic>
      <p:pic>
        <p:nvPicPr>
          <p:cNvPr id="8" name="Picture 7"/>
          <p:cNvPicPr>
            <a:picLocks noChangeAspect="1"/>
          </p:cNvPicPr>
          <p:nvPr/>
        </p:nvPicPr>
        <p:blipFill>
          <a:blip r:embed="rId6"/>
          <a:stretch>
            <a:fillRect/>
          </a:stretch>
        </p:blipFill>
        <p:spPr>
          <a:xfrm rot="387686">
            <a:off x="290315" y="4851239"/>
            <a:ext cx="3028950" cy="1514475"/>
          </a:xfrm>
          <a:prstGeom prst="rect">
            <a:avLst/>
          </a:prstGeom>
        </p:spPr>
      </p:pic>
      <p:pic>
        <p:nvPicPr>
          <p:cNvPr id="9" name="Picture 8"/>
          <p:cNvPicPr>
            <a:picLocks noChangeAspect="1"/>
          </p:cNvPicPr>
          <p:nvPr/>
        </p:nvPicPr>
        <p:blipFill>
          <a:blip r:embed="rId7"/>
          <a:stretch>
            <a:fillRect/>
          </a:stretch>
        </p:blipFill>
        <p:spPr>
          <a:xfrm>
            <a:off x="5292080" y="3427856"/>
            <a:ext cx="2619375" cy="1743075"/>
          </a:xfrm>
          <a:prstGeom prst="rect">
            <a:avLst/>
          </a:prstGeom>
        </p:spPr>
      </p:pic>
      <p:pic>
        <p:nvPicPr>
          <p:cNvPr id="7" name="Picture 6"/>
          <p:cNvPicPr>
            <a:picLocks noChangeAspect="1"/>
          </p:cNvPicPr>
          <p:nvPr/>
        </p:nvPicPr>
        <p:blipFill>
          <a:blip r:embed="rId8"/>
          <a:stretch>
            <a:fillRect/>
          </a:stretch>
        </p:blipFill>
        <p:spPr>
          <a:xfrm rot="20547249">
            <a:off x="5942106" y="4930055"/>
            <a:ext cx="3038475" cy="1504950"/>
          </a:xfrm>
          <a:prstGeom prst="rect">
            <a:avLst/>
          </a:prstGeom>
        </p:spPr>
      </p:pic>
      <p:pic>
        <p:nvPicPr>
          <p:cNvPr id="10" name="Picture 9"/>
          <p:cNvPicPr>
            <a:picLocks noChangeAspect="1"/>
          </p:cNvPicPr>
          <p:nvPr/>
        </p:nvPicPr>
        <p:blipFill>
          <a:blip r:embed="rId9"/>
          <a:stretch>
            <a:fillRect/>
          </a:stretch>
        </p:blipFill>
        <p:spPr>
          <a:xfrm rot="20365598">
            <a:off x="6785933" y="1693784"/>
            <a:ext cx="2144245" cy="1606114"/>
          </a:xfrm>
          <a:prstGeom prst="rect">
            <a:avLst/>
          </a:prstGeom>
        </p:spPr>
      </p:pic>
    </p:spTree>
    <p:extLst>
      <p:ext uri="{BB962C8B-B14F-4D97-AF65-F5344CB8AC3E}">
        <p14:creationId xmlns:p14="http://schemas.microsoft.com/office/powerpoint/2010/main" val="34377133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TotalTime>
  <Words>1285</Words>
  <Application>Microsoft Office PowerPoint</Application>
  <PresentationFormat>On-screen Show (4:3)</PresentationFormat>
  <Paragraphs>74</Paragraphs>
  <Slides>11</Slides>
  <Notes>7</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Starter: Cloze Summary (Act 4)</vt:lpstr>
      <vt:lpstr>Match the word to the definition.</vt:lpstr>
      <vt:lpstr>Answers! Please give yourself a tick </vt:lpstr>
      <vt:lpstr>Narrative Writing</vt:lpstr>
      <vt:lpstr>Read the example narrative set at the beginning of the play when Macbeth and Banquo fight against the Norwegian army.</vt:lpstr>
      <vt:lpstr>Plan your ideas along a plot line in your books.</vt:lpstr>
      <vt:lpstr>Task: Write your opening paragraph. This will be continued tomorrow.</vt:lpstr>
      <vt:lpstr>Task: Finish your short story that is related to Macbeth. </vt:lpstr>
      <vt:lpstr>Extension task: Design a front cover and write a blurb for your narrative.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Deb</dc:creator>
  <cp:lastModifiedBy>Deb</cp:lastModifiedBy>
  <cp:revision>5</cp:revision>
  <dcterms:created xsi:type="dcterms:W3CDTF">2020-06-11T11:59:36Z</dcterms:created>
  <dcterms:modified xsi:type="dcterms:W3CDTF">2020-06-11T12:52:52Z</dcterms:modified>
</cp:coreProperties>
</file>