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58" r:id="rId2"/>
    <p:sldId id="258" r:id="rId3"/>
    <p:sldId id="259" r:id="rId4"/>
    <p:sldId id="359" r:id="rId5"/>
    <p:sldId id="262" r:id="rId6"/>
    <p:sldId id="360" r:id="rId7"/>
    <p:sldId id="361" r:id="rId8"/>
    <p:sldId id="362" r:id="rId9"/>
    <p:sldId id="363" r:id="rId10"/>
    <p:sldId id="364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35D1"/>
    <a:srgbClr val="FF6699"/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86323" autoAdjust="0"/>
  </p:normalViewPr>
  <p:slideViewPr>
    <p:cSldViewPr snapToGrid="0">
      <p:cViewPr varScale="1">
        <p:scale>
          <a:sx n="63" d="100"/>
          <a:sy n="63" d="100"/>
        </p:scale>
        <p:origin x="-93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9DAB0-81BC-4B70-AC09-532A9D9B113B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5A5FF-2233-4C43-8F15-69930E298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84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077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For lower ability students see print off in resources to help with copying out.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041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For lower ability students see print off in resources to help with copying out.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041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This – as with all aspects of the lesson – can be edited to suit your group.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3130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slide can be printed off – stick across a double page an annotate around.</a:t>
            </a:r>
          </a:p>
          <a:p>
            <a:endParaRPr lang="en-GB" dirty="0" smtClean="0"/>
          </a:p>
          <a:p>
            <a:r>
              <a:rPr lang="en-GB" dirty="0" smtClean="0"/>
              <a:t>STEP 3 task: can be the extended piece of writing or they can finish this for H/W many options/tasks to choose from.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738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You can use this independent work for</a:t>
            </a:r>
            <a:r>
              <a:rPr lang="en-GB" baseline="0" dirty="0" smtClean="0"/>
              <a:t> the essay style question: How does Shakespeare present the character of Lord Capulet in Act  4, scene 5?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03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Homework is optional - Print</a:t>
            </a:r>
            <a:r>
              <a:rPr lang="en-GB" baseline="0" dirty="0" smtClean="0"/>
              <a:t> off this slide to give out as homework.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207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908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225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136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02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764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11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172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958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800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66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425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61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30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93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523999" y="5782614"/>
            <a:ext cx="9144000" cy="1077540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u="sng" dirty="0" smtClean="0"/>
              <a:t>Learning Objective: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 smtClean="0"/>
              <a:t>AO1: maintain </a:t>
            </a:r>
            <a:r>
              <a:rPr lang="en-GB" sz="2400" dirty="0"/>
              <a:t>a critical style and develop an informed personal </a:t>
            </a:r>
            <a:r>
              <a:rPr lang="en-GB" sz="2400" dirty="0" smtClean="0"/>
              <a:t>response.</a:t>
            </a:r>
            <a:endParaRPr lang="en-GB" sz="2400" b="1" u="sng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110722" y="4932608"/>
            <a:ext cx="3970557" cy="57311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 smtClean="0">
                <a:latin typeface="AR BERKLEY" panose="02000000000000000000" pitchFamily="2" charset="0"/>
              </a:rPr>
              <a:t>‘Romeo + Juliet’</a:t>
            </a:r>
            <a:endParaRPr lang="en-GB" sz="7200" b="1" dirty="0">
              <a:latin typeface="AR BERKLEY" panose="020000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631383" y="0"/>
            <a:ext cx="3560618" cy="12878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u="sng" dirty="0" smtClean="0"/>
              <a:t>Lesson 14: Act </a:t>
            </a:r>
            <a:r>
              <a:rPr lang="en-GB" sz="2000" b="1" u="sng" dirty="0" smtClean="0"/>
              <a:t>4, Scene 3, 4 and 5.</a:t>
            </a:r>
          </a:p>
          <a:p>
            <a:pPr algn="ctr"/>
            <a:r>
              <a:rPr lang="en-GB" sz="2000" b="1" u="sng" dirty="0" smtClean="0"/>
              <a:t>Juliet’s last soliloquy and the discovery of her death.</a:t>
            </a:r>
            <a:endParaRPr lang="en-GB" sz="2000" b="1" u="sng" dirty="0"/>
          </a:p>
        </p:txBody>
      </p:sp>
      <p:sp>
        <p:nvSpPr>
          <p:cNvPr id="9" name="Rounded Rectangle 8"/>
          <p:cNvSpPr/>
          <p:nvPr/>
        </p:nvSpPr>
        <p:spPr>
          <a:xfrm>
            <a:off x="8822028" y="1648496"/>
            <a:ext cx="3052293" cy="374775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u="sng" dirty="0" smtClean="0"/>
              <a:t>Success Criteria:</a:t>
            </a:r>
          </a:p>
          <a:p>
            <a:pPr algn="ctr"/>
            <a:endParaRPr lang="en-GB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</a:rPr>
              <a:t>To identify Juliet’s fears and the reaction of her parents.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2"/>
                </a:solidFill>
              </a:rPr>
              <a:t>To explore the reactions and motives of characters.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To write an extended exam style response.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-1" y="0"/>
            <a:ext cx="2660073" cy="1648496"/>
          </a:xfrm>
          <a:prstGeom prst="wedgeRoundRectCallout">
            <a:avLst>
              <a:gd name="adj1" fmla="val 38844"/>
              <a:gd name="adj2" fmla="val 74662"/>
              <a:gd name="adj3" fmla="val 16667"/>
            </a:avLst>
          </a:prstGeom>
          <a:solidFill>
            <a:srgbClr val="FB35D1"/>
          </a:solidFill>
          <a:ln>
            <a:solidFill>
              <a:srgbClr val="FB35D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u="sng" dirty="0" smtClean="0">
                <a:latin typeface="Comic Sans MS" panose="030F0702030302020204" pitchFamily="66" charset="0"/>
              </a:rPr>
              <a:t>Key Words:</a:t>
            </a:r>
          </a:p>
          <a:p>
            <a:pPr algn="ctr"/>
            <a:r>
              <a:rPr lang="en-GB" b="1" dirty="0" smtClean="0">
                <a:latin typeface="Comic Sans MS" panose="030F0702030302020204" pitchFamily="66" charset="0"/>
              </a:rPr>
              <a:t>Soliloquy</a:t>
            </a:r>
          </a:p>
          <a:p>
            <a:pPr algn="ctr"/>
            <a:r>
              <a:rPr lang="en-GB" b="1" dirty="0" smtClean="0">
                <a:latin typeface="Comic Sans MS" panose="030F0702030302020204" pitchFamily="66" charset="0"/>
              </a:rPr>
              <a:t>Mood</a:t>
            </a:r>
          </a:p>
          <a:p>
            <a:pPr algn="ctr"/>
            <a:r>
              <a:rPr lang="en-GB" b="1" dirty="0" smtClean="0">
                <a:latin typeface="Comic Sans MS" panose="030F0702030302020204" pitchFamily="66" charset="0"/>
              </a:rPr>
              <a:t>Gruesome imagery</a:t>
            </a:r>
          </a:p>
          <a:p>
            <a:pPr algn="ctr"/>
            <a:r>
              <a:rPr lang="en-GB" b="1" dirty="0" smtClean="0">
                <a:latin typeface="Comic Sans MS" panose="030F0702030302020204" pitchFamily="66" charset="0"/>
              </a:rPr>
              <a:t>Uncertainty</a:t>
            </a:r>
          </a:p>
          <a:p>
            <a:pPr algn="ctr"/>
            <a:r>
              <a:rPr lang="en-GB" b="1" dirty="0" smtClean="0">
                <a:latin typeface="Comic Sans MS" panose="030F0702030302020204" pitchFamily="66" charset="0"/>
              </a:rPr>
              <a:t>Tragedy</a:t>
            </a:r>
            <a:endParaRPr lang="en-GB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473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95588" y="1397690"/>
            <a:ext cx="5000411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b="1" i="1" dirty="0" smtClean="0">
                <a:solidFill>
                  <a:schemeClr val="tx1"/>
                </a:solidFill>
                <a:latin typeface="LFT-Etica-Web"/>
              </a:rPr>
              <a:t>FRIAR</a:t>
            </a:r>
          </a:p>
          <a:p>
            <a:r>
              <a:rPr lang="en-GB" b="1" i="1" dirty="0" smtClean="0">
                <a:solidFill>
                  <a:schemeClr val="tx1"/>
                </a:solidFill>
                <a:latin typeface="LFT-Etica-Web"/>
              </a:rPr>
              <a:t>The </a:t>
            </a:r>
            <a:r>
              <a:rPr lang="en-GB" b="1" i="1" dirty="0">
                <a:solidFill>
                  <a:schemeClr val="tx1"/>
                </a:solidFill>
                <a:latin typeface="LFT-Etica-Web"/>
              </a:rPr>
              <a:t>most you sought was her promotion,</a:t>
            </a:r>
          </a:p>
          <a:p>
            <a:r>
              <a:rPr lang="en-GB" b="1" i="1" dirty="0">
                <a:solidFill>
                  <a:schemeClr val="tx1"/>
                </a:solidFill>
                <a:latin typeface="LFT-Etica-Web"/>
              </a:rPr>
              <a:t>For ’twas your heaven she should be advanced.</a:t>
            </a:r>
          </a:p>
          <a:p>
            <a:r>
              <a:rPr lang="en-GB" b="1" i="1" dirty="0">
                <a:solidFill>
                  <a:schemeClr val="tx1"/>
                </a:solidFill>
                <a:latin typeface="LFT-Etica-Web"/>
              </a:rPr>
              <a:t>And weep ye now, seeing she is advanced</a:t>
            </a:r>
          </a:p>
          <a:p>
            <a:r>
              <a:rPr lang="en-GB" b="1" i="1" dirty="0">
                <a:solidFill>
                  <a:schemeClr val="tx1"/>
                </a:solidFill>
                <a:latin typeface="LFT-Etica-Web"/>
              </a:rPr>
              <a:t>Above the clouds, as high as heaven itself?</a:t>
            </a:r>
          </a:p>
          <a:p>
            <a:r>
              <a:rPr lang="en-GB" b="1" i="1" dirty="0">
                <a:solidFill>
                  <a:schemeClr val="tx1"/>
                </a:solidFill>
                <a:latin typeface="LFT-Etica-Web"/>
              </a:rPr>
              <a:t>Oh, in this love, you love your child so ill</a:t>
            </a:r>
          </a:p>
          <a:p>
            <a:r>
              <a:rPr lang="en-GB" b="1" i="1" dirty="0">
                <a:solidFill>
                  <a:schemeClr val="tx1"/>
                </a:solidFill>
                <a:latin typeface="LFT-Etica-Web"/>
              </a:rPr>
              <a:t>That you run mad, seeing that she is well</a:t>
            </a:r>
            <a:r>
              <a:rPr lang="en-GB" dirty="0">
                <a:solidFill>
                  <a:srgbClr val="424242"/>
                </a:solidFill>
                <a:latin typeface="LFT-Etica-Web"/>
              </a:rPr>
              <a:t>.</a:t>
            </a:r>
            <a:endParaRPr lang="en-GB" b="0" i="0" dirty="0">
              <a:solidFill>
                <a:srgbClr val="424242"/>
              </a:solidFill>
              <a:effectLst/>
              <a:latin typeface="LFT-Etica-Web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0721" b="16318"/>
          <a:stretch/>
        </p:blipFill>
        <p:spPr>
          <a:xfrm>
            <a:off x="6195060" y="1397691"/>
            <a:ext cx="5836920" cy="23943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5714" y="2"/>
            <a:ext cx="11456285" cy="854350"/>
          </a:xfrm>
          <a:prstGeom prst="rect">
            <a:avLst/>
          </a:prstGeom>
          <a:solidFill>
            <a:srgbClr val="FF669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+mj-lt"/>
              </a:rPr>
              <a:t>How does the Friar try to make the Capulets feel about Juliet’s death?</a:t>
            </a:r>
          </a:p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+mj-lt"/>
              </a:rPr>
              <a:t>What could these last two lines be referring to?</a:t>
            </a:r>
            <a:endParaRPr lang="en-GB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3177540" y="4084320"/>
            <a:ext cx="6035040" cy="1562100"/>
          </a:xfrm>
          <a:prstGeom prst="wedgeRoundRectCallout">
            <a:avLst>
              <a:gd name="adj1" fmla="val -38545"/>
              <a:gd name="adj2" fmla="val 7356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Is the Friar the honourable and trustworthy man Juliet claims  him to be?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735714" y="6104586"/>
            <a:ext cx="11456285" cy="755568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1" u="sng" dirty="0" smtClean="0"/>
              <a:t>Learning Objective: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/>
              <a:t>AO1: maintain a critical style and develop an informed personal response</a:t>
            </a:r>
            <a:r>
              <a:rPr lang="en-GB" sz="2000" dirty="0" smtClean="0"/>
              <a:t>.</a:t>
            </a:r>
            <a:endParaRPr lang="en-GB" sz="2000" b="1" u="sng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Extension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16200000">
            <a:off x="-3075058" y="3075058"/>
            <a:ext cx="6858002" cy="707886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Homework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07887" y="0"/>
            <a:ext cx="11484113" cy="1182321"/>
          </a:xfrm>
          <a:prstGeom prst="rect">
            <a:avLst/>
          </a:prstGeom>
          <a:solidFill>
            <a:srgbClr val="FF99FF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 smtClean="0">
                <a:latin typeface="+mn-lt"/>
              </a:rPr>
              <a:t>Homework</a:t>
            </a:r>
            <a:endParaRPr lang="en-GB" sz="6000" b="1" dirty="0">
              <a:latin typeface="+mn-l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07887" y="1182321"/>
            <a:ext cx="11484113" cy="56756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7200" dirty="0"/>
          </a:p>
        </p:txBody>
      </p:sp>
      <p:sp>
        <p:nvSpPr>
          <p:cNvPr id="2" name="Rectangle 1"/>
          <p:cNvSpPr/>
          <p:nvPr/>
        </p:nvSpPr>
        <p:spPr>
          <a:xfrm>
            <a:off x="707886" y="1200330"/>
            <a:ext cx="6607314" cy="5657669"/>
          </a:xfrm>
          <a:prstGeom prst="rect">
            <a:avLst/>
          </a:prstGeom>
          <a:solidFill>
            <a:srgbClr val="FB35D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4800" b="1" i="1" dirty="0" smtClean="0">
                <a:solidFill>
                  <a:schemeClr val="tx1"/>
                </a:solidFill>
              </a:rPr>
              <a:t>Write the letter to Romeo as if you were Friar Lawrence.</a:t>
            </a:r>
          </a:p>
          <a:p>
            <a:pPr algn="ctr"/>
            <a:r>
              <a:rPr lang="en-GB" sz="4800" b="1" i="1" dirty="0" smtClean="0">
                <a:solidFill>
                  <a:schemeClr val="tx1"/>
                </a:solidFill>
              </a:rPr>
              <a:t>Include: </a:t>
            </a:r>
          </a:p>
          <a:p>
            <a:pPr algn="ctr"/>
            <a:r>
              <a:rPr lang="en-GB" sz="4800" b="1" i="1" dirty="0" smtClean="0">
                <a:solidFill>
                  <a:schemeClr val="tx1"/>
                </a:solidFill>
              </a:rPr>
              <a:t>Details of the plan; events; timescale;</a:t>
            </a:r>
          </a:p>
          <a:p>
            <a:pPr algn="ctr"/>
            <a:r>
              <a:rPr lang="en-GB" sz="4800" b="1" i="1" dirty="0" smtClean="0">
                <a:solidFill>
                  <a:schemeClr val="tx1"/>
                </a:solidFill>
              </a:rPr>
              <a:t>Hopes and fears</a:t>
            </a:r>
            <a:r>
              <a:rPr lang="en-GB" sz="7200" b="1" i="1" dirty="0" smtClean="0">
                <a:solidFill>
                  <a:schemeClr val="tx1"/>
                </a:solidFill>
              </a:rPr>
              <a:t>.</a:t>
            </a:r>
            <a:endParaRPr lang="en-GB" sz="7200" b="1" i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200330"/>
            <a:ext cx="4876800" cy="273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3931338"/>
            <a:ext cx="2438400" cy="292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931338"/>
            <a:ext cx="2438400" cy="2895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75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-3107448" y="3075059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Do Now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5128" y="122742"/>
            <a:ext cx="11314458" cy="830997"/>
          </a:xfrm>
          <a:prstGeom prst="rect">
            <a:avLst/>
          </a:prstGeom>
          <a:solidFill>
            <a:srgbClr val="D987C7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Write today’s date - </a:t>
            </a:r>
            <a:fld id="{4B86CBAB-F592-48CA-9DBC-3822CA5BD95A}" type="datetime2">
              <a:rPr lang="en-GB" sz="2400" b="1">
                <a:latin typeface="Century Gothic" panose="020B0502020202020204" pitchFamily="34" charset="0"/>
              </a:rPr>
              <a:pPr/>
              <a:t>Friday, 27 March 2020</a:t>
            </a:fld>
            <a:r>
              <a:rPr lang="en-GB" sz="2400" dirty="0">
                <a:latin typeface="Century Gothic" panose="020B0502020202020204" pitchFamily="34" charset="0"/>
              </a:rPr>
              <a:t> and today’s title – </a:t>
            </a:r>
            <a:r>
              <a:rPr lang="en-GB" sz="2400" dirty="0" smtClean="0">
                <a:latin typeface="Century Gothic" panose="020B0502020202020204" pitchFamily="34" charset="0"/>
              </a:rPr>
              <a:t>Romeo and Juliet Revision</a:t>
            </a:r>
            <a:r>
              <a:rPr lang="en-GB" sz="2400" b="1" dirty="0" smtClean="0">
                <a:latin typeface="Century Gothic" panose="020B0502020202020204" pitchFamily="34" charset="0"/>
              </a:rPr>
              <a:t> </a:t>
            </a:r>
            <a:r>
              <a:rPr lang="en-GB" sz="2400" dirty="0">
                <a:latin typeface="Century Gothic" panose="020B0502020202020204" pitchFamily="34" charset="0"/>
              </a:rPr>
              <a:t>in your book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0" y="6046961"/>
            <a:ext cx="12192000" cy="813193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700" b="1" u="sng" dirty="0" smtClean="0"/>
              <a:t>Learning Objective: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700" dirty="0"/>
              <a:t>AO2: Analyse the language and structure used by a writer to create meanings and effects, using relevant subject terminology where appropriate</a:t>
            </a:r>
            <a:r>
              <a:rPr lang="en-GB" sz="1700" dirty="0" smtClean="0"/>
              <a:t>.</a:t>
            </a:r>
            <a:endParaRPr lang="en-GB" sz="1700" dirty="0"/>
          </a:p>
        </p:txBody>
      </p:sp>
      <p:sp>
        <p:nvSpPr>
          <p:cNvPr id="9" name="Rounded Rectangle 8"/>
          <p:cNvSpPr/>
          <p:nvPr/>
        </p:nvSpPr>
        <p:spPr>
          <a:xfrm>
            <a:off x="1909156" y="934750"/>
            <a:ext cx="8373687" cy="5112211"/>
          </a:xfrm>
          <a:prstGeom prst="round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en-GB" sz="4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read! </a:t>
            </a:r>
          </a:p>
          <a:p>
            <a:pPr algn="ctr"/>
            <a:r>
              <a:rPr lang="en-GB" sz="3200" dirty="0" smtClean="0">
                <a:solidFill>
                  <a:sysClr val="windowText" lastClr="000000"/>
                </a:solidFill>
              </a:rPr>
              <a:t>Act 4 scene 3, 4 &amp; </a:t>
            </a:r>
            <a:r>
              <a:rPr lang="en-GB" sz="3200" dirty="0" smtClean="0">
                <a:solidFill>
                  <a:sysClr val="windowText" lastClr="000000"/>
                </a:solidFill>
              </a:rPr>
              <a:t>5 [up to line 95]</a:t>
            </a:r>
            <a:endParaRPr lang="en-GB" sz="3200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en-GB" sz="3200" dirty="0" smtClean="0">
                <a:solidFill>
                  <a:sysClr val="windowText" lastClr="000000"/>
                </a:solidFill>
              </a:rPr>
              <a:t>Friar Lawrence:</a:t>
            </a:r>
          </a:p>
          <a:p>
            <a:pPr algn="ctr"/>
            <a:r>
              <a:rPr lang="en-GB" sz="3200" dirty="0" smtClean="0">
                <a:solidFill>
                  <a:sysClr val="windowText" lastClr="000000"/>
                </a:solidFill>
              </a:rPr>
              <a:t>Juliet:</a:t>
            </a:r>
          </a:p>
          <a:p>
            <a:pPr algn="ctr"/>
            <a:r>
              <a:rPr lang="en-GB" sz="3200" dirty="0" smtClean="0">
                <a:solidFill>
                  <a:sysClr val="windowText" lastClr="000000"/>
                </a:solidFill>
              </a:rPr>
              <a:t>Lady Capulet:</a:t>
            </a:r>
          </a:p>
          <a:p>
            <a:pPr algn="ctr"/>
            <a:r>
              <a:rPr lang="en-GB" sz="3200" dirty="0" smtClean="0">
                <a:solidFill>
                  <a:sysClr val="windowText" lastClr="000000"/>
                </a:solidFill>
              </a:rPr>
              <a:t>Capulet:</a:t>
            </a:r>
          </a:p>
          <a:p>
            <a:pPr algn="ctr"/>
            <a:r>
              <a:rPr lang="en-GB" sz="3200" dirty="0" err="1" smtClean="0">
                <a:solidFill>
                  <a:sysClr val="windowText" lastClr="000000"/>
                </a:solidFill>
              </a:rPr>
              <a:t>Servingman</a:t>
            </a:r>
            <a:r>
              <a:rPr lang="en-GB" sz="3200" dirty="0" smtClean="0">
                <a:solidFill>
                  <a:sysClr val="windowText" lastClr="000000"/>
                </a:solidFill>
              </a:rPr>
              <a:t>:</a:t>
            </a:r>
          </a:p>
          <a:p>
            <a:pPr algn="ctr"/>
            <a:r>
              <a:rPr lang="en-GB" sz="3200" dirty="0" smtClean="0">
                <a:solidFill>
                  <a:sysClr val="windowText" lastClr="000000"/>
                </a:solidFill>
              </a:rPr>
              <a:t>Nurse:</a:t>
            </a:r>
          </a:p>
          <a:p>
            <a:pPr algn="ctr"/>
            <a:r>
              <a:rPr lang="en-GB" sz="3200" dirty="0" smtClean="0">
                <a:solidFill>
                  <a:sysClr val="windowText" lastClr="000000"/>
                </a:solidFill>
              </a:rPr>
              <a:t>Paris:</a:t>
            </a:r>
          </a:p>
          <a:p>
            <a:pPr algn="ctr"/>
            <a:r>
              <a:rPr lang="en-GB" sz="3200" dirty="0" smtClean="0">
                <a:solidFill>
                  <a:sysClr val="windowText" lastClr="000000"/>
                </a:solidFill>
              </a:rPr>
              <a:t>Friar Lawrence:</a:t>
            </a:r>
          </a:p>
          <a:p>
            <a:pPr algn="ctr"/>
            <a:endParaRPr lang="en-GB" sz="40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6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3158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605" y="-2"/>
            <a:ext cx="11543394" cy="1188720"/>
          </a:xfrm>
          <a:solidFill>
            <a:srgbClr val="D987C7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Read the keywords and match their definition: Write them in your books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3134339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Unlocking vocabulary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1126" y="1287060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>
                <a:latin typeface="Berlin Sans FB Demi" panose="020E0802020502020306" pitchFamily="34" charset="0"/>
              </a:rPr>
              <a:t>soliloquy</a:t>
            </a:r>
            <a:endParaRPr lang="en-GB" sz="7200" dirty="0">
              <a:latin typeface="Berlin Sans FB Demi" panose="020E08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60937" y="5723510"/>
            <a:ext cx="45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Bernard MT Condensed" panose="02050806060905020404" pitchFamily="18" charset="0"/>
              </a:rPr>
              <a:t>tragedy</a:t>
            </a:r>
            <a:endParaRPr lang="en-GB" sz="4400" dirty="0">
              <a:latin typeface="Bernard MT Condensed" panose="020508060609050204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605" y="3428999"/>
            <a:ext cx="39803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/>
              <a:t>Gruesome imagery</a:t>
            </a:r>
            <a:endParaRPr lang="en-GB" sz="6600" dirty="0"/>
          </a:p>
        </p:txBody>
      </p:sp>
      <p:sp>
        <p:nvSpPr>
          <p:cNvPr id="10" name="TextBox 9"/>
          <p:cNvSpPr txBox="1"/>
          <p:nvPr/>
        </p:nvSpPr>
        <p:spPr>
          <a:xfrm>
            <a:off x="4725968" y="3613665"/>
            <a:ext cx="3530973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Arial Narrow" panose="020B0606020202030204" pitchFamily="34" charset="0"/>
              </a:rPr>
              <a:t>Images causing </a:t>
            </a:r>
            <a:r>
              <a:rPr lang="en-GB" sz="3600" dirty="0">
                <a:latin typeface="Arial Narrow" panose="020B0606020202030204" pitchFamily="34" charset="0"/>
              </a:rPr>
              <a:t>repulsion or horror; </a:t>
            </a:r>
            <a:r>
              <a:rPr lang="en-GB" sz="3600" dirty="0" smtClean="0">
                <a:latin typeface="Arial Narrow" panose="020B0606020202030204" pitchFamily="34" charset="0"/>
              </a:rPr>
              <a:t>grisly.</a:t>
            </a:r>
            <a:endParaRPr lang="en-GB" sz="3600" dirty="0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0320" y="1287060"/>
            <a:ext cx="5821680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latin typeface="Baskerville Old Face" panose="02020602080505020303" pitchFamily="18" charset="0"/>
              </a:rPr>
              <a:t>an act of speaking one's thoughts </a:t>
            </a:r>
            <a:r>
              <a:rPr lang="en-GB" sz="3200" b="1" i="1" dirty="0" smtClean="0">
                <a:latin typeface="Baskerville Old Face" panose="02020602080505020303" pitchFamily="18" charset="0"/>
              </a:rPr>
              <a:t>aloud</a:t>
            </a:r>
            <a:endParaRPr lang="en-GB" sz="3200" b="1" i="1" dirty="0">
              <a:latin typeface="Baskerville Old Face" panose="02020602080505020303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8606" y="2551005"/>
            <a:ext cx="5279754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2800" i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the </a:t>
            </a:r>
            <a:r>
              <a:rPr lang="en-GB" sz="2800" i="1" dirty="0">
                <a:latin typeface="Aharoni" panose="02010803020104030203" pitchFamily="2" charset="-79"/>
                <a:cs typeface="Aharoni" panose="02010803020104030203" pitchFamily="2" charset="-79"/>
              </a:rPr>
              <a:t>atmosphere or pervading tone of </a:t>
            </a:r>
            <a:r>
              <a:rPr lang="en-GB" sz="2800" i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something.</a:t>
            </a:r>
            <a:endParaRPr lang="en-GB" sz="2800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2575" y="5520868"/>
            <a:ext cx="6028362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a play dealing with tragic events and having an unhappy ending, especially one concerning the downfall of the main </a:t>
            </a:r>
            <a:r>
              <a:rPr lang="en-GB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character.</a:t>
            </a:r>
            <a:endParaRPr lang="en-GB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49475" y="2552456"/>
            <a:ext cx="35285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5400" dirty="0" smtClean="0">
                <a:solidFill>
                  <a:prstClr val="black"/>
                </a:solidFill>
                <a:latin typeface="Candara" panose="020E0502030303020204" pitchFamily="34" charset="0"/>
              </a:rPr>
              <a:t>uncertainty</a:t>
            </a:r>
            <a:endParaRPr lang="en-GB" sz="5400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810639" y="5482150"/>
            <a:ext cx="2458070" cy="13867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929651" y="3664777"/>
            <a:ext cx="3262349" cy="15789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i="1" dirty="0">
                <a:solidFill>
                  <a:schemeClr val="tx1"/>
                </a:solidFill>
              </a:rPr>
              <a:t>the state of being </a:t>
            </a:r>
            <a:r>
              <a:rPr lang="en-GB" sz="3600" b="1" i="1" dirty="0" smtClean="0">
                <a:solidFill>
                  <a:schemeClr val="tx1"/>
                </a:solidFill>
              </a:rPr>
              <a:t>uncertain</a:t>
            </a:r>
            <a:endParaRPr lang="en-GB" sz="3600" b="1" i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64932" y="2364278"/>
            <a:ext cx="2592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i="1" dirty="0" smtClean="0"/>
              <a:t>mood</a:t>
            </a:r>
            <a:endParaRPr lang="en-GB" sz="7200" b="1" i="1" dirty="0"/>
          </a:p>
        </p:txBody>
      </p:sp>
    </p:spTree>
    <p:extLst>
      <p:ext uri="{BB962C8B-B14F-4D97-AF65-F5344CB8AC3E}">
        <p14:creationId xmlns:p14="http://schemas.microsoft.com/office/powerpoint/2010/main" val="312728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3158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605" y="-2"/>
            <a:ext cx="11543394" cy="1188720"/>
          </a:xfrm>
          <a:solidFill>
            <a:srgbClr val="D987C7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Read the keywords and match their definition: Write them in your books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3134339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Unlocking vocabulary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1126" y="1287060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>
                <a:latin typeface="Berlin Sans FB Demi" panose="020E0802020502020306" pitchFamily="34" charset="0"/>
              </a:rPr>
              <a:t>soliloquy</a:t>
            </a:r>
            <a:endParaRPr lang="en-GB" sz="7200" dirty="0">
              <a:latin typeface="Berlin Sans FB Demi" panose="020E08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60937" y="5723510"/>
            <a:ext cx="45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Bernard MT Condensed" panose="02050806060905020404" pitchFamily="18" charset="0"/>
              </a:rPr>
              <a:t>tragedy</a:t>
            </a:r>
            <a:endParaRPr lang="en-GB" sz="4400" dirty="0">
              <a:latin typeface="Bernard MT Condensed" panose="020508060609050204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605" y="3428999"/>
            <a:ext cx="39803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/>
              <a:t>Gruesome imagery</a:t>
            </a:r>
            <a:endParaRPr lang="en-GB" sz="6600" dirty="0"/>
          </a:p>
        </p:txBody>
      </p:sp>
      <p:sp>
        <p:nvSpPr>
          <p:cNvPr id="10" name="TextBox 9"/>
          <p:cNvSpPr txBox="1"/>
          <p:nvPr/>
        </p:nvSpPr>
        <p:spPr>
          <a:xfrm>
            <a:off x="4725968" y="3613665"/>
            <a:ext cx="3530973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Arial Narrow" panose="020B0606020202030204" pitchFamily="34" charset="0"/>
              </a:rPr>
              <a:t>Images causing </a:t>
            </a:r>
            <a:r>
              <a:rPr lang="en-GB" sz="3600" dirty="0">
                <a:latin typeface="Arial Narrow" panose="020B0606020202030204" pitchFamily="34" charset="0"/>
              </a:rPr>
              <a:t>repulsion or horror; </a:t>
            </a:r>
            <a:r>
              <a:rPr lang="en-GB" sz="3600" dirty="0" smtClean="0">
                <a:latin typeface="Arial Narrow" panose="020B0606020202030204" pitchFamily="34" charset="0"/>
              </a:rPr>
              <a:t>grisly.</a:t>
            </a:r>
            <a:endParaRPr lang="en-GB" sz="3600" dirty="0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0320" y="1287060"/>
            <a:ext cx="5821680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latin typeface="Baskerville Old Face" panose="02020602080505020303" pitchFamily="18" charset="0"/>
              </a:rPr>
              <a:t>an act of speaking one's thoughts </a:t>
            </a:r>
            <a:r>
              <a:rPr lang="en-GB" sz="3200" b="1" i="1" dirty="0" smtClean="0">
                <a:latin typeface="Baskerville Old Face" panose="02020602080505020303" pitchFamily="18" charset="0"/>
              </a:rPr>
              <a:t>aloud</a:t>
            </a:r>
            <a:endParaRPr lang="en-GB" sz="3200" b="1" i="1" dirty="0">
              <a:latin typeface="Baskerville Old Face" panose="02020602080505020303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8606" y="2551005"/>
            <a:ext cx="5279754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2800" i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the </a:t>
            </a:r>
            <a:r>
              <a:rPr lang="en-GB" sz="2800" i="1" dirty="0">
                <a:latin typeface="Aharoni" panose="02010803020104030203" pitchFamily="2" charset="-79"/>
                <a:cs typeface="Aharoni" panose="02010803020104030203" pitchFamily="2" charset="-79"/>
              </a:rPr>
              <a:t>atmosphere or pervading tone of </a:t>
            </a:r>
            <a:r>
              <a:rPr lang="en-GB" sz="2800" i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something.</a:t>
            </a:r>
            <a:endParaRPr lang="en-GB" sz="2800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2575" y="5520868"/>
            <a:ext cx="6028362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a play dealing with tragic events and having an unhappy ending, especially one concerning the downfall of the main </a:t>
            </a:r>
            <a:r>
              <a:rPr lang="en-GB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character.</a:t>
            </a:r>
            <a:endParaRPr lang="en-GB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49475" y="2552456"/>
            <a:ext cx="35285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5400" dirty="0" smtClean="0">
                <a:solidFill>
                  <a:prstClr val="black"/>
                </a:solidFill>
                <a:latin typeface="Candara" panose="020E0502030303020204" pitchFamily="34" charset="0"/>
              </a:rPr>
              <a:t>uncertainty</a:t>
            </a:r>
            <a:endParaRPr lang="en-GB" sz="5400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810639" y="5482150"/>
            <a:ext cx="2458070" cy="13867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929651" y="3664777"/>
            <a:ext cx="3262349" cy="15789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i="1" dirty="0">
                <a:solidFill>
                  <a:schemeClr val="tx1"/>
                </a:solidFill>
              </a:rPr>
              <a:t>the state of being </a:t>
            </a:r>
            <a:r>
              <a:rPr lang="en-GB" sz="3600" b="1" i="1" dirty="0" smtClean="0">
                <a:solidFill>
                  <a:schemeClr val="tx1"/>
                </a:solidFill>
              </a:rPr>
              <a:t>uncertain</a:t>
            </a:r>
            <a:endParaRPr lang="en-GB" sz="3600" b="1" i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64932" y="2364278"/>
            <a:ext cx="2592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i="1" dirty="0" smtClean="0"/>
              <a:t>mood</a:t>
            </a:r>
            <a:endParaRPr lang="en-GB" sz="7200" b="1" i="1" dirty="0"/>
          </a:p>
        </p:txBody>
      </p:sp>
      <p:sp>
        <p:nvSpPr>
          <p:cNvPr id="18" name="Right Arrow 17"/>
          <p:cNvSpPr/>
          <p:nvPr/>
        </p:nvSpPr>
        <p:spPr>
          <a:xfrm rot="20864343">
            <a:off x="5420344" y="1744129"/>
            <a:ext cx="1351309" cy="286189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/>
          <p:cNvSpPr/>
          <p:nvPr/>
        </p:nvSpPr>
        <p:spPr>
          <a:xfrm rot="11253986">
            <a:off x="4867505" y="2931693"/>
            <a:ext cx="816008" cy="276006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Arrow 19"/>
          <p:cNvSpPr/>
          <p:nvPr/>
        </p:nvSpPr>
        <p:spPr>
          <a:xfrm rot="3810739" flipV="1">
            <a:off x="10511292" y="3471982"/>
            <a:ext cx="594087" cy="385588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ight Arrow 20"/>
          <p:cNvSpPr/>
          <p:nvPr/>
        </p:nvSpPr>
        <p:spPr>
          <a:xfrm rot="656376">
            <a:off x="3987704" y="4382659"/>
            <a:ext cx="852398" cy="216337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ight Arrow 21"/>
          <p:cNvSpPr/>
          <p:nvPr/>
        </p:nvSpPr>
        <p:spPr>
          <a:xfrm rot="9626956">
            <a:off x="6202643" y="6271265"/>
            <a:ext cx="722428" cy="338823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19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2957077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Learning Content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1425" y="116633"/>
            <a:ext cx="10699401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How does Shakespeare </a:t>
            </a:r>
            <a:r>
              <a:rPr lang="en-GB" sz="3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present </a:t>
            </a:r>
            <a:r>
              <a:rPr lang="en-GB" sz="3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Juliet’s last soliloquy and the discovery of her </a:t>
            </a:r>
            <a:r>
              <a:rPr lang="en-GB" sz="3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death</a:t>
            </a:r>
            <a:r>
              <a:rPr lang="en-GB" sz="3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?</a:t>
            </a:r>
            <a:endParaRPr lang="en-GB" sz="3600" b="1" dirty="0" smtClean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8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I</a:t>
            </a:r>
            <a:r>
              <a:rPr lang="en-GB" sz="2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n this lesson you will be mastering the following:</a:t>
            </a:r>
          </a:p>
          <a:p>
            <a:endParaRPr lang="en-GB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4000" b="1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To </a:t>
            </a:r>
            <a:r>
              <a:rPr lang="en-GB" sz="40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identify Juliet’s fears and the reaction of her parents.</a:t>
            </a:r>
          </a:p>
          <a:p>
            <a:r>
              <a:rPr lang="en-GB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To 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explore the reactions and motives of characters.</a:t>
            </a:r>
          </a:p>
          <a:p>
            <a:r>
              <a:rPr lang="en-GB" sz="40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To </a:t>
            </a:r>
            <a:r>
              <a:rPr lang="en-GB" sz="40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write an extended exam style response</a:t>
            </a:r>
            <a:r>
              <a:rPr lang="en-GB" sz="40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.</a:t>
            </a:r>
            <a:endParaRPr lang="en-GB" sz="40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13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13245" y="5227193"/>
            <a:ext cx="5765507" cy="15465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350" b="1" i="1" dirty="0" smtClean="0"/>
              <a:t>Romeo &amp; Juliet Act 4 Scene 3 Images </a:t>
            </a:r>
            <a:r>
              <a:rPr lang="en-GB" sz="1350" b="1" i="1" dirty="0"/>
              <a:t>Task </a:t>
            </a:r>
            <a:r>
              <a:rPr lang="en-GB" sz="1350" dirty="0"/>
              <a:t>– </a:t>
            </a:r>
          </a:p>
          <a:p>
            <a:r>
              <a:rPr lang="en-GB" sz="1350" dirty="0"/>
              <a:t>Step1. </a:t>
            </a:r>
            <a:r>
              <a:rPr lang="en-GB" sz="1350" dirty="0" smtClean="0"/>
              <a:t>Match a quotation from Juliet’s soliloquy on page 69  lines 14 - 59 to each of the images above. </a:t>
            </a:r>
            <a:endParaRPr lang="en-GB" sz="1350" dirty="0"/>
          </a:p>
          <a:p>
            <a:r>
              <a:rPr lang="en-GB" sz="1350" dirty="0"/>
              <a:t>Step </a:t>
            </a:r>
            <a:r>
              <a:rPr lang="en-GB" sz="1350" dirty="0" smtClean="0"/>
              <a:t>2. Annotate meanings/ connotations and ‘</a:t>
            </a:r>
            <a:r>
              <a:rPr lang="en-GB" sz="1350" i="1" dirty="0" smtClean="0"/>
              <a:t>explode</a:t>
            </a:r>
            <a:r>
              <a:rPr lang="en-GB" sz="1350" dirty="0" smtClean="0"/>
              <a:t>’ each quote to identify </a:t>
            </a:r>
            <a:r>
              <a:rPr lang="en-GB" sz="1350" dirty="0"/>
              <a:t>language techniques and word types in at least SIX of these quotations. </a:t>
            </a:r>
          </a:p>
          <a:p>
            <a:r>
              <a:rPr lang="en-GB" sz="1350" dirty="0"/>
              <a:t>THEN answer this question: “How does </a:t>
            </a:r>
            <a:r>
              <a:rPr lang="en-GB" sz="1350" dirty="0" smtClean="0"/>
              <a:t>Shakespeare present Juliet’s fears of taking the potion?</a:t>
            </a:r>
            <a:endParaRPr lang="en-GB" sz="135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8613">
            <a:off x="863352" y="214314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2113">
            <a:off x="910453" y="2570236"/>
            <a:ext cx="28670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4403">
            <a:off x="3855250" y="253884"/>
            <a:ext cx="1714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4085">
            <a:off x="3706116" y="3219252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39" y="4320713"/>
            <a:ext cx="18859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548" y="253884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798" y="4936548"/>
            <a:ext cx="267652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7448">
            <a:off x="8550421" y="939111"/>
            <a:ext cx="28479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99">
            <a:off x="6302079" y="2654567"/>
            <a:ext cx="28289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7162">
            <a:off x="9550699" y="2548156"/>
            <a:ext cx="2452255" cy="163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Mastery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5468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14" y="1"/>
            <a:ext cx="114562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Checking understanding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347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5714" y="1"/>
            <a:ext cx="11456285" cy="1029041"/>
          </a:xfrm>
          <a:prstGeom prst="rect">
            <a:avLst/>
          </a:prstGeom>
          <a:solidFill>
            <a:srgbClr val="FF669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How did they react? Did any of their reactions surprise you?</a:t>
            </a:r>
          </a:p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Use a quotation and explain your reaction to it.</a:t>
            </a:r>
          </a:p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Did anybody’s reaction surprise you? Give reasons.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9" name="Picture 2" descr="http://images2.fanpop.com/images/photos/5100000/Romeo-Juliet-romeo-and-juliet-5125799-992-4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" y="1029042"/>
            <a:ext cx="3627120" cy="257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9"/>
          <p:cNvSpPr/>
          <p:nvPr/>
        </p:nvSpPr>
        <p:spPr>
          <a:xfrm>
            <a:off x="670559" y="3608096"/>
            <a:ext cx="3501093" cy="2080260"/>
          </a:xfrm>
          <a:prstGeom prst="wedgeRoundRectCallout">
            <a:avLst>
              <a:gd name="adj1" fmla="val -406"/>
              <a:gd name="adj2" fmla="val -9908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4" descr="http://kritikustomeg.org/pix/mid/p121943434136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1" t="11601" r="1895" b="11992"/>
          <a:stretch/>
        </p:blipFill>
        <p:spPr bwMode="auto">
          <a:xfrm>
            <a:off x="4171653" y="3528811"/>
            <a:ext cx="3909059" cy="257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4171653" y="1448551"/>
            <a:ext cx="3909060" cy="2080260"/>
          </a:xfrm>
          <a:prstGeom prst="wedgeRoundRectCallout">
            <a:avLst>
              <a:gd name="adj1" fmla="val -6996"/>
              <a:gd name="adj2" fmla="val 10336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6" descr="http://www.hotflick.net/flicks/1996_Romeo_+_Juliet/fhd996RNJ_Diane_Venora_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2"/>
          <a:stretch/>
        </p:blipFill>
        <p:spPr bwMode="auto">
          <a:xfrm>
            <a:off x="8186804" y="1029041"/>
            <a:ext cx="3796003" cy="239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ular Callout 13"/>
          <p:cNvSpPr/>
          <p:nvPr/>
        </p:nvSpPr>
        <p:spPr>
          <a:xfrm>
            <a:off x="8014709" y="3604817"/>
            <a:ext cx="3909060" cy="2080260"/>
          </a:xfrm>
          <a:prstGeom prst="wedgeRoundRectCallout">
            <a:avLst>
              <a:gd name="adj1" fmla="val 4865"/>
              <a:gd name="adj2" fmla="val -99085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670558" y="6104586"/>
            <a:ext cx="11521441" cy="755568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1" u="sng" dirty="0" smtClean="0"/>
              <a:t>Learning Objective: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/>
              <a:t>AO1: maintain a critical style and develop an informed personal response</a:t>
            </a:r>
            <a:r>
              <a:rPr lang="en-GB" sz="2000" dirty="0" smtClean="0"/>
              <a:t>.</a:t>
            </a:r>
            <a:endParaRPr lang="en-GB" sz="2000" b="1" u="sng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Thinking task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179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781306"/>
              </p:ext>
            </p:extLst>
          </p:nvPr>
        </p:nvGraphicFramePr>
        <p:xfrm>
          <a:off x="736600" y="1154971"/>
          <a:ext cx="11455400" cy="494961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91080"/>
                <a:gridCol w="2291080"/>
                <a:gridCol w="2291080"/>
                <a:gridCol w="2291080"/>
                <a:gridCol w="2291080"/>
              </a:tblGrid>
              <a:tr h="458107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ysClr val="windowText" lastClr="000000"/>
                          </a:solidFill>
                        </a:rPr>
                        <a:t>Quotation</a:t>
                      </a:r>
                    </a:p>
                    <a:p>
                      <a:pPr algn="ctr"/>
                      <a:r>
                        <a:rPr lang="en-GB" sz="1400" dirty="0" smtClean="0">
                          <a:solidFill>
                            <a:sysClr val="windowText" lastClr="000000"/>
                          </a:solidFill>
                        </a:rPr>
                        <a:t>AO1:</a:t>
                      </a:r>
                      <a:r>
                        <a:rPr lang="en-GB" sz="1400" baseline="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GB" sz="1400" kern="1200" dirty="0" smtClean="0">
                          <a:solidFill>
                            <a:sysClr val="windowText" lastClr="000000"/>
                          </a:solidFill>
                        </a:rPr>
                        <a:t>use textual references, including quotations</a:t>
                      </a:r>
                      <a:endParaRPr lang="en-GB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ysClr val="windowText" lastClr="000000"/>
                          </a:solidFill>
                        </a:rPr>
                        <a:t>Meaning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ysClr val="windowText" lastClr="000000"/>
                          </a:solidFill>
                        </a:rPr>
                        <a:t>AO1: </a:t>
                      </a:r>
                      <a:r>
                        <a:rPr lang="en-GB" sz="1400" kern="1200" dirty="0" smtClean="0">
                          <a:solidFill>
                            <a:sysClr val="windowText" lastClr="000000"/>
                          </a:solidFill>
                        </a:rPr>
                        <a:t>support and illustrate interpretations.</a:t>
                      </a:r>
                      <a:endParaRPr lang="en-GB" sz="1400" b="1" kern="1200" dirty="0" smtClean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ysClr val="windowText" lastClr="000000"/>
                          </a:solidFill>
                        </a:rPr>
                        <a:t>Effect</a:t>
                      </a:r>
                    </a:p>
                    <a:p>
                      <a:pPr algn="ctr"/>
                      <a:r>
                        <a:rPr lang="en-GB" sz="1100" kern="1200" dirty="0" smtClean="0">
                          <a:solidFill>
                            <a:sysClr val="windowText" lastClr="000000"/>
                          </a:solidFill>
                        </a:rPr>
                        <a:t>AO2: Analyse the language</a:t>
                      </a:r>
                      <a:r>
                        <a:rPr lang="en-GB" sz="1100" kern="1200" baseline="0" dirty="0" smtClean="0">
                          <a:solidFill>
                            <a:sysClr val="windowText" lastClr="000000"/>
                          </a:solidFill>
                        </a:rPr>
                        <a:t> and </a:t>
                      </a:r>
                      <a:r>
                        <a:rPr lang="en-GB" sz="1100" kern="1200" dirty="0" smtClean="0">
                          <a:solidFill>
                            <a:sysClr val="windowText" lastClr="000000"/>
                          </a:solidFill>
                        </a:rPr>
                        <a:t>structure used by a writer to create meanings and effects.</a:t>
                      </a:r>
                      <a:endParaRPr lang="en-GB" sz="11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ysClr val="windowText" lastClr="000000"/>
                          </a:solidFill>
                        </a:rPr>
                        <a:t>Language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 smtClean="0">
                          <a:solidFill>
                            <a:sysClr val="windowText" lastClr="000000"/>
                          </a:solidFill>
                        </a:rPr>
                        <a:t>AO2: Analyse the language</a:t>
                      </a:r>
                      <a:r>
                        <a:rPr lang="en-GB" sz="1200" kern="1200" baseline="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GB" sz="1200" kern="1200" dirty="0" smtClean="0">
                          <a:solidFill>
                            <a:sysClr val="windowText" lastClr="000000"/>
                          </a:solidFill>
                        </a:rPr>
                        <a:t>used by a writer to create meanings and effects.</a:t>
                      </a:r>
                      <a:endParaRPr lang="en-GB" sz="1200" dirty="0" smtClean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ysClr val="windowText" lastClr="000000"/>
                          </a:solidFill>
                        </a:rPr>
                        <a:t>Context</a:t>
                      </a:r>
                    </a:p>
                    <a:p>
                      <a:pPr algn="ctr"/>
                      <a:r>
                        <a:rPr lang="en-GB" sz="1200" kern="1200" dirty="0" smtClean="0">
                          <a:solidFill>
                            <a:sysClr val="windowText" lastClr="000000"/>
                          </a:solidFill>
                        </a:rPr>
                        <a:t>AO3: Show understanding of the contexts in which the</a:t>
                      </a:r>
                      <a:r>
                        <a:rPr lang="en-GB" sz="1200" kern="1200" baseline="0" dirty="0" smtClean="0">
                          <a:solidFill>
                            <a:sysClr val="windowText" lastClr="000000"/>
                          </a:solidFill>
                        </a:rPr>
                        <a:t> play</a:t>
                      </a:r>
                      <a:r>
                        <a:rPr lang="en-GB" sz="1200" kern="1200" dirty="0" smtClean="0">
                          <a:solidFill>
                            <a:sysClr val="windowText" lastClr="000000"/>
                          </a:solidFill>
                        </a:rPr>
                        <a:t> was written.</a:t>
                      </a:r>
                      <a:endParaRPr lang="en-GB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07043"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07043"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07043"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07043"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07043"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668150" y="23236"/>
            <a:ext cx="11523850" cy="982604"/>
          </a:xfrm>
          <a:prstGeom prst="rect">
            <a:avLst/>
          </a:prstGeom>
          <a:solidFill>
            <a:srgbClr val="FF669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Let’s look at Lord Capulet’s reaction more in-depth</a:t>
            </a:r>
            <a:r>
              <a:rPr lang="en-GB" sz="2800" b="1" dirty="0" smtClean="0">
                <a:solidFill>
                  <a:schemeClr val="tx1"/>
                </a:solidFill>
              </a:rPr>
              <a:t>...</a:t>
            </a:r>
          </a:p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[Act 4, scene 5, line 22- 64]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16280" y="6102432"/>
            <a:ext cx="11475720" cy="755568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1" u="sng" dirty="0" smtClean="0"/>
              <a:t>Learning Objective: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/>
              <a:t>AO1: maintain a critical style and develop an informed personal response</a:t>
            </a:r>
            <a:r>
              <a:rPr lang="en-GB" sz="2000" dirty="0" smtClean="0"/>
              <a:t>.</a:t>
            </a:r>
            <a:endParaRPr lang="en-GB" sz="2000" b="1" u="sng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Mastery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6396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876</Words>
  <Application>Microsoft Office PowerPoint</Application>
  <PresentationFormat>Custom</PresentationFormat>
  <Paragraphs>123</Paragraphs>
  <Slides>11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Read the keywords and match their definition: Write them in your books</vt:lpstr>
      <vt:lpstr>Read the keywords and match their definition: Write them in your books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St. Bede's Voluntary Catholic Academy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 Weatherhead</dc:creator>
  <cp:lastModifiedBy>Deb</cp:lastModifiedBy>
  <cp:revision>157</cp:revision>
  <dcterms:created xsi:type="dcterms:W3CDTF">2020-03-23T09:40:11Z</dcterms:created>
  <dcterms:modified xsi:type="dcterms:W3CDTF">2020-03-27T10:37:25Z</dcterms:modified>
</cp:coreProperties>
</file>