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2" r:id="rId2"/>
    <p:sldId id="353" r:id="rId3"/>
    <p:sldId id="354" r:id="rId4"/>
    <p:sldId id="355" r:id="rId5"/>
    <p:sldId id="356" r:id="rId6"/>
    <p:sldId id="357" r:id="rId7"/>
    <p:sldId id="358" r:id="rId8"/>
    <p:sldId id="360" r:id="rId9"/>
    <p:sldId id="359" r:id="rId10"/>
    <p:sldId id="485" r:id="rId11"/>
    <p:sldId id="488" r:id="rId12"/>
    <p:sldId id="48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FEF4E-5084-46AA-A8DD-CE1B64A10F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8F44797-9117-451E-9A8B-465C66776B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4EA5245-BB87-4892-9C5C-9CB0F171ADE0}"/>
              </a:ext>
            </a:extLst>
          </p:cNvPr>
          <p:cNvSpPr>
            <a:spLocks noGrp="1"/>
          </p:cNvSpPr>
          <p:nvPr>
            <p:ph type="dt" sz="half" idx="10"/>
          </p:nvPr>
        </p:nvSpPr>
        <p:spPr/>
        <p:txBody>
          <a:bodyPr/>
          <a:lstStyle/>
          <a:p>
            <a:fld id="{F4CCF62B-8588-472E-AF86-DD1733FA7CEB}" type="datetimeFigureOut">
              <a:rPr lang="en-GB" smtClean="0"/>
              <a:t>22/09/2020</a:t>
            </a:fld>
            <a:endParaRPr lang="en-GB"/>
          </a:p>
        </p:txBody>
      </p:sp>
      <p:sp>
        <p:nvSpPr>
          <p:cNvPr id="5" name="Footer Placeholder 4">
            <a:extLst>
              <a:ext uri="{FF2B5EF4-FFF2-40B4-BE49-F238E27FC236}">
                <a16:creationId xmlns:a16="http://schemas.microsoft.com/office/drawing/2014/main" id="{D3CA7B13-49A2-4A98-85F5-49D6DFF102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128A83-12EF-40E0-A48B-EFA7E6A36A00}"/>
              </a:ext>
            </a:extLst>
          </p:cNvPr>
          <p:cNvSpPr>
            <a:spLocks noGrp="1"/>
          </p:cNvSpPr>
          <p:nvPr>
            <p:ph type="sldNum" sz="quarter" idx="12"/>
          </p:nvPr>
        </p:nvSpPr>
        <p:spPr/>
        <p:txBody>
          <a:bodyPr/>
          <a:lstStyle/>
          <a:p>
            <a:fld id="{744C1990-7DE8-4644-8786-ECFAF70D5FDC}" type="slidenum">
              <a:rPr lang="en-GB" smtClean="0"/>
              <a:t>‹#›</a:t>
            </a:fld>
            <a:endParaRPr lang="en-GB"/>
          </a:p>
        </p:txBody>
      </p:sp>
    </p:spTree>
    <p:extLst>
      <p:ext uri="{BB962C8B-B14F-4D97-AF65-F5344CB8AC3E}">
        <p14:creationId xmlns:p14="http://schemas.microsoft.com/office/powerpoint/2010/main" val="3692768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480CD-C8BE-4E0D-8A6A-E64CAB155F3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3BFCF7F-BC3B-46C2-8C3C-646AC4D54CC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0573BB-9657-4007-88E3-FD83249CA907}"/>
              </a:ext>
            </a:extLst>
          </p:cNvPr>
          <p:cNvSpPr>
            <a:spLocks noGrp="1"/>
          </p:cNvSpPr>
          <p:nvPr>
            <p:ph type="dt" sz="half" idx="10"/>
          </p:nvPr>
        </p:nvSpPr>
        <p:spPr/>
        <p:txBody>
          <a:bodyPr/>
          <a:lstStyle/>
          <a:p>
            <a:fld id="{F4CCF62B-8588-472E-AF86-DD1733FA7CEB}" type="datetimeFigureOut">
              <a:rPr lang="en-GB" smtClean="0"/>
              <a:t>22/09/2020</a:t>
            </a:fld>
            <a:endParaRPr lang="en-GB"/>
          </a:p>
        </p:txBody>
      </p:sp>
      <p:sp>
        <p:nvSpPr>
          <p:cNvPr id="5" name="Footer Placeholder 4">
            <a:extLst>
              <a:ext uri="{FF2B5EF4-FFF2-40B4-BE49-F238E27FC236}">
                <a16:creationId xmlns:a16="http://schemas.microsoft.com/office/drawing/2014/main" id="{C896C57B-28C6-4488-AA9A-FD3146EE2D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EE7846-727A-4112-8B42-68C28C132142}"/>
              </a:ext>
            </a:extLst>
          </p:cNvPr>
          <p:cNvSpPr>
            <a:spLocks noGrp="1"/>
          </p:cNvSpPr>
          <p:nvPr>
            <p:ph type="sldNum" sz="quarter" idx="12"/>
          </p:nvPr>
        </p:nvSpPr>
        <p:spPr/>
        <p:txBody>
          <a:bodyPr/>
          <a:lstStyle/>
          <a:p>
            <a:fld id="{744C1990-7DE8-4644-8786-ECFAF70D5FDC}" type="slidenum">
              <a:rPr lang="en-GB" smtClean="0"/>
              <a:t>‹#›</a:t>
            </a:fld>
            <a:endParaRPr lang="en-GB"/>
          </a:p>
        </p:txBody>
      </p:sp>
    </p:spTree>
    <p:extLst>
      <p:ext uri="{BB962C8B-B14F-4D97-AF65-F5344CB8AC3E}">
        <p14:creationId xmlns:p14="http://schemas.microsoft.com/office/powerpoint/2010/main" val="896559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314295-2421-4BE5-87A4-652542291E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C766CA-0AF6-4E0C-8500-53F39B5744C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98FE6A-00EE-4FA2-9635-B9F8E766682C}"/>
              </a:ext>
            </a:extLst>
          </p:cNvPr>
          <p:cNvSpPr>
            <a:spLocks noGrp="1"/>
          </p:cNvSpPr>
          <p:nvPr>
            <p:ph type="dt" sz="half" idx="10"/>
          </p:nvPr>
        </p:nvSpPr>
        <p:spPr/>
        <p:txBody>
          <a:bodyPr/>
          <a:lstStyle/>
          <a:p>
            <a:fld id="{F4CCF62B-8588-472E-AF86-DD1733FA7CEB}" type="datetimeFigureOut">
              <a:rPr lang="en-GB" smtClean="0"/>
              <a:t>22/09/2020</a:t>
            </a:fld>
            <a:endParaRPr lang="en-GB"/>
          </a:p>
        </p:txBody>
      </p:sp>
      <p:sp>
        <p:nvSpPr>
          <p:cNvPr id="5" name="Footer Placeholder 4">
            <a:extLst>
              <a:ext uri="{FF2B5EF4-FFF2-40B4-BE49-F238E27FC236}">
                <a16:creationId xmlns:a16="http://schemas.microsoft.com/office/drawing/2014/main" id="{75060320-A131-4A54-826E-7946C0DA3F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F41168-4C7B-495D-871F-1816B1ECA183}"/>
              </a:ext>
            </a:extLst>
          </p:cNvPr>
          <p:cNvSpPr>
            <a:spLocks noGrp="1"/>
          </p:cNvSpPr>
          <p:nvPr>
            <p:ph type="sldNum" sz="quarter" idx="12"/>
          </p:nvPr>
        </p:nvSpPr>
        <p:spPr/>
        <p:txBody>
          <a:bodyPr/>
          <a:lstStyle/>
          <a:p>
            <a:fld id="{744C1990-7DE8-4644-8786-ECFAF70D5FDC}" type="slidenum">
              <a:rPr lang="en-GB" smtClean="0"/>
              <a:t>‹#›</a:t>
            </a:fld>
            <a:endParaRPr lang="en-GB"/>
          </a:p>
        </p:txBody>
      </p:sp>
    </p:spTree>
    <p:extLst>
      <p:ext uri="{BB962C8B-B14F-4D97-AF65-F5344CB8AC3E}">
        <p14:creationId xmlns:p14="http://schemas.microsoft.com/office/powerpoint/2010/main" val="1232133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937C-09A5-470D-A5C0-9334BF80FF2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BEAF0EC-8EDD-466D-B4B5-3B49B4FB560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F40E04-FDA7-4EC4-852F-038291630145}"/>
              </a:ext>
            </a:extLst>
          </p:cNvPr>
          <p:cNvSpPr>
            <a:spLocks noGrp="1"/>
          </p:cNvSpPr>
          <p:nvPr>
            <p:ph type="dt" sz="half" idx="10"/>
          </p:nvPr>
        </p:nvSpPr>
        <p:spPr/>
        <p:txBody>
          <a:bodyPr/>
          <a:lstStyle/>
          <a:p>
            <a:fld id="{F4CCF62B-8588-472E-AF86-DD1733FA7CEB}" type="datetimeFigureOut">
              <a:rPr lang="en-GB" smtClean="0"/>
              <a:t>22/09/2020</a:t>
            </a:fld>
            <a:endParaRPr lang="en-GB"/>
          </a:p>
        </p:txBody>
      </p:sp>
      <p:sp>
        <p:nvSpPr>
          <p:cNvPr id="5" name="Footer Placeholder 4">
            <a:extLst>
              <a:ext uri="{FF2B5EF4-FFF2-40B4-BE49-F238E27FC236}">
                <a16:creationId xmlns:a16="http://schemas.microsoft.com/office/drawing/2014/main" id="{DF99C05C-AD40-41D7-8233-4BCDD69ECE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6CAD1B-2F62-419E-B75D-60A8EABE224D}"/>
              </a:ext>
            </a:extLst>
          </p:cNvPr>
          <p:cNvSpPr>
            <a:spLocks noGrp="1"/>
          </p:cNvSpPr>
          <p:nvPr>
            <p:ph type="sldNum" sz="quarter" idx="12"/>
          </p:nvPr>
        </p:nvSpPr>
        <p:spPr/>
        <p:txBody>
          <a:bodyPr/>
          <a:lstStyle/>
          <a:p>
            <a:fld id="{744C1990-7DE8-4644-8786-ECFAF70D5FDC}" type="slidenum">
              <a:rPr lang="en-GB" smtClean="0"/>
              <a:t>‹#›</a:t>
            </a:fld>
            <a:endParaRPr lang="en-GB"/>
          </a:p>
        </p:txBody>
      </p:sp>
    </p:spTree>
    <p:extLst>
      <p:ext uri="{BB962C8B-B14F-4D97-AF65-F5344CB8AC3E}">
        <p14:creationId xmlns:p14="http://schemas.microsoft.com/office/powerpoint/2010/main" val="350818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F9737-EFCC-4911-9533-98F4ECA98F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86A5CA5-7EA9-4806-A615-A7632A430F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F0D7F42-C756-418D-811D-40D2F6B155AA}"/>
              </a:ext>
            </a:extLst>
          </p:cNvPr>
          <p:cNvSpPr>
            <a:spLocks noGrp="1"/>
          </p:cNvSpPr>
          <p:nvPr>
            <p:ph type="dt" sz="half" idx="10"/>
          </p:nvPr>
        </p:nvSpPr>
        <p:spPr/>
        <p:txBody>
          <a:bodyPr/>
          <a:lstStyle/>
          <a:p>
            <a:fld id="{F4CCF62B-8588-472E-AF86-DD1733FA7CEB}" type="datetimeFigureOut">
              <a:rPr lang="en-GB" smtClean="0"/>
              <a:t>22/09/2020</a:t>
            </a:fld>
            <a:endParaRPr lang="en-GB"/>
          </a:p>
        </p:txBody>
      </p:sp>
      <p:sp>
        <p:nvSpPr>
          <p:cNvPr id="5" name="Footer Placeholder 4">
            <a:extLst>
              <a:ext uri="{FF2B5EF4-FFF2-40B4-BE49-F238E27FC236}">
                <a16:creationId xmlns:a16="http://schemas.microsoft.com/office/drawing/2014/main" id="{3E6155C4-B11D-4F9E-9D79-2B3DBAD205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30552E-1A6B-4A3D-BFD3-BB1E6A4BE80F}"/>
              </a:ext>
            </a:extLst>
          </p:cNvPr>
          <p:cNvSpPr>
            <a:spLocks noGrp="1"/>
          </p:cNvSpPr>
          <p:nvPr>
            <p:ph type="sldNum" sz="quarter" idx="12"/>
          </p:nvPr>
        </p:nvSpPr>
        <p:spPr/>
        <p:txBody>
          <a:bodyPr/>
          <a:lstStyle/>
          <a:p>
            <a:fld id="{744C1990-7DE8-4644-8786-ECFAF70D5FDC}" type="slidenum">
              <a:rPr lang="en-GB" smtClean="0"/>
              <a:t>‹#›</a:t>
            </a:fld>
            <a:endParaRPr lang="en-GB"/>
          </a:p>
        </p:txBody>
      </p:sp>
    </p:spTree>
    <p:extLst>
      <p:ext uri="{BB962C8B-B14F-4D97-AF65-F5344CB8AC3E}">
        <p14:creationId xmlns:p14="http://schemas.microsoft.com/office/powerpoint/2010/main" val="3634746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F347B-031A-4357-A356-762B3F4498B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7C1808-2AE7-4B4A-9201-F1E48AC458F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A91A262-721C-4B9C-A60C-A6796BD3AFC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E8DE4E6-B1D6-4824-97F3-7086583BAB48}"/>
              </a:ext>
            </a:extLst>
          </p:cNvPr>
          <p:cNvSpPr>
            <a:spLocks noGrp="1"/>
          </p:cNvSpPr>
          <p:nvPr>
            <p:ph type="dt" sz="half" idx="10"/>
          </p:nvPr>
        </p:nvSpPr>
        <p:spPr/>
        <p:txBody>
          <a:bodyPr/>
          <a:lstStyle/>
          <a:p>
            <a:fld id="{F4CCF62B-8588-472E-AF86-DD1733FA7CEB}" type="datetimeFigureOut">
              <a:rPr lang="en-GB" smtClean="0"/>
              <a:t>22/09/2020</a:t>
            </a:fld>
            <a:endParaRPr lang="en-GB"/>
          </a:p>
        </p:txBody>
      </p:sp>
      <p:sp>
        <p:nvSpPr>
          <p:cNvPr id="6" name="Footer Placeholder 5">
            <a:extLst>
              <a:ext uri="{FF2B5EF4-FFF2-40B4-BE49-F238E27FC236}">
                <a16:creationId xmlns:a16="http://schemas.microsoft.com/office/drawing/2014/main" id="{E10B0065-AE7A-43CC-A1A0-6F4B44CFB8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7B7893-EAB9-4F0B-8D69-172A06A36B95}"/>
              </a:ext>
            </a:extLst>
          </p:cNvPr>
          <p:cNvSpPr>
            <a:spLocks noGrp="1"/>
          </p:cNvSpPr>
          <p:nvPr>
            <p:ph type="sldNum" sz="quarter" idx="12"/>
          </p:nvPr>
        </p:nvSpPr>
        <p:spPr/>
        <p:txBody>
          <a:bodyPr/>
          <a:lstStyle/>
          <a:p>
            <a:fld id="{744C1990-7DE8-4644-8786-ECFAF70D5FDC}" type="slidenum">
              <a:rPr lang="en-GB" smtClean="0"/>
              <a:t>‹#›</a:t>
            </a:fld>
            <a:endParaRPr lang="en-GB"/>
          </a:p>
        </p:txBody>
      </p:sp>
    </p:spTree>
    <p:extLst>
      <p:ext uri="{BB962C8B-B14F-4D97-AF65-F5344CB8AC3E}">
        <p14:creationId xmlns:p14="http://schemas.microsoft.com/office/powerpoint/2010/main" val="1748415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099AB-B146-4658-8443-5FEA40C1005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55E7810-6E5B-4E20-93DD-991F96C9D9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FB649A3-337F-4BC8-90AD-51D46F01352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9F81EDC-3DAA-4C9F-9AAC-E050FF3BA1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9547D22-4C0E-478D-A227-B7729575666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6ACFA0A-9059-4035-A305-97E32B2C3938}"/>
              </a:ext>
            </a:extLst>
          </p:cNvPr>
          <p:cNvSpPr>
            <a:spLocks noGrp="1"/>
          </p:cNvSpPr>
          <p:nvPr>
            <p:ph type="dt" sz="half" idx="10"/>
          </p:nvPr>
        </p:nvSpPr>
        <p:spPr/>
        <p:txBody>
          <a:bodyPr/>
          <a:lstStyle/>
          <a:p>
            <a:fld id="{F4CCF62B-8588-472E-AF86-DD1733FA7CEB}" type="datetimeFigureOut">
              <a:rPr lang="en-GB" smtClean="0"/>
              <a:t>22/09/2020</a:t>
            </a:fld>
            <a:endParaRPr lang="en-GB"/>
          </a:p>
        </p:txBody>
      </p:sp>
      <p:sp>
        <p:nvSpPr>
          <p:cNvPr id="8" name="Footer Placeholder 7">
            <a:extLst>
              <a:ext uri="{FF2B5EF4-FFF2-40B4-BE49-F238E27FC236}">
                <a16:creationId xmlns:a16="http://schemas.microsoft.com/office/drawing/2014/main" id="{4002F07C-E222-4FEA-9811-BBB1649FDA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AD47247-0F82-4EE5-8E49-8F0FC683DECB}"/>
              </a:ext>
            </a:extLst>
          </p:cNvPr>
          <p:cNvSpPr>
            <a:spLocks noGrp="1"/>
          </p:cNvSpPr>
          <p:nvPr>
            <p:ph type="sldNum" sz="quarter" idx="12"/>
          </p:nvPr>
        </p:nvSpPr>
        <p:spPr/>
        <p:txBody>
          <a:bodyPr/>
          <a:lstStyle/>
          <a:p>
            <a:fld id="{744C1990-7DE8-4644-8786-ECFAF70D5FDC}" type="slidenum">
              <a:rPr lang="en-GB" smtClean="0"/>
              <a:t>‹#›</a:t>
            </a:fld>
            <a:endParaRPr lang="en-GB"/>
          </a:p>
        </p:txBody>
      </p:sp>
    </p:spTree>
    <p:extLst>
      <p:ext uri="{BB962C8B-B14F-4D97-AF65-F5344CB8AC3E}">
        <p14:creationId xmlns:p14="http://schemas.microsoft.com/office/powerpoint/2010/main" val="3251620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A0E69-B728-4C84-9DB1-B34A82A0C91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9810AC7-D489-4525-ACBA-F39E2D7B79E2}"/>
              </a:ext>
            </a:extLst>
          </p:cNvPr>
          <p:cNvSpPr>
            <a:spLocks noGrp="1"/>
          </p:cNvSpPr>
          <p:nvPr>
            <p:ph type="dt" sz="half" idx="10"/>
          </p:nvPr>
        </p:nvSpPr>
        <p:spPr/>
        <p:txBody>
          <a:bodyPr/>
          <a:lstStyle/>
          <a:p>
            <a:fld id="{F4CCF62B-8588-472E-AF86-DD1733FA7CEB}" type="datetimeFigureOut">
              <a:rPr lang="en-GB" smtClean="0"/>
              <a:t>22/09/2020</a:t>
            </a:fld>
            <a:endParaRPr lang="en-GB"/>
          </a:p>
        </p:txBody>
      </p:sp>
      <p:sp>
        <p:nvSpPr>
          <p:cNvPr id="4" name="Footer Placeholder 3">
            <a:extLst>
              <a:ext uri="{FF2B5EF4-FFF2-40B4-BE49-F238E27FC236}">
                <a16:creationId xmlns:a16="http://schemas.microsoft.com/office/drawing/2014/main" id="{B209BBFF-6B4F-48C9-B17F-2583BEA5C8D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8AC9F67-C1F5-4A25-8020-AEA9D673506B}"/>
              </a:ext>
            </a:extLst>
          </p:cNvPr>
          <p:cNvSpPr>
            <a:spLocks noGrp="1"/>
          </p:cNvSpPr>
          <p:nvPr>
            <p:ph type="sldNum" sz="quarter" idx="12"/>
          </p:nvPr>
        </p:nvSpPr>
        <p:spPr/>
        <p:txBody>
          <a:bodyPr/>
          <a:lstStyle/>
          <a:p>
            <a:fld id="{744C1990-7DE8-4644-8786-ECFAF70D5FDC}" type="slidenum">
              <a:rPr lang="en-GB" smtClean="0"/>
              <a:t>‹#›</a:t>
            </a:fld>
            <a:endParaRPr lang="en-GB"/>
          </a:p>
        </p:txBody>
      </p:sp>
    </p:spTree>
    <p:extLst>
      <p:ext uri="{BB962C8B-B14F-4D97-AF65-F5344CB8AC3E}">
        <p14:creationId xmlns:p14="http://schemas.microsoft.com/office/powerpoint/2010/main" val="1329313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BAFCA1-129C-4207-B130-00DDC80488A5}"/>
              </a:ext>
            </a:extLst>
          </p:cNvPr>
          <p:cNvSpPr>
            <a:spLocks noGrp="1"/>
          </p:cNvSpPr>
          <p:nvPr>
            <p:ph type="dt" sz="half" idx="10"/>
          </p:nvPr>
        </p:nvSpPr>
        <p:spPr/>
        <p:txBody>
          <a:bodyPr/>
          <a:lstStyle/>
          <a:p>
            <a:fld id="{F4CCF62B-8588-472E-AF86-DD1733FA7CEB}" type="datetimeFigureOut">
              <a:rPr lang="en-GB" smtClean="0"/>
              <a:t>22/09/2020</a:t>
            </a:fld>
            <a:endParaRPr lang="en-GB"/>
          </a:p>
        </p:txBody>
      </p:sp>
      <p:sp>
        <p:nvSpPr>
          <p:cNvPr id="3" name="Footer Placeholder 2">
            <a:extLst>
              <a:ext uri="{FF2B5EF4-FFF2-40B4-BE49-F238E27FC236}">
                <a16:creationId xmlns:a16="http://schemas.microsoft.com/office/drawing/2014/main" id="{9200FD8C-FA92-4DA1-BE88-BB3D7CCD011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7A2A0C1-D3CD-4C0A-BE6D-D6D97E642C71}"/>
              </a:ext>
            </a:extLst>
          </p:cNvPr>
          <p:cNvSpPr>
            <a:spLocks noGrp="1"/>
          </p:cNvSpPr>
          <p:nvPr>
            <p:ph type="sldNum" sz="quarter" idx="12"/>
          </p:nvPr>
        </p:nvSpPr>
        <p:spPr/>
        <p:txBody>
          <a:bodyPr/>
          <a:lstStyle/>
          <a:p>
            <a:fld id="{744C1990-7DE8-4644-8786-ECFAF70D5FDC}" type="slidenum">
              <a:rPr lang="en-GB" smtClean="0"/>
              <a:t>‹#›</a:t>
            </a:fld>
            <a:endParaRPr lang="en-GB"/>
          </a:p>
        </p:txBody>
      </p:sp>
    </p:spTree>
    <p:extLst>
      <p:ext uri="{BB962C8B-B14F-4D97-AF65-F5344CB8AC3E}">
        <p14:creationId xmlns:p14="http://schemas.microsoft.com/office/powerpoint/2010/main" val="1292929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08E13-BD13-466F-AFBD-B66325311A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DFE1CCD-EC75-40A8-A7F3-B97B8652DA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5DB0CC2-6BFE-4B72-B888-253080DEF4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0DA105B-E340-4C13-8053-BD4A13738024}"/>
              </a:ext>
            </a:extLst>
          </p:cNvPr>
          <p:cNvSpPr>
            <a:spLocks noGrp="1"/>
          </p:cNvSpPr>
          <p:nvPr>
            <p:ph type="dt" sz="half" idx="10"/>
          </p:nvPr>
        </p:nvSpPr>
        <p:spPr/>
        <p:txBody>
          <a:bodyPr/>
          <a:lstStyle/>
          <a:p>
            <a:fld id="{F4CCF62B-8588-472E-AF86-DD1733FA7CEB}" type="datetimeFigureOut">
              <a:rPr lang="en-GB" smtClean="0"/>
              <a:t>22/09/2020</a:t>
            </a:fld>
            <a:endParaRPr lang="en-GB"/>
          </a:p>
        </p:txBody>
      </p:sp>
      <p:sp>
        <p:nvSpPr>
          <p:cNvPr id="6" name="Footer Placeholder 5">
            <a:extLst>
              <a:ext uri="{FF2B5EF4-FFF2-40B4-BE49-F238E27FC236}">
                <a16:creationId xmlns:a16="http://schemas.microsoft.com/office/drawing/2014/main" id="{75683910-F24C-41F9-9192-A72A8B6156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034E9B-E08D-49A2-A9EB-A9EC1E45715B}"/>
              </a:ext>
            </a:extLst>
          </p:cNvPr>
          <p:cNvSpPr>
            <a:spLocks noGrp="1"/>
          </p:cNvSpPr>
          <p:nvPr>
            <p:ph type="sldNum" sz="quarter" idx="12"/>
          </p:nvPr>
        </p:nvSpPr>
        <p:spPr/>
        <p:txBody>
          <a:bodyPr/>
          <a:lstStyle/>
          <a:p>
            <a:fld id="{744C1990-7DE8-4644-8786-ECFAF70D5FDC}" type="slidenum">
              <a:rPr lang="en-GB" smtClean="0"/>
              <a:t>‹#›</a:t>
            </a:fld>
            <a:endParaRPr lang="en-GB"/>
          </a:p>
        </p:txBody>
      </p:sp>
    </p:spTree>
    <p:extLst>
      <p:ext uri="{BB962C8B-B14F-4D97-AF65-F5344CB8AC3E}">
        <p14:creationId xmlns:p14="http://schemas.microsoft.com/office/powerpoint/2010/main" val="4094887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A072D-6C0E-4B15-8C17-6512E33382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3DA832D-97E0-4E59-A2BE-3B0E28264D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C396157-7EA2-4204-8FDF-6AD942AD0A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B4DC510-C630-4BF1-987C-2901E6F06E47}"/>
              </a:ext>
            </a:extLst>
          </p:cNvPr>
          <p:cNvSpPr>
            <a:spLocks noGrp="1"/>
          </p:cNvSpPr>
          <p:nvPr>
            <p:ph type="dt" sz="half" idx="10"/>
          </p:nvPr>
        </p:nvSpPr>
        <p:spPr/>
        <p:txBody>
          <a:bodyPr/>
          <a:lstStyle/>
          <a:p>
            <a:fld id="{F4CCF62B-8588-472E-AF86-DD1733FA7CEB}" type="datetimeFigureOut">
              <a:rPr lang="en-GB" smtClean="0"/>
              <a:t>22/09/2020</a:t>
            </a:fld>
            <a:endParaRPr lang="en-GB"/>
          </a:p>
        </p:txBody>
      </p:sp>
      <p:sp>
        <p:nvSpPr>
          <p:cNvPr id="6" name="Footer Placeholder 5">
            <a:extLst>
              <a:ext uri="{FF2B5EF4-FFF2-40B4-BE49-F238E27FC236}">
                <a16:creationId xmlns:a16="http://schemas.microsoft.com/office/drawing/2014/main" id="{9F3AB7AA-29A5-43BF-BE88-A8F0B25F8D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75B22F-0419-4E88-91AB-17CBDD709318}"/>
              </a:ext>
            </a:extLst>
          </p:cNvPr>
          <p:cNvSpPr>
            <a:spLocks noGrp="1"/>
          </p:cNvSpPr>
          <p:nvPr>
            <p:ph type="sldNum" sz="quarter" idx="12"/>
          </p:nvPr>
        </p:nvSpPr>
        <p:spPr/>
        <p:txBody>
          <a:bodyPr/>
          <a:lstStyle/>
          <a:p>
            <a:fld id="{744C1990-7DE8-4644-8786-ECFAF70D5FDC}" type="slidenum">
              <a:rPr lang="en-GB" smtClean="0"/>
              <a:t>‹#›</a:t>
            </a:fld>
            <a:endParaRPr lang="en-GB"/>
          </a:p>
        </p:txBody>
      </p:sp>
    </p:spTree>
    <p:extLst>
      <p:ext uri="{BB962C8B-B14F-4D97-AF65-F5344CB8AC3E}">
        <p14:creationId xmlns:p14="http://schemas.microsoft.com/office/powerpoint/2010/main" val="379324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8E0511-483F-40E5-B3FC-5B5407F57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2A1816B-1446-40F5-BE53-70D7953119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AD8D92-62DB-4D09-A5E0-468B09FBFC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CCF62B-8588-472E-AF86-DD1733FA7CEB}" type="datetimeFigureOut">
              <a:rPr lang="en-GB" smtClean="0"/>
              <a:t>22/09/2020</a:t>
            </a:fld>
            <a:endParaRPr lang="en-GB"/>
          </a:p>
        </p:txBody>
      </p:sp>
      <p:sp>
        <p:nvSpPr>
          <p:cNvPr id="5" name="Footer Placeholder 4">
            <a:extLst>
              <a:ext uri="{FF2B5EF4-FFF2-40B4-BE49-F238E27FC236}">
                <a16:creationId xmlns:a16="http://schemas.microsoft.com/office/drawing/2014/main" id="{223CDC88-0EC1-41DF-91D8-F1221A7117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087CF3A-568F-4AE4-A703-9BEBE2EE88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4C1990-7DE8-4644-8786-ECFAF70D5FDC}" type="slidenum">
              <a:rPr lang="en-GB" smtClean="0"/>
              <a:t>‹#›</a:t>
            </a:fld>
            <a:endParaRPr lang="en-GB"/>
          </a:p>
        </p:txBody>
      </p:sp>
    </p:spTree>
    <p:extLst>
      <p:ext uri="{BB962C8B-B14F-4D97-AF65-F5344CB8AC3E}">
        <p14:creationId xmlns:p14="http://schemas.microsoft.com/office/powerpoint/2010/main" val="2588820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ik-XfFKXvl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u="sng" dirty="0"/>
              <a:t>Question 5</a:t>
            </a:r>
            <a:br>
              <a:rPr lang="en-GB" sz="4800" dirty="0"/>
            </a:br>
            <a:r>
              <a:rPr lang="en-GB" sz="4800" dirty="0"/>
              <a:t>LO: To consolidate my knowledge of question 5.</a:t>
            </a:r>
            <a:br>
              <a:rPr lang="en-GB" sz="4800" dirty="0"/>
            </a:br>
            <a:r>
              <a:rPr lang="en-GB" sz="4800" dirty="0"/>
              <a:t>ST: I can answer a 10 mark question.</a:t>
            </a:r>
          </a:p>
        </p:txBody>
      </p:sp>
    </p:spTree>
    <p:extLst>
      <p:ext uri="{BB962C8B-B14F-4D97-AF65-F5344CB8AC3E}">
        <p14:creationId xmlns:p14="http://schemas.microsoft.com/office/powerpoint/2010/main" val="3732630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7620000" cy="2434282"/>
          </a:xfrm>
          <a:solidFill>
            <a:srgbClr val="FFFF00"/>
          </a:solidFill>
        </p:spPr>
        <p:txBody>
          <a:bodyPr/>
          <a:lstStyle/>
          <a:p>
            <a:r>
              <a:rPr lang="en-GB" dirty="0"/>
              <a:t>Extension task: Write a success criteria for answering SECTION A of Language Paper 1.</a:t>
            </a:r>
          </a:p>
        </p:txBody>
      </p:sp>
      <p:pic>
        <p:nvPicPr>
          <p:cNvPr id="4" name="Content Placeholder 3"/>
          <p:cNvPicPr>
            <a:picLocks noGrp="1" noChangeAspect="1"/>
          </p:cNvPicPr>
          <p:nvPr>
            <p:ph idx="1"/>
          </p:nvPr>
        </p:nvPicPr>
        <p:blipFill>
          <a:blip r:embed="rId2"/>
          <a:stretch>
            <a:fillRect/>
          </a:stretch>
        </p:blipFill>
        <p:spPr>
          <a:xfrm>
            <a:off x="1785121" y="2745920"/>
            <a:ext cx="4666059" cy="2333030"/>
          </a:xfrm>
          <a:prstGeom prst="rect">
            <a:avLst/>
          </a:prstGeom>
        </p:spPr>
      </p:pic>
      <p:pic>
        <p:nvPicPr>
          <p:cNvPr id="5" name="Picture 4"/>
          <p:cNvPicPr>
            <a:picLocks noChangeAspect="1"/>
          </p:cNvPicPr>
          <p:nvPr/>
        </p:nvPicPr>
        <p:blipFill>
          <a:blip r:embed="rId3"/>
          <a:stretch>
            <a:fillRect/>
          </a:stretch>
        </p:blipFill>
        <p:spPr>
          <a:xfrm>
            <a:off x="7654404" y="2996953"/>
            <a:ext cx="1981200" cy="2314575"/>
          </a:xfrm>
          <a:prstGeom prst="rect">
            <a:avLst/>
          </a:prstGeom>
        </p:spPr>
      </p:pic>
      <p:pic>
        <p:nvPicPr>
          <p:cNvPr id="6" name="Picture 5"/>
          <p:cNvPicPr>
            <a:picLocks noChangeAspect="1"/>
          </p:cNvPicPr>
          <p:nvPr/>
        </p:nvPicPr>
        <p:blipFill>
          <a:blip r:embed="rId4"/>
          <a:stretch>
            <a:fillRect/>
          </a:stretch>
        </p:blipFill>
        <p:spPr>
          <a:xfrm>
            <a:off x="4655840" y="4797153"/>
            <a:ext cx="2628900" cy="1743075"/>
          </a:xfrm>
          <a:prstGeom prst="rect">
            <a:avLst/>
          </a:prstGeom>
        </p:spPr>
      </p:pic>
    </p:spTree>
    <p:extLst>
      <p:ext uri="{BB962C8B-B14F-4D97-AF65-F5344CB8AC3E}">
        <p14:creationId xmlns:p14="http://schemas.microsoft.com/office/powerpoint/2010/main" val="2724590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noAutofit/>
          </a:bodyPr>
          <a:lstStyle/>
          <a:p>
            <a:r>
              <a:rPr lang="en-GB" sz="8000" dirty="0"/>
              <a:t>W.I.N &amp; M.R. I</a:t>
            </a:r>
          </a:p>
        </p:txBody>
      </p:sp>
      <p:sp>
        <p:nvSpPr>
          <p:cNvPr id="3" name="Content Placeholder 2"/>
          <p:cNvSpPr>
            <a:spLocks noGrp="1"/>
          </p:cNvSpPr>
          <p:nvPr>
            <p:ph idx="1"/>
          </p:nvPr>
        </p:nvSpPr>
        <p:spPr/>
        <p:txBody>
          <a:bodyPr/>
          <a:lstStyle/>
          <a:p>
            <a:pPr marL="0" indent="0" algn="ctr">
              <a:buNone/>
            </a:pPr>
            <a:r>
              <a:rPr lang="en-GB" dirty="0"/>
              <a:t>Please read your What Went Well, Improve, Next Steps feedback in your exercise book.</a:t>
            </a:r>
          </a:p>
          <a:p>
            <a:pPr marL="0" indent="0" algn="ctr">
              <a:buNone/>
            </a:pPr>
            <a:r>
              <a:rPr lang="en-GB" dirty="0"/>
              <a:t>In </a:t>
            </a:r>
            <a:r>
              <a:rPr lang="en-GB" b="1" dirty="0">
                <a:solidFill>
                  <a:srgbClr val="00B050"/>
                </a:solidFill>
              </a:rPr>
              <a:t>GREEN PEN </a:t>
            </a:r>
            <a:r>
              <a:rPr lang="en-GB" dirty="0"/>
              <a:t>respond to your directed improvements with MY RESPONSE IS…</a:t>
            </a:r>
          </a:p>
        </p:txBody>
      </p:sp>
      <p:pic>
        <p:nvPicPr>
          <p:cNvPr id="4" name="Picture 3"/>
          <p:cNvPicPr>
            <a:picLocks noChangeAspect="1"/>
          </p:cNvPicPr>
          <p:nvPr/>
        </p:nvPicPr>
        <p:blipFill>
          <a:blip r:embed="rId2"/>
          <a:stretch>
            <a:fillRect/>
          </a:stretch>
        </p:blipFill>
        <p:spPr>
          <a:xfrm>
            <a:off x="1972301" y="4146623"/>
            <a:ext cx="2143125" cy="2143125"/>
          </a:xfrm>
          <a:prstGeom prst="rect">
            <a:avLst/>
          </a:prstGeom>
        </p:spPr>
      </p:pic>
      <p:pic>
        <p:nvPicPr>
          <p:cNvPr id="5" name="Picture 4"/>
          <p:cNvPicPr>
            <a:picLocks noChangeAspect="1"/>
          </p:cNvPicPr>
          <p:nvPr/>
        </p:nvPicPr>
        <p:blipFill>
          <a:blip r:embed="rId3"/>
          <a:stretch>
            <a:fillRect/>
          </a:stretch>
        </p:blipFill>
        <p:spPr>
          <a:xfrm>
            <a:off x="6168008" y="4374005"/>
            <a:ext cx="3831486" cy="1915743"/>
          </a:xfrm>
          <a:prstGeom prst="rect">
            <a:avLst/>
          </a:prstGeom>
        </p:spPr>
      </p:pic>
      <p:pic>
        <p:nvPicPr>
          <p:cNvPr id="6" name="Picture 5"/>
          <p:cNvPicPr>
            <a:picLocks noChangeAspect="1"/>
          </p:cNvPicPr>
          <p:nvPr/>
        </p:nvPicPr>
        <p:blipFill>
          <a:blip r:embed="rId4"/>
          <a:stretch>
            <a:fillRect/>
          </a:stretch>
        </p:blipFill>
        <p:spPr>
          <a:xfrm>
            <a:off x="4139041" y="4279363"/>
            <a:ext cx="2171700" cy="2105025"/>
          </a:xfrm>
          <a:prstGeom prst="rect">
            <a:avLst/>
          </a:prstGeom>
        </p:spPr>
      </p:pic>
      <p:pic>
        <p:nvPicPr>
          <p:cNvPr id="7" name="Picture 6"/>
          <p:cNvPicPr>
            <a:picLocks noChangeAspect="1"/>
          </p:cNvPicPr>
          <p:nvPr/>
        </p:nvPicPr>
        <p:blipFill>
          <a:blip r:embed="rId5"/>
          <a:stretch>
            <a:fillRect/>
          </a:stretch>
        </p:blipFill>
        <p:spPr>
          <a:xfrm>
            <a:off x="1775521" y="3090589"/>
            <a:ext cx="1153901" cy="842392"/>
          </a:xfrm>
          <a:prstGeom prst="rect">
            <a:avLst/>
          </a:prstGeom>
        </p:spPr>
      </p:pic>
    </p:spTree>
    <p:extLst>
      <p:ext uri="{BB962C8B-B14F-4D97-AF65-F5344CB8AC3E}">
        <p14:creationId xmlns:p14="http://schemas.microsoft.com/office/powerpoint/2010/main" val="2045055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528" y="0"/>
            <a:ext cx="7620000" cy="1143000"/>
          </a:xfrm>
        </p:spPr>
        <p:txBody>
          <a:bodyPr/>
          <a:lstStyle/>
          <a:p>
            <a:r>
              <a:rPr lang="en-GB" dirty="0"/>
              <a:t>Success criteria</a:t>
            </a:r>
          </a:p>
        </p:txBody>
      </p:sp>
      <p:sp>
        <p:nvSpPr>
          <p:cNvPr id="3" name="Content Placeholder 2"/>
          <p:cNvSpPr>
            <a:spLocks noGrp="1"/>
          </p:cNvSpPr>
          <p:nvPr>
            <p:ph idx="1"/>
          </p:nvPr>
        </p:nvSpPr>
        <p:spPr>
          <a:xfrm>
            <a:off x="1981200" y="1124744"/>
            <a:ext cx="7620000" cy="5616624"/>
          </a:xfrm>
          <a:solidFill>
            <a:schemeClr val="accent1">
              <a:lumMod val="20000"/>
              <a:lumOff val="80000"/>
            </a:schemeClr>
          </a:solidFill>
        </p:spPr>
        <p:txBody>
          <a:bodyPr>
            <a:noAutofit/>
          </a:bodyPr>
          <a:lstStyle/>
          <a:p>
            <a:r>
              <a:rPr lang="en-GB" dirty="0"/>
              <a:t>Q1 – Find five things – 5 marks – 5 minutes</a:t>
            </a:r>
          </a:p>
          <a:p>
            <a:r>
              <a:rPr lang="en-GB" dirty="0"/>
              <a:t>Q2 – How does the writer do…? – 5 marks – 5-8 minutes</a:t>
            </a:r>
          </a:p>
          <a:p>
            <a:r>
              <a:rPr lang="en-GB" dirty="0"/>
              <a:t>Q3 – What impression does the writer give you of …? Effect on a reader- My impressions are ( personal view) 10 marks – 10-12 minutes</a:t>
            </a:r>
          </a:p>
          <a:p>
            <a:r>
              <a:rPr lang="en-GB" dirty="0"/>
              <a:t>Q4 – Another HOW question – 10 marks – 10-12 minutes – talk about structure and language choices – use quotes</a:t>
            </a:r>
          </a:p>
          <a:p>
            <a:r>
              <a:rPr lang="en-GB" dirty="0"/>
              <a:t>Q5 – Evaluate the writer – how successful are they – ( I agree) 10-12 minutes – 10 marks – analyse = offer counter argument if you can! </a:t>
            </a:r>
          </a:p>
        </p:txBody>
      </p:sp>
    </p:spTree>
    <p:extLst>
      <p:ext uri="{BB962C8B-B14F-4D97-AF65-F5344CB8AC3E}">
        <p14:creationId xmlns:p14="http://schemas.microsoft.com/office/powerpoint/2010/main" val="3103413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7355160" cy="3514402"/>
          </a:xfrm>
        </p:spPr>
        <p:txBody>
          <a:bodyPr/>
          <a:lstStyle/>
          <a:p>
            <a:r>
              <a:rPr lang="en-GB" dirty="0"/>
              <a:t>Starter: In pairs discuss what makes you scared? Do you have a fear or phobia?</a:t>
            </a:r>
          </a:p>
        </p:txBody>
      </p:sp>
      <p:sp>
        <p:nvSpPr>
          <p:cNvPr id="3" name="Content Placeholder 2"/>
          <p:cNvSpPr>
            <a:spLocks noGrp="1"/>
          </p:cNvSpPr>
          <p:nvPr>
            <p:ph idx="1"/>
          </p:nvPr>
        </p:nvSpPr>
        <p:spPr>
          <a:xfrm>
            <a:off x="1981200" y="3429000"/>
            <a:ext cx="7620000" cy="2971800"/>
          </a:xfrm>
        </p:spPr>
        <p:txBody>
          <a:bodyPr/>
          <a:lstStyle/>
          <a:p>
            <a:r>
              <a:rPr lang="en-GB" dirty="0"/>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7649" y="3440522"/>
            <a:ext cx="5251440" cy="29408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63610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Watch this clip of Ferne’s real fear.</a:t>
            </a:r>
          </a:p>
        </p:txBody>
      </p:sp>
      <p:sp>
        <p:nvSpPr>
          <p:cNvPr id="3" name="Content Placeholder 2"/>
          <p:cNvSpPr>
            <a:spLocks noGrp="1"/>
          </p:cNvSpPr>
          <p:nvPr>
            <p:ph idx="1"/>
          </p:nvPr>
        </p:nvSpPr>
        <p:spPr/>
        <p:txBody>
          <a:bodyPr/>
          <a:lstStyle/>
          <a:p>
            <a:r>
              <a:rPr lang="en-GB" dirty="0">
                <a:hlinkClick r:id="rId2"/>
              </a:rPr>
              <a:t>https://www.youtube.com/watch?v=ik-XfFKXvlg</a:t>
            </a: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9536" y="2098452"/>
            <a:ext cx="7858036" cy="4400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77514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4624"/>
            <a:ext cx="9144000" cy="3312368"/>
          </a:xfrm>
          <a:solidFill>
            <a:srgbClr val="FFFF00"/>
          </a:solidFill>
        </p:spPr>
        <p:txBody>
          <a:bodyPr/>
          <a:lstStyle/>
          <a:p>
            <a:r>
              <a:rPr lang="en-GB" sz="2800" b="1" dirty="0"/>
              <a:t>Read the next extract taken from George Orwell’s dystopian novel, 1984. </a:t>
            </a:r>
            <a:br>
              <a:rPr lang="en-GB" sz="2800" b="1" dirty="0"/>
            </a:br>
            <a:r>
              <a:rPr lang="en-GB" sz="1800" b="1" dirty="0"/>
              <a:t>A student, having read this section of the text said: “The writer builds the tension in the narrative. Winston’s fear is very real.”</a:t>
            </a:r>
            <a:br>
              <a:rPr lang="en-GB" sz="1800" dirty="0"/>
            </a:br>
            <a:r>
              <a:rPr lang="en-GB" sz="1800" b="1" dirty="0"/>
              <a:t> </a:t>
            </a:r>
            <a:br>
              <a:rPr lang="en-GB" sz="1800" dirty="0"/>
            </a:br>
            <a:r>
              <a:rPr lang="en-GB" sz="1800" b="1" dirty="0"/>
              <a:t>To what extent do you agree? In your response, you could: </a:t>
            </a:r>
            <a:br>
              <a:rPr lang="en-GB" sz="1800" dirty="0"/>
            </a:br>
            <a:r>
              <a:rPr lang="en-GB" sz="1800" b="1" dirty="0"/>
              <a:t> </a:t>
            </a:r>
            <a:br>
              <a:rPr lang="en-GB" sz="1800" dirty="0"/>
            </a:br>
            <a:r>
              <a:rPr lang="en-GB" sz="1800" b="1" dirty="0"/>
              <a:t>  write about your own impressions of the character</a:t>
            </a:r>
            <a:br>
              <a:rPr lang="en-GB" sz="1800" dirty="0"/>
            </a:br>
            <a:r>
              <a:rPr lang="en-GB" sz="1800" b="1" dirty="0"/>
              <a:t>  evaluate how the writer has created these impressions </a:t>
            </a:r>
            <a:br>
              <a:rPr lang="en-GB" sz="1800" dirty="0"/>
            </a:br>
            <a:r>
              <a:rPr lang="en-GB" sz="1800" b="1" dirty="0"/>
              <a:t>  support your opinions with quotations from the text</a:t>
            </a:r>
            <a:br>
              <a:rPr lang="en-GB" sz="1800" dirty="0"/>
            </a:br>
            <a:endParaRPr lang="en-GB" sz="1800" dirty="0"/>
          </a:p>
        </p:txBody>
      </p:sp>
      <p:sp>
        <p:nvSpPr>
          <p:cNvPr id="3" name="Content Placeholder 2"/>
          <p:cNvSpPr>
            <a:spLocks noGrp="1"/>
          </p:cNvSpPr>
          <p:nvPr>
            <p:ph idx="1"/>
          </p:nvPr>
        </p:nvSpPr>
        <p:spPr>
          <a:xfrm>
            <a:off x="1981200" y="3429000"/>
            <a:ext cx="7620000" cy="2971800"/>
          </a:xfrm>
        </p:spPr>
        <p:txBody>
          <a:bodyPr>
            <a:normAutofit fontScale="70000" lnSpcReduction="20000"/>
          </a:bodyPr>
          <a:lstStyle/>
          <a:p>
            <a:r>
              <a:rPr lang="en-GB" dirty="0"/>
              <a:t>What must you start with?</a:t>
            </a:r>
          </a:p>
          <a:p>
            <a:r>
              <a:rPr lang="en-GB" dirty="0"/>
              <a:t>Work chronologically</a:t>
            </a:r>
          </a:p>
          <a:p>
            <a:r>
              <a:rPr lang="en-GB" dirty="0"/>
              <a:t>Focus on the statement question – How does the writer build tension: ‘Winston’s fear is very real’</a:t>
            </a:r>
          </a:p>
          <a:p>
            <a:r>
              <a:rPr lang="en-GB" dirty="0"/>
              <a:t>Use different ways of embedding quotations</a:t>
            </a:r>
          </a:p>
          <a:p>
            <a:r>
              <a:rPr lang="en-GB" dirty="0"/>
              <a:t>Analyse word choices –give alternative meanings</a:t>
            </a:r>
          </a:p>
          <a:p>
            <a:r>
              <a:rPr lang="en-GB" dirty="0"/>
              <a:t>Follow the PETER structure</a:t>
            </a:r>
          </a:p>
          <a:p>
            <a:r>
              <a:rPr lang="en-GB" dirty="0"/>
              <a:t>Write about the </a:t>
            </a:r>
            <a:r>
              <a:rPr lang="en-GB" dirty="0">
                <a:solidFill>
                  <a:srgbClr val="FF0000"/>
                </a:solidFill>
              </a:rPr>
              <a:t>writer at work </a:t>
            </a:r>
            <a:r>
              <a:rPr lang="en-GB" dirty="0"/>
              <a:t>– Orwell’s use of… is clever because…</a:t>
            </a:r>
          </a:p>
        </p:txBody>
      </p:sp>
    </p:spTree>
    <p:extLst>
      <p:ext uri="{BB962C8B-B14F-4D97-AF65-F5344CB8AC3E}">
        <p14:creationId xmlns:p14="http://schemas.microsoft.com/office/powerpoint/2010/main" val="4002919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44624"/>
            <a:ext cx="9144000" cy="7130544"/>
          </a:xfrm>
          <a:prstGeom prst="rect">
            <a:avLst/>
          </a:prstGeom>
          <a:solidFill>
            <a:schemeClr val="bg1"/>
          </a:solidFill>
        </p:spPr>
        <p:txBody>
          <a:bodyPr wrap="square">
            <a:spAutoFit/>
          </a:bodyPr>
          <a:lstStyle/>
          <a:p>
            <a:r>
              <a:rPr lang="en-GB" sz="1600" dirty="0"/>
              <a:t> ‘Courage and cowardice are not involved If you are falling from a height it is not cowardly to clutch at a rope. If you have come up from deep water it is not cowardly to fill your lungs with air. It is merely an instinct which cannot be destroyed. It is the same with the rats. For you, they are unendurable. They are a form of pressure that you cannot withstand, even if you wished to. You will do what is required of you.’ </a:t>
            </a:r>
          </a:p>
          <a:p>
            <a:r>
              <a:rPr lang="en-GB" sz="1600" dirty="0"/>
              <a:t>‘But what is it, what is it? How can I do it if I don’t know what it is?’ </a:t>
            </a:r>
          </a:p>
          <a:p>
            <a:r>
              <a:rPr lang="en-GB" sz="1600" dirty="0"/>
              <a:t>O’Brien picked up the cage and brought it across to the nearer table. He set it down carefully on the baize cloth. Winston could hear the blood singing in his ears. He had the feeling of sitting in utter loneliness. He was in the middle of a great empty plain, a flat desert drenched with sunlight, across which all sounds came to him out of immense distances. Yet the cage with the rats was not two metres away from him. </a:t>
            </a:r>
          </a:p>
          <a:p>
            <a:r>
              <a:rPr lang="en-GB" sz="1600" dirty="0"/>
              <a:t>They were enormous rats. They were at the age when a rat’s muzzle grows blunt and fierce and his fur brown instead of grey. ‘The rat,’ said O’Brien, still addressing his invisible audience, ‘although a rodent, is carnivorous. You are aware of that. You will have heard of the things that happen in the poor quarters of this town. In some streets a woman dare not leave her baby alone in the house, even for five minutes. The rats are certain to attack it. Within quite a small time they will strip it to the bones. They also attack sick or dying people. They show astonishing intelligence in knowing when a human being is helpless.’ </a:t>
            </a:r>
          </a:p>
          <a:p>
            <a:r>
              <a:rPr lang="en-GB" sz="1600" dirty="0"/>
              <a:t>There was an outburst of squeals from the cage. It seemed to reach Winston from far away. The rats were fighting; they were trying to get at each other through the partition. He heard also a deep groan of despair. That, too, seemed to come from outside himself. </a:t>
            </a:r>
          </a:p>
          <a:p>
            <a:r>
              <a:rPr lang="en-GB" sz="1600" dirty="0"/>
              <a:t>O’Brien picked up the cage, and, as he did so, pressed something in it. There was a sharp click. Winston made a frantic effort to tear himself loose from the chair. It was hopeless; every part of him, even his head, was held immovably. </a:t>
            </a:r>
          </a:p>
          <a:p>
            <a:r>
              <a:rPr lang="en-GB" sz="1600" dirty="0"/>
              <a:t>O’Brien moved the cage nearer.  It was less than a metre from Winston’s face. </a:t>
            </a:r>
          </a:p>
          <a:p>
            <a:r>
              <a:rPr lang="en-GB" sz="1600" dirty="0"/>
              <a:t>‘I have pressed the first lever,’ said O’Brien. ‘You understand the construction of this cage. The mask will fit over your head, leaving no exit. When I press this other lever, the door of the cage will slide up. These starving brutes will shoot out of it like bullets. Have you ever seen a rat leap through the air? They will leap on to your face and bore straight into it. Sometimes they attack the eyes first. Sometimes they burrow through the cheeks and devour the tongue.’ </a:t>
            </a:r>
          </a:p>
          <a:p>
            <a:r>
              <a:rPr lang="en-GB" sz="1600" dirty="0"/>
              <a:t>The cage was nearer; it was closing in.</a:t>
            </a:r>
          </a:p>
        </p:txBody>
      </p:sp>
    </p:spTree>
    <p:extLst>
      <p:ext uri="{BB962C8B-B14F-4D97-AF65-F5344CB8AC3E}">
        <p14:creationId xmlns:p14="http://schemas.microsoft.com/office/powerpoint/2010/main" val="200045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44624"/>
            <a:ext cx="9144000" cy="7130544"/>
          </a:xfrm>
          <a:prstGeom prst="rect">
            <a:avLst/>
          </a:prstGeom>
          <a:solidFill>
            <a:schemeClr val="bg1"/>
          </a:solidFill>
        </p:spPr>
        <p:txBody>
          <a:bodyPr wrap="square">
            <a:spAutoFit/>
          </a:bodyPr>
          <a:lstStyle/>
          <a:p>
            <a:r>
              <a:rPr lang="en-GB" sz="1600" dirty="0"/>
              <a:t>‘</a:t>
            </a:r>
            <a:r>
              <a:rPr lang="en-GB" sz="1600" dirty="0">
                <a:solidFill>
                  <a:srgbClr val="FF0000"/>
                </a:solidFill>
              </a:rPr>
              <a:t>Courage and cowardice </a:t>
            </a:r>
            <a:r>
              <a:rPr lang="en-GB" sz="1600" dirty="0"/>
              <a:t>are not involved. </a:t>
            </a:r>
            <a:r>
              <a:rPr lang="en-GB" sz="1600" dirty="0">
                <a:solidFill>
                  <a:srgbClr val="FF0000"/>
                </a:solidFill>
              </a:rPr>
              <a:t>If you </a:t>
            </a:r>
            <a:r>
              <a:rPr lang="en-GB" sz="1600" dirty="0"/>
              <a:t>are falling from a height it is not cowardly to clutch at a rope. </a:t>
            </a:r>
            <a:r>
              <a:rPr lang="en-GB" sz="1600" dirty="0">
                <a:solidFill>
                  <a:srgbClr val="FF0000"/>
                </a:solidFill>
              </a:rPr>
              <a:t>If you </a:t>
            </a:r>
            <a:r>
              <a:rPr lang="en-GB" sz="1600" dirty="0"/>
              <a:t>have come up from deep water it is not cowardly to fill your lungs with air. It is merely an instinct which cannot be destroyed. It is the same with the rats. </a:t>
            </a:r>
            <a:r>
              <a:rPr lang="en-GB" sz="1600" dirty="0">
                <a:solidFill>
                  <a:srgbClr val="FF0000"/>
                </a:solidFill>
              </a:rPr>
              <a:t>For you</a:t>
            </a:r>
            <a:r>
              <a:rPr lang="en-GB" sz="1600" dirty="0"/>
              <a:t>, they are unendurable. They are a form of pressure that </a:t>
            </a:r>
            <a:r>
              <a:rPr lang="en-GB" sz="1600" dirty="0">
                <a:solidFill>
                  <a:srgbClr val="FF0000"/>
                </a:solidFill>
              </a:rPr>
              <a:t>you</a:t>
            </a:r>
            <a:r>
              <a:rPr lang="en-GB" sz="1600" dirty="0"/>
              <a:t> cannot withstand, even </a:t>
            </a:r>
            <a:r>
              <a:rPr lang="en-GB" sz="1600" dirty="0">
                <a:solidFill>
                  <a:srgbClr val="FF0000"/>
                </a:solidFill>
              </a:rPr>
              <a:t>if you </a:t>
            </a:r>
            <a:r>
              <a:rPr lang="en-GB" sz="1600" dirty="0"/>
              <a:t>wished to. </a:t>
            </a:r>
            <a:r>
              <a:rPr lang="en-GB" sz="1600" dirty="0">
                <a:solidFill>
                  <a:srgbClr val="FF0000"/>
                </a:solidFill>
              </a:rPr>
              <a:t>You will do </a:t>
            </a:r>
            <a:r>
              <a:rPr lang="en-GB" sz="1600" dirty="0"/>
              <a:t>what is </a:t>
            </a:r>
            <a:r>
              <a:rPr lang="en-GB" sz="1600" dirty="0">
                <a:solidFill>
                  <a:srgbClr val="FF0000"/>
                </a:solidFill>
              </a:rPr>
              <a:t>required of you</a:t>
            </a:r>
            <a:r>
              <a:rPr lang="en-GB" sz="1600" dirty="0"/>
              <a:t>.’ </a:t>
            </a:r>
          </a:p>
          <a:p>
            <a:r>
              <a:rPr lang="en-GB" sz="1600" dirty="0"/>
              <a:t>‘But </a:t>
            </a:r>
            <a:r>
              <a:rPr lang="en-GB" sz="1600" dirty="0">
                <a:solidFill>
                  <a:srgbClr val="FF0000"/>
                </a:solidFill>
              </a:rPr>
              <a:t>what is it, what is it</a:t>
            </a:r>
            <a:r>
              <a:rPr lang="en-GB" sz="1600" dirty="0"/>
              <a:t>? How can I do it if I don’t know </a:t>
            </a:r>
            <a:r>
              <a:rPr lang="en-GB" sz="1600" dirty="0">
                <a:solidFill>
                  <a:srgbClr val="FF0000"/>
                </a:solidFill>
              </a:rPr>
              <a:t>what it is?’ </a:t>
            </a:r>
          </a:p>
          <a:p>
            <a:r>
              <a:rPr lang="en-GB" sz="1600" dirty="0"/>
              <a:t>O’Brien picked up the </a:t>
            </a:r>
            <a:r>
              <a:rPr lang="en-GB" sz="1600" dirty="0">
                <a:solidFill>
                  <a:srgbClr val="FF0000"/>
                </a:solidFill>
              </a:rPr>
              <a:t>cage</a:t>
            </a:r>
            <a:r>
              <a:rPr lang="en-GB" sz="1600" dirty="0"/>
              <a:t> and brought it across to the nearer table. He set it down carefully on the baize cloth. Winston could </a:t>
            </a:r>
            <a:r>
              <a:rPr lang="en-GB" sz="1600" dirty="0">
                <a:solidFill>
                  <a:srgbClr val="FF0000"/>
                </a:solidFill>
              </a:rPr>
              <a:t>hear the blood singing in his ears</a:t>
            </a:r>
            <a:r>
              <a:rPr lang="en-GB" sz="1600" dirty="0"/>
              <a:t>. He had the feeling of </a:t>
            </a:r>
            <a:r>
              <a:rPr lang="en-GB" sz="1600" dirty="0">
                <a:solidFill>
                  <a:srgbClr val="FF0000"/>
                </a:solidFill>
              </a:rPr>
              <a:t>sitting in utter loneliness</a:t>
            </a:r>
            <a:r>
              <a:rPr lang="en-GB" sz="1600" dirty="0"/>
              <a:t>. He was in the middle of a great empty plain, a flat desert drenched with sunlight, across which all sounds came to him out of immense distances. Yet </a:t>
            </a:r>
            <a:r>
              <a:rPr lang="en-GB" sz="1600" dirty="0">
                <a:solidFill>
                  <a:srgbClr val="FF0000"/>
                </a:solidFill>
              </a:rPr>
              <a:t>the cage with the rats </a:t>
            </a:r>
            <a:r>
              <a:rPr lang="en-GB" sz="1600" dirty="0"/>
              <a:t>was not two metres away from him. </a:t>
            </a:r>
          </a:p>
          <a:p>
            <a:r>
              <a:rPr lang="en-GB" sz="1600" dirty="0">
                <a:solidFill>
                  <a:srgbClr val="FF0000"/>
                </a:solidFill>
              </a:rPr>
              <a:t>They were enormous rats. </a:t>
            </a:r>
            <a:r>
              <a:rPr lang="en-GB" sz="1600" dirty="0"/>
              <a:t>They were at the age when a rat’s muzzle grows </a:t>
            </a:r>
            <a:r>
              <a:rPr lang="en-GB" sz="1600" dirty="0">
                <a:solidFill>
                  <a:srgbClr val="FF0000"/>
                </a:solidFill>
              </a:rPr>
              <a:t>blunt </a:t>
            </a:r>
            <a:r>
              <a:rPr lang="en-GB" sz="1600" dirty="0"/>
              <a:t>and </a:t>
            </a:r>
            <a:r>
              <a:rPr lang="en-GB" sz="1600" dirty="0">
                <a:solidFill>
                  <a:srgbClr val="FF0000"/>
                </a:solidFill>
              </a:rPr>
              <a:t>fierce</a:t>
            </a:r>
            <a:r>
              <a:rPr lang="en-GB" sz="1600" dirty="0"/>
              <a:t> and his fur brown instead of grey. ‘The rat,’ said O’Brien, still addressing his invisible audience, ‘although a rodent, is </a:t>
            </a:r>
            <a:r>
              <a:rPr lang="en-GB" sz="1600" dirty="0">
                <a:solidFill>
                  <a:srgbClr val="FF0000"/>
                </a:solidFill>
              </a:rPr>
              <a:t>carnivorous</a:t>
            </a:r>
            <a:r>
              <a:rPr lang="en-GB" sz="1600" dirty="0"/>
              <a:t>. </a:t>
            </a:r>
            <a:r>
              <a:rPr lang="en-GB" sz="1600" dirty="0">
                <a:solidFill>
                  <a:srgbClr val="FF0000"/>
                </a:solidFill>
              </a:rPr>
              <a:t>You are aware of that</a:t>
            </a:r>
            <a:r>
              <a:rPr lang="en-GB" sz="1600" dirty="0"/>
              <a:t>. You will have heard of the things that happen in the poor quarters of this town. In some streets a woman dare not leave her baby alone in the house, even for five minutes. </a:t>
            </a:r>
            <a:r>
              <a:rPr lang="en-GB" sz="1600" dirty="0">
                <a:solidFill>
                  <a:srgbClr val="FF0000"/>
                </a:solidFill>
              </a:rPr>
              <a:t>The rats are certain to attack it</a:t>
            </a:r>
            <a:r>
              <a:rPr lang="en-GB" sz="1600" dirty="0"/>
              <a:t>. Within quite a small time they will </a:t>
            </a:r>
            <a:r>
              <a:rPr lang="en-GB" sz="1600" dirty="0">
                <a:solidFill>
                  <a:srgbClr val="FF0000"/>
                </a:solidFill>
              </a:rPr>
              <a:t>strip it to the bones</a:t>
            </a:r>
            <a:r>
              <a:rPr lang="en-GB" sz="1600" dirty="0"/>
              <a:t>. </a:t>
            </a:r>
            <a:r>
              <a:rPr lang="en-GB" sz="1600" dirty="0">
                <a:solidFill>
                  <a:srgbClr val="FF0000"/>
                </a:solidFill>
              </a:rPr>
              <a:t>They also attack sick or dying people.</a:t>
            </a:r>
            <a:r>
              <a:rPr lang="en-GB" sz="1600" dirty="0"/>
              <a:t> They show astonishing intelligence in knowing when a </a:t>
            </a:r>
            <a:r>
              <a:rPr lang="en-GB" sz="1600" dirty="0">
                <a:solidFill>
                  <a:srgbClr val="FF0000"/>
                </a:solidFill>
              </a:rPr>
              <a:t>human being is helpless</a:t>
            </a:r>
            <a:r>
              <a:rPr lang="en-GB" sz="1600" dirty="0"/>
              <a:t>.’ </a:t>
            </a:r>
          </a:p>
          <a:p>
            <a:r>
              <a:rPr lang="en-GB" sz="1600" dirty="0"/>
              <a:t>There was </a:t>
            </a:r>
            <a:r>
              <a:rPr lang="en-GB" sz="1600" dirty="0">
                <a:solidFill>
                  <a:srgbClr val="FF0000"/>
                </a:solidFill>
              </a:rPr>
              <a:t>an outburst of squeals </a:t>
            </a:r>
            <a:r>
              <a:rPr lang="en-GB" sz="1600" dirty="0"/>
              <a:t>from the </a:t>
            </a:r>
            <a:r>
              <a:rPr lang="en-GB" sz="1600" dirty="0">
                <a:solidFill>
                  <a:srgbClr val="FF0000"/>
                </a:solidFill>
              </a:rPr>
              <a:t>cage</a:t>
            </a:r>
            <a:r>
              <a:rPr lang="en-GB" sz="1600" dirty="0"/>
              <a:t>. It seemed to reach Winston from far away. The </a:t>
            </a:r>
            <a:r>
              <a:rPr lang="en-GB" sz="1600" dirty="0">
                <a:solidFill>
                  <a:srgbClr val="FF0000"/>
                </a:solidFill>
              </a:rPr>
              <a:t>rats were fighting; </a:t>
            </a:r>
            <a:r>
              <a:rPr lang="en-GB" sz="1600" dirty="0"/>
              <a:t>they were trying to get at each other through the partition. </a:t>
            </a:r>
            <a:r>
              <a:rPr lang="en-GB" sz="1600" dirty="0">
                <a:solidFill>
                  <a:srgbClr val="FF0000"/>
                </a:solidFill>
              </a:rPr>
              <a:t>He heard also a deep groan of despair. That, too, seemed to come from outside himself. </a:t>
            </a:r>
          </a:p>
          <a:p>
            <a:r>
              <a:rPr lang="en-GB" sz="1600" dirty="0">
                <a:solidFill>
                  <a:srgbClr val="FF0000"/>
                </a:solidFill>
              </a:rPr>
              <a:t>O’Brien picked up the cage, and, as he did so, pressed something in it</a:t>
            </a:r>
            <a:r>
              <a:rPr lang="en-GB" sz="1600" dirty="0"/>
              <a:t>. There was a </a:t>
            </a:r>
            <a:r>
              <a:rPr lang="en-GB" sz="1600" dirty="0">
                <a:solidFill>
                  <a:srgbClr val="FF0000"/>
                </a:solidFill>
              </a:rPr>
              <a:t>sharp click</a:t>
            </a:r>
            <a:r>
              <a:rPr lang="en-GB" sz="1600" dirty="0"/>
              <a:t>. Winston made a </a:t>
            </a:r>
            <a:r>
              <a:rPr lang="en-GB" sz="1600" dirty="0">
                <a:solidFill>
                  <a:srgbClr val="FF0000"/>
                </a:solidFill>
              </a:rPr>
              <a:t>frantic effort to tear himself loose </a:t>
            </a:r>
            <a:r>
              <a:rPr lang="en-GB" sz="1600" dirty="0"/>
              <a:t>from the chair. </a:t>
            </a:r>
            <a:r>
              <a:rPr lang="en-GB" sz="1600" dirty="0">
                <a:solidFill>
                  <a:srgbClr val="FF0000"/>
                </a:solidFill>
              </a:rPr>
              <a:t>It was hopeless</a:t>
            </a:r>
            <a:r>
              <a:rPr lang="en-GB" sz="1600" dirty="0"/>
              <a:t>; every part of him, even his head, was held immovably. </a:t>
            </a:r>
          </a:p>
          <a:p>
            <a:r>
              <a:rPr lang="en-GB" sz="1600" dirty="0">
                <a:solidFill>
                  <a:srgbClr val="FF0000"/>
                </a:solidFill>
              </a:rPr>
              <a:t>O’Brien moved the cage nearer</a:t>
            </a:r>
            <a:r>
              <a:rPr lang="en-GB" sz="1600" dirty="0"/>
              <a:t>.  It was </a:t>
            </a:r>
            <a:r>
              <a:rPr lang="en-GB" sz="1600" dirty="0">
                <a:solidFill>
                  <a:srgbClr val="FF0000"/>
                </a:solidFill>
              </a:rPr>
              <a:t>less than a metre </a:t>
            </a:r>
            <a:r>
              <a:rPr lang="en-GB" sz="1600" dirty="0"/>
              <a:t>from Winston’s face. </a:t>
            </a:r>
          </a:p>
          <a:p>
            <a:r>
              <a:rPr lang="en-GB" sz="1600" dirty="0"/>
              <a:t>‘I have pressed the first lever,’ said O’Brien. ‘You understand the construction of this </a:t>
            </a:r>
            <a:r>
              <a:rPr lang="en-GB" sz="1600" dirty="0">
                <a:solidFill>
                  <a:srgbClr val="FF0000"/>
                </a:solidFill>
              </a:rPr>
              <a:t>cage</a:t>
            </a:r>
            <a:r>
              <a:rPr lang="en-GB" sz="1600" dirty="0"/>
              <a:t>. </a:t>
            </a:r>
            <a:r>
              <a:rPr lang="en-GB" sz="1600" dirty="0">
                <a:solidFill>
                  <a:srgbClr val="FF0000"/>
                </a:solidFill>
              </a:rPr>
              <a:t>The mask </a:t>
            </a:r>
            <a:r>
              <a:rPr lang="en-GB" sz="1600" dirty="0"/>
              <a:t>will fit </a:t>
            </a:r>
            <a:r>
              <a:rPr lang="en-GB" sz="1600" dirty="0">
                <a:solidFill>
                  <a:srgbClr val="FF0000"/>
                </a:solidFill>
              </a:rPr>
              <a:t>over your head, leaving no exit</a:t>
            </a:r>
            <a:r>
              <a:rPr lang="en-GB" sz="1600" dirty="0"/>
              <a:t>. When I press this other lever, the door of the cage will slide up. These </a:t>
            </a:r>
            <a:r>
              <a:rPr lang="en-GB" sz="1600" dirty="0">
                <a:solidFill>
                  <a:srgbClr val="FF0000"/>
                </a:solidFill>
              </a:rPr>
              <a:t>starving brutes will shoot out of it like bullets</a:t>
            </a:r>
            <a:r>
              <a:rPr lang="en-GB" sz="1600" dirty="0"/>
              <a:t>. </a:t>
            </a:r>
            <a:r>
              <a:rPr lang="en-GB" sz="1600" dirty="0">
                <a:solidFill>
                  <a:srgbClr val="FF0000"/>
                </a:solidFill>
              </a:rPr>
              <a:t>Have you ever seen a rat leap through the air? </a:t>
            </a:r>
            <a:r>
              <a:rPr lang="en-GB" sz="1600" dirty="0"/>
              <a:t>They will </a:t>
            </a:r>
            <a:r>
              <a:rPr lang="en-GB" sz="1600" dirty="0">
                <a:solidFill>
                  <a:srgbClr val="FF0000"/>
                </a:solidFill>
              </a:rPr>
              <a:t>leap </a:t>
            </a:r>
            <a:r>
              <a:rPr lang="en-GB" sz="1600" dirty="0"/>
              <a:t>on to your face and </a:t>
            </a:r>
            <a:r>
              <a:rPr lang="en-GB" sz="1600" dirty="0">
                <a:solidFill>
                  <a:srgbClr val="FF0000"/>
                </a:solidFill>
              </a:rPr>
              <a:t>bore straight into it</a:t>
            </a:r>
            <a:r>
              <a:rPr lang="en-GB" sz="1600" dirty="0"/>
              <a:t>. Sometimes they </a:t>
            </a:r>
            <a:r>
              <a:rPr lang="en-GB" sz="1600" dirty="0">
                <a:solidFill>
                  <a:srgbClr val="FF0000"/>
                </a:solidFill>
              </a:rPr>
              <a:t>attack the eyes </a:t>
            </a:r>
            <a:r>
              <a:rPr lang="en-GB" sz="1600" dirty="0"/>
              <a:t>first. Sometimes they </a:t>
            </a:r>
            <a:r>
              <a:rPr lang="en-GB" sz="1600" dirty="0">
                <a:solidFill>
                  <a:srgbClr val="FF0000"/>
                </a:solidFill>
              </a:rPr>
              <a:t>burrow through the cheeks and devour the tongue.’ </a:t>
            </a:r>
          </a:p>
          <a:p>
            <a:r>
              <a:rPr lang="en-GB" sz="1600" dirty="0">
                <a:solidFill>
                  <a:srgbClr val="FF0000"/>
                </a:solidFill>
              </a:rPr>
              <a:t>The cage was nearer; it was closing in.</a:t>
            </a:r>
          </a:p>
        </p:txBody>
      </p:sp>
    </p:spTree>
    <p:extLst>
      <p:ext uri="{BB962C8B-B14F-4D97-AF65-F5344CB8AC3E}">
        <p14:creationId xmlns:p14="http://schemas.microsoft.com/office/powerpoint/2010/main" val="2047911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7511" y="116633"/>
            <a:ext cx="7920880" cy="6555641"/>
          </a:xfrm>
          <a:prstGeom prst="rect">
            <a:avLst/>
          </a:prstGeom>
          <a:noFill/>
        </p:spPr>
        <p:txBody>
          <a:bodyPr wrap="square" rtlCol="0">
            <a:spAutoFit/>
          </a:bodyPr>
          <a:lstStyle/>
          <a:p>
            <a:r>
              <a:rPr lang="en-GB" sz="2000" dirty="0"/>
              <a:t>I agree that the tension builds in this extract and Winston is shown to be fearful of the rats. The writer uses  a third person narrative to allow a reader to be present in the room with Winston as an omniscient observer. ‘Courage and cowardice are not involved’, this tortuous dialogue from O’Brien sets the atmosphere and the use of the short staccato sentences increases the pace for a reader.</a:t>
            </a:r>
          </a:p>
          <a:p>
            <a:endParaRPr lang="en-GB" sz="2000" dirty="0"/>
          </a:p>
          <a:p>
            <a:r>
              <a:rPr lang="en-GB" sz="2000" dirty="0"/>
              <a:t>Orwell uses two rhetorical questions in succession to engage a reader, ‘but what is it, what is it? How can I do it if I don’t know what it is?’ This emphasises Winston’s panic and urgency to know his fate. Orwell further increases tension by raising Winston’s fear with the repeated noun, ‘cage’. This conjures many images for a reader, as ultimately a cage is where something wild or uncontrollable is confined or trapped, this can only suggest that it may be something dangerous, which would reinforce Winston’s fear.</a:t>
            </a:r>
          </a:p>
          <a:p>
            <a:endParaRPr lang="en-GB" sz="2000" dirty="0"/>
          </a:p>
          <a:p>
            <a:r>
              <a:rPr lang="en-GB" sz="2000" dirty="0"/>
              <a:t>A further way that the writer, Orwell, increases tension is by using the adjective, ‘carnivorous’ this demonstrates that the rats are flesh eating, reinforcing that they are something to be feared and abhorred. A reader would also feel a sense of uneasiness as the pace increases with a series of short sentences and momentum increases in the terrorisation of Winston.</a:t>
            </a:r>
          </a:p>
        </p:txBody>
      </p:sp>
    </p:spTree>
    <p:extLst>
      <p:ext uri="{BB962C8B-B14F-4D97-AF65-F5344CB8AC3E}">
        <p14:creationId xmlns:p14="http://schemas.microsoft.com/office/powerpoint/2010/main" val="3708700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Write 3-4 paragraphs to answer question 5.</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19537" y="2060849"/>
            <a:ext cx="3827487" cy="2491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9817" y="4797153"/>
            <a:ext cx="26193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51984" y="1866900"/>
            <a:ext cx="4320480" cy="28582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616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470" y="620688"/>
            <a:ext cx="6408712" cy="532859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a:solidFill>
                  <a:schemeClr val="tx1"/>
                </a:solidFill>
              </a:rPr>
              <a:t>Let’s have some volunteers to read aloud their Q5 answer!</a:t>
            </a:r>
          </a:p>
        </p:txBody>
      </p:sp>
    </p:spTree>
    <p:extLst>
      <p:ext uri="{BB962C8B-B14F-4D97-AF65-F5344CB8AC3E}">
        <p14:creationId xmlns:p14="http://schemas.microsoft.com/office/powerpoint/2010/main" val="2849442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1797</Words>
  <Application>Microsoft Office PowerPoint</Application>
  <PresentationFormat>Widescreen</PresentationFormat>
  <Paragraphs>48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Question 5 LO: To consolidate my knowledge of question 5. ST: I can answer a 10 mark question.</vt:lpstr>
      <vt:lpstr>Starter: In pairs discuss what makes you scared? Do you have a fear or phobia?</vt:lpstr>
      <vt:lpstr>Watch this clip of Ferne’s real fear.</vt:lpstr>
      <vt:lpstr>Read the next extract taken from George Orwell’s dystopian novel, 1984.  A student, having read this section of the text said: “The writer builds the tension in the narrative. Winston’s fear is very real.”   To what extent do you agree? In your response, you could:      write about your own impressions of the character   evaluate how the writer has created these impressions    support your opinions with quotations from the text </vt:lpstr>
      <vt:lpstr>PowerPoint Presentation</vt:lpstr>
      <vt:lpstr>PowerPoint Presentation</vt:lpstr>
      <vt:lpstr>PowerPoint Presentation</vt:lpstr>
      <vt:lpstr>Task: Write 3-4 paragraphs to answer question 5.</vt:lpstr>
      <vt:lpstr>PowerPoint Presentation</vt:lpstr>
      <vt:lpstr>Extension task: Write a success criteria for answering SECTION A of Language Paper 1.</vt:lpstr>
      <vt:lpstr>W.I.N &amp; M.R. I</vt:lpstr>
      <vt:lpstr>Success criteria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5 LO: To consolidate my knowledge of question 5. ST: I can answer a 10 mark question.</dc:title>
  <dc:creator>D Weatherhead</dc:creator>
  <cp:lastModifiedBy>D Weatherhead</cp:lastModifiedBy>
  <cp:revision>1</cp:revision>
  <dcterms:created xsi:type="dcterms:W3CDTF">2020-09-22T08:27:39Z</dcterms:created>
  <dcterms:modified xsi:type="dcterms:W3CDTF">2020-09-22T08:30:30Z</dcterms:modified>
</cp:coreProperties>
</file>