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4" r:id="rId4"/>
    <p:sldId id="265" r:id="rId5"/>
    <p:sldId id="258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A1405-A6B7-433A-AE6E-4DA35A82CAD7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3C78-C834-48D8-8935-29E93B2BD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9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C95F-B8AA-4298-9491-31C7DE205B76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will need help analysing the structural devices used by Shakespeare – annotate with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3C78-C834-48D8-8935-29E93B2BD2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1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a clip from any copy of Macbeth to show the prophesy.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3C78-C834-48D8-8935-29E93B2BD2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4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Printable resource for students.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3C78-C834-48D8-8935-29E93B2BD2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6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1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4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5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5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4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6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0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5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8F0A-EAA0-4DAE-BB22-7869195D595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81DF-067C-4A1B-8EED-C07217A1F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3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5988"/>
            <a:ext cx="8460432" cy="68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3284984"/>
            <a:ext cx="5320680" cy="331236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LO: To explore the downfall of Macbeth.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tx1"/>
                </a:solidFill>
              </a:rPr>
              <a:t>ST: I can analyse the language used by Shakespeare.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 smtClean="0"/>
              <a:t>Learning content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161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0"/>
            <a:ext cx="4597698" cy="34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152"/>
            <a:ext cx="4597698" cy="34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00" y="1838"/>
            <a:ext cx="4529000" cy="34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95" y="3418395"/>
            <a:ext cx="4535005" cy="34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9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3999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GB" dirty="0" smtClean="0"/>
              <a:t> to make you think!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Who, What, When, Why, Where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6957814" cy="4525963"/>
          </a:xfrm>
        </p:spPr>
        <p:txBody>
          <a:bodyPr>
            <a:normAutofit lnSpcReduction="10000"/>
          </a:bodyPr>
          <a:lstStyle/>
          <a:p>
            <a:r>
              <a:rPr lang="en-GB" b="1" i="1" dirty="0" smtClean="0"/>
              <a:t>Who</a:t>
            </a:r>
            <a:r>
              <a:rPr lang="en-GB" i="1" dirty="0" smtClean="0"/>
              <a:t> took control at the banquet and asked the Thanes to leave?</a:t>
            </a:r>
          </a:p>
          <a:p>
            <a:r>
              <a:rPr lang="en-GB" b="1" i="1" dirty="0" smtClean="0"/>
              <a:t>What</a:t>
            </a:r>
            <a:r>
              <a:rPr lang="en-GB" i="1" dirty="0" smtClean="0"/>
              <a:t> did Macbeth see floating in the air before he committed regicide?</a:t>
            </a:r>
          </a:p>
          <a:p>
            <a:r>
              <a:rPr lang="en-GB" b="1" i="1" dirty="0" smtClean="0"/>
              <a:t>When</a:t>
            </a:r>
            <a:r>
              <a:rPr lang="en-GB" i="1" dirty="0" smtClean="0"/>
              <a:t> did Donalbain and Malcolm leave Macbeth’s castle?</a:t>
            </a:r>
          </a:p>
          <a:p>
            <a:r>
              <a:rPr lang="en-GB" b="1" i="1" dirty="0" smtClean="0"/>
              <a:t>Why</a:t>
            </a:r>
            <a:r>
              <a:rPr lang="en-GB" i="1" dirty="0" smtClean="0"/>
              <a:t> did Macbeth have Banquo murdered?</a:t>
            </a:r>
          </a:p>
          <a:p>
            <a:r>
              <a:rPr lang="en-GB" b="1" i="1" dirty="0" smtClean="0"/>
              <a:t>Where</a:t>
            </a:r>
            <a:r>
              <a:rPr lang="en-GB" i="1" dirty="0" smtClean="0"/>
              <a:t> is Macbeth’s castle?</a:t>
            </a:r>
            <a:endParaRPr lang="en-GB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>
                <a:solidFill>
                  <a:prstClr val="white"/>
                </a:solidFill>
              </a:rPr>
              <a:t>DO NOW!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63930"/>
            <a:ext cx="1847850" cy="246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57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91757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9" y="0"/>
            <a:ext cx="8229600" cy="1143000"/>
          </a:xfrm>
        </p:spPr>
        <p:txBody>
          <a:bodyPr/>
          <a:lstStyle/>
          <a:p>
            <a:r>
              <a:rPr lang="en-GB" dirty="0" smtClean="0"/>
              <a:t>Match the word to the definition.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212" y="1340768"/>
            <a:ext cx="8388424" cy="3672408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chemeClr val="tx1"/>
                </a:solidFill>
              </a:rPr>
              <a:t>_____________ </a:t>
            </a:r>
            <a:r>
              <a:rPr lang="en-GB" sz="3000" b="1" dirty="0" smtClean="0">
                <a:solidFill>
                  <a:schemeClr val="tx1"/>
                </a:solidFill>
              </a:rPr>
              <a:t>Having the courage and spirit of a lion.</a:t>
            </a:r>
            <a:endParaRPr lang="en-GB" sz="3000" b="1" dirty="0" smtClean="0">
              <a:solidFill>
                <a:schemeClr val="tx1"/>
              </a:solidFill>
            </a:endParaRPr>
          </a:p>
          <a:p>
            <a:r>
              <a:rPr lang="en-GB" sz="3000" b="1" dirty="0" smtClean="0">
                <a:solidFill>
                  <a:schemeClr val="tx1"/>
                </a:solidFill>
              </a:rPr>
              <a:t>________  </a:t>
            </a:r>
            <a:r>
              <a:rPr lang="en-GB" sz="3000" b="1" dirty="0" smtClean="0">
                <a:solidFill>
                  <a:schemeClr val="tx1"/>
                </a:solidFill>
              </a:rPr>
              <a:t>a ghost or ghostlike image of a person.</a:t>
            </a:r>
            <a:endParaRPr lang="en-GB" sz="3000" b="1" dirty="0" smtClean="0">
              <a:solidFill>
                <a:schemeClr val="tx1"/>
              </a:solidFill>
            </a:endParaRPr>
          </a:p>
          <a:p>
            <a:r>
              <a:rPr lang="en-GB" sz="3000" b="1" dirty="0" smtClean="0"/>
              <a:t>_____</a:t>
            </a:r>
            <a:r>
              <a:rPr lang="en-GB" sz="3000" b="1" dirty="0" smtClean="0">
                <a:solidFill>
                  <a:schemeClr val="tx1"/>
                </a:solidFill>
              </a:rPr>
              <a:t>_____ </a:t>
            </a:r>
            <a:r>
              <a:rPr lang="en-GB" sz="3000" b="1" dirty="0" smtClean="0">
                <a:solidFill>
                  <a:schemeClr val="tx1"/>
                </a:solidFill>
              </a:rPr>
              <a:t>a loss of power, prosperity, or status.</a:t>
            </a:r>
          </a:p>
          <a:p>
            <a:r>
              <a:rPr lang="en-GB" sz="3000" b="1" dirty="0" smtClean="0">
                <a:solidFill>
                  <a:schemeClr val="tx1"/>
                </a:solidFill>
              </a:rPr>
              <a:t>____________  a mark, sign, or word that indicates, signifies, or is understood as representing an idea, object, or relationship.</a:t>
            </a:r>
            <a:endParaRPr lang="en-GB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9592" y="5229200"/>
            <a:ext cx="8244408" cy="151216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prstClr val="white"/>
                </a:solidFill>
              </a:rPr>
              <a:t>Downfall     Symbolise</a:t>
            </a:r>
            <a:endParaRPr lang="en-GB" sz="4400" dirty="0">
              <a:solidFill>
                <a:prstClr val="white"/>
              </a:solidFill>
            </a:endParaRPr>
          </a:p>
          <a:p>
            <a:pPr algn="ctr"/>
            <a:r>
              <a:rPr lang="en-GB" sz="4400" dirty="0" smtClean="0">
                <a:solidFill>
                  <a:prstClr val="white"/>
                </a:solidFill>
              </a:rPr>
              <a:t>Apparition     Lion-</a:t>
            </a:r>
            <a:r>
              <a:rPr lang="en-GB" sz="4400" dirty="0" err="1" smtClean="0">
                <a:solidFill>
                  <a:prstClr val="white"/>
                </a:solidFill>
              </a:rPr>
              <a:t>mettled</a:t>
            </a:r>
            <a:endParaRPr lang="en-GB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2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Answers! Please give yourself a tick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pic>
        <p:nvPicPr>
          <p:cNvPr id="1026" name="Picture 2" descr="C:\Users\Deb\AppData\Local\Microsoft\Windows\Temporary Internet Files\Content.IE5\P66F28V0\Kliponious-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152128" cy="10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26232" y="1484784"/>
            <a:ext cx="8229600" cy="4525963"/>
          </a:xfrm>
        </p:spPr>
        <p:txBody>
          <a:bodyPr>
            <a:no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</a:rPr>
              <a:t>Lion-</a:t>
            </a:r>
            <a:r>
              <a:rPr lang="en-GB" b="1" u="sng" dirty="0" err="1" smtClean="0">
                <a:solidFill>
                  <a:srgbClr val="00B050"/>
                </a:solidFill>
              </a:rPr>
              <a:t>mettled</a:t>
            </a:r>
            <a:r>
              <a:rPr lang="en-GB" b="1" dirty="0" smtClean="0">
                <a:solidFill>
                  <a:schemeClr val="tx1"/>
                </a:solidFill>
              </a:rPr>
              <a:t> having the courage and spirit of a lion.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u="sng" dirty="0" smtClean="0">
                <a:solidFill>
                  <a:srgbClr val="00B050"/>
                </a:solidFill>
              </a:rPr>
              <a:t>Apparition</a:t>
            </a:r>
            <a:r>
              <a:rPr lang="en-GB" b="1" dirty="0" smtClean="0">
                <a:solidFill>
                  <a:schemeClr val="tx1"/>
                </a:solidFill>
              </a:rPr>
              <a:t>  a ghost or ghostlike image of a person.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u="sng" dirty="0" smtClean="0">
                <a:solidFill>
                  <a:srgbClr val="00B050"/>
                </a:solidFill>
              </a:rPr>
              <a:t>Downfall</a:t>
            </a:r>
            <a:r>
              <a:rPr lang="en-GB" b="1" dirty="0" smtClean="0">
                <a:solidFill>
                  <a:schemeClr val="tx1"/>
                </a:solidFill>
              </a:rPr>
              <a:t> a loss of power, prosperity, or status.</a:t>
            </a:r>
          </a:p>
          <a:p>
            <a:r>
              <a:rPr lang="en-GB" b="1" u="sng" dirty="0" smtClean="0">
                <a:solidFill>
                  <a:srgbClr val="00B050"/>
                </a:solidFill>
              </a:rPr>
              <a:t>Symbolise</a:t>
            </a:r>
            <a:r>
              <a:rPr lang="en-GB" b="1" dirty="0" smtClean="0">
                <a:solidFill>
                  <a:schemeClr val="tx1"/>
                </a:solidFill>
              </a:rPr>
              <a:t>  a mark, sign, or word that indicates, signifies, or is understood as representing an idea, object, or relationship.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3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Let’s read Act 4 scene 1 –lines 47-155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348880"/>
            <a:ext cx="2658086" cy="2523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5936" y="1988840"/>
            <a:ext cx="4752528" cy="41044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prstClr val="black"/>
                </a:solidFill>
              </a:rPr>
              <a:t>First Witch</a:t>
            </a:r>
          </a:p>
          <a:p>
            <a:r>
              <a:rPr lang="en-GB" sz="3200" dirty="0">
                <a:solidFill>
                  <a:prstClr val="black"/>
                </a:solidFill>
              </a:rPr>
              <a:t>Second Witch</a:t>
            </a:r>
          </a:p>
          <a:p>
            <a:r>
              <a:rPr lang="en-GB" sz="3200" dirty="0">
                <a:solidFill>
                  <a:prstClr val="black"/>
                </a:solidFill>
              </a:rPr>
              <a:t>Third Witch</a:t>
            </a:r>
          </a:p>
          <a:p>
            <a:r>
              <a:rPr lang="en-GB" sz="3200" dirty="0">
                <a:solidFill>
                  <a:prstClr val="black"/>
                </a:solidFill>
              </a:rPr>
              <a:t>Macbeth</a:t>
            </a:r>
          </a:p>
          <a:p>
            <a:r>
              <a:rPr lang="en-GB" sz="3200" dirty="0">
                <a:solidFill>
                  <a:prstClr val="black"/>
                </a:solidFill>
              </a:rPr>
              <a:t>First Apparition</a:t>
            </a:r>
          </a:p>
          <a:p>
            <a:r>
              <a:rPr lang="en-GB" sz="3200" dirty="0">
                <a:solidFill>
                  <a:prstClr val="black"/>
                </a:solidFill>
              </a:rPr>
              <a:t>Second Apparition</a:t>
            </a:r>
          </a:p>
          <a:p>
            <a:r>
              <a:rPr lang="en-GB" sz="3200" dirty="0">
                <a:solidFill>
                  <a:prstClr val="black"/>
                </a:solidFill>
              </a:rPr>
              <a:t>Third Apparition</a:t>
            </a:r>
          </a:p>
          <a:p>
            <a:r>
              <a:rPr lang="en-GB" sz="3200" dirty="0">
                <a:solidFill>
                  <a:prstClr val="black"/>
                </a:solidFill>
              </a:rPr>
              <a:t>Lennox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Reading task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 smtClean="0"/>
              <a:t>Writing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32" y="1478280"/>
            <a:ext cx="8229600" cy="197281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your own words write down what each apparition told Macbeth.</a:t>
            </a:r>
          </a:p>
          <a:p>
            <a:r>
              <a:rPr lang="en-GB" dirty="0" smtClean="0"/>
              <a:t>What will be his downfall?</a:t>
            </a:r>
          </a:p>
          <a:p>
            <a:r>
              <a:rPr lang="en-GB" dirty="0" smtClean="0"/>
              <a:t>What do the apparitions symbolise?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38376"/>
            <a:ext cx="3134097" cy="2317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44" y="4797152"/>
            <a:ext cx="24765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935" y="3473722"/>
            <a:ext cx="2600325" cy="1762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Mastery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975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43" y="260648"/>
            <a:ext cx="8229600" cy="1143000"/>
          </a:xfrm>
          <a:solidFill>
            <a:schemeClr val="bg1">
              <a:lumMod val="8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What tells us of Macbeth's downfall?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52736"/>
            <a:ext cx="8136904" cy="48006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GB" sz="3200" i="1" dirty="0" smtClean="0"/>
              <a:t>First apparition</a:t>
            </a:r>
          </a:p>
          <a:p>
            <a:pPr marL="114300" indent="0">
              <a:buNone/>
            </a:pPr>
            <a:r>
              <a:rPr lang="en-GB" sz="3200" i="1" dirty="0" smtClean="0"/>
              <a:t>Macbeth, Macbeth, Macbeth: Beware Macduff,</a:t>
            </a:r>
          </a:p>
          <a:p>
            <a:pPr marL="114300" indent="0">
              <a:buNone/>
            </a:pPr>
            <a:r>
              <a:rPr lang="en-GB" sz="3200" i="1" dirty="0" smtClean="0"/>
              <a:t>Beware the Thane of Fife. Dismiss me. Enough.</a:t>
            </a:r>
            <a:endParaRPr lang="en-GB" sz="3200" i="1" dirty="0"/>
          </a:p>
        </p:txBody>
      </p:sp>
      <p:sp>
        <p:nvSpPr>
          <p:cNvPr id="4" name="Rectangle 3"/>
          <p:cNvSpPr/>
          <p:nvPr/>
        </p:nvSpPr>
        <p:spPr>
          <a:xfrm>
            <a:off x="899592" y="3645024"/>
            <a:ext cx="8147248" cy="22322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prstClr val="black"/>
                </a:solidFill>
              </a:rPr>
              <a:t>Analyse this quotation for structure. Now write a PEA paragraph. Answering the question: What methods does Shakespeare use to show Macbeth’s downfall? </a:t>
            </a:r>
            <a:endParaRPr lang="en-GB" sz="3200" b="1" i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Mastery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033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5782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Plenary: Swap with a peer and highlight the point, evidence and explain. What went well?</a:t>
            </a:r>
            <a:br>
              <a:rPr lang="en-GB" dirty="0" smtClean="0"/>
            </a:br>
            <a:r>
              <a:rPr lang="en-GB" dirty="0" smtClean="0"/>
              <a:t>Even better if.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951584" cy="34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Consolidating knowledge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GB" dirty="0" smtClean="0"/>
              <a:t>Plenary: The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3140968"/>
            <a:ext cx="4608512" cy="2520280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118872" indent="0" algn="just">
              <a:buNone/>
            </a:pPr>
            <a:r>
              <a:rPr lang="en-GB" b="1" dirty="0" smtClean="0"/>
              <a:t>Warning</a:t>
            </a:r>
            <a:r>
              <a:rPr lang="en-GB" dirty="0" smtClean="0"/>
              <a:t>: do not be a passive viewer</a:t>
            </a:r>
            <a:r>
              <a:rPr lang="en-GB" dirty="0"/>
              <a:t> </a:t>
            </a:r>
            <a:r>
              <a:rPr lang="en-GB" dirty="0" smtClean="0"/>
              <a:t>– think about decisions the director and actors have made in this version of the play.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772816"/>
            <a:ext cx="44999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We are going to watch what we have read so far.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96403"/>
            <a:ext cx="3412579" cy="5061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02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422</Words>
  <Application>Microsoft Office PowerPoint</Application>
  <PresentationFormat>On-screen Show (4:3)</PresentationFormat>
  <Paragraphs>56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5 to make you think! Who, What, When, Why, Where ?</vt:lpstr>
      <vt:lpstr>Match the word to the definition.</vt:lpstr>
      <vt:lpstr>Answers! Please give yourself a tick </vt:lpstr>
      <vt:lpstr>Let’s read Act 4 scene 1 –lines 47-155</vt:lpstr>
      <vt:lpstr>Writing task:</vt:lpstr>
      <vt:lpstr>What tells us of Macbeth's downfall?</vt:lpstr>
      <vt:lpstr>Plenary: Swap with a peer and highlight the point, evidence and explain. What went well? Even better if.</vt:lpstr>
      <vt:lpstr>Plenary: The Film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Deb</cp:lastModifiedBy>
  <cp:revision>5</cp:revision>
  <dcterms:created xsi:type="dcterms:W3CDTF">2020-06-11T11:16:16Z</dcterms:created>
  <dcterms:modified xsi:type="dcterms:W3CDTF">2020-06-11T11:58:06Z</dcterms:modified>
</cp:coreProperties>
</file>